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99" r:id="rId3"/>
    <p:sldId id="300" r:id="rId4"/>
    <p:sldId id="309" r:id="rId5"/>
    <p:sldId id="310" r:id="rId6"/>
    <p:sldId id="325" r:id="rId7"/>
    <p:sldId id="323" r:id="rId8"/>
    <p:sldId id="324" r:id="rId9"/>
    <p:sldId id="326" r:id="rId10"/>
    <p:sldId id="329" r:id="rId11"/>
    <p:sldId id="330" r:id="rId12"/>
    <p:sldId id="331" r:id="rId13"/>
    <p:sldId id="332" r:id="rId14"/>
    <p:sldId id="334" r:id="rId15"/>
    <p:sldId id="333" r:id="rId16"/>
    <p:sldId id="335" r:id="rId17"/>
    <p:sldId id="336" r:id="rId18"/>
    <p:sldId id="337" r:id="rId19"/>
    <p:sldId id="320" r:id="rId20"/>
    <p:sldId id="338" r:id="rId21"/>
    <p:sldId id="341" r:id="rId22"/>
    <p:sldId id="339" r:id="rId23"/>
    <p:sldId id="340" r:id="rId24"/>
    <p:sldId id="301" r:id="rId25"/>
    <p:sldId id="273" r:id="rId26"/>
    <p:sldId id="272" r:id="rId27"/>
    <p:sldId id="306" r:id="rId28"/>
    <p:sldId id="307" r:id="rId29"/>
    <p:sldId id="308" r:id="rId30"/>
    <p:sldId id="311" r:id="rId31"/>
    <p:sldId id="312" r:id="rId32"/>
    <p:sldId id="313" r:id="rId33"/>
    <p:sldId id="314" r:id="rId34"/>
    <p:sldId id="316" r:id="rId35"/>
    <p:sldId id="317" r:id="rId36"/>
    <p:sldId id="318" r:id="rId37"/>
    <p:sldId id="319" r:id="rId38"/>
    <p:sldId id="305" r:id="rId39"/>
  </p:sldIdLst>
  <p:sldSz cx="12192000" cy="6858000"/>
  <p:notesSz cx="6858000" cy="9144000"/>
  <p:defaultTextStyle>
    <a:defPPr>
      <a:defRPr lang="zh-CN"/>
    </a:defPPr>
    <a:lvl1pPr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A5C8"/>
    <a:srgbClr val="FFFFFF"/>
    <a:srgbClr val="262626"/>
    <a:srgbClr val="65D5E1"/>
    <a:srgbClr val="1A1919"/>
    <a:srgbClr val="7DC9C5"/>
    <a:srgbClr val="FEFFFF"/>
    <a:srgbClr val="008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555" autoAdjust="0"/>
    <p:restoredTop sz="94660"/>
  </p:normalViewPr>
  <p:slideViewPr>
    <p:cSldViewPr snapToGrid="0">
      <p:cViewPr varScale="1">
        <p:scale>
          <a:sx n="109" d="100"/>
          <a:sy n="109" d="100"/>
        </p:scale>
        <p:origin x="-90" y="-186"/>
      </p:cViewPr>
      <p:guideLst>
        <p:guide orient="horz" pos="2125"/>
        <p:guide pos="385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2A628-5979-4657-85CB-1651BBF7C9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188B5-F242-46A8-BC70-F730184234E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499237" y="4391203"/>
            <a:ext cx="6889196" cy="627596"/>
          </a:xfrm>
          <a:noFill/>
        </p:spPr>
        <p:txBody>
          <a:bodyPr>
            <a:normAutofit/>
          </a:bodyPr>
          <a:lstStyle>
            <a:lvl1pPr marL="0" indent="0" algn="ctr">
              <a:lnSpc>
                <a:spcPct val="15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29" name="Date Placeholder 3"/>
          <p:cNvSpPr>
            <a:spLocks noGrp="1"/>
          </p:cNvSpPr>
          <p:nvPr>
            <p:ph type="dt" sz="half" idx="10"/>
          </p:nvPr>
        </p:nvSpPr>
        <p:spPr/>
        <p:txBody>
          <a:bodyPr/>
          <a:lstStyle>
            <a:lvl1pPr>
              <a:defRPr>
                <a:solidFill>
                  <a:schemeClr val="accent1"/>
                </a:solidFill>
              </a:defRPr>
            </a:lvl1pPr>
          </a:lstStyle>
          <a:p>
            <a:fld id="{73B25E68-99F1-4046-B09B-134B52642AC8}" type="datetimeFigureOut">
              <a:rPr lang="zh-CN" altLang="en-US" smtClean="0"/>
            </a:fld>
            <a:endParaRPr lang="zh-CN" altLang="en-US"/>
          </a:p>
        </p:txBody>
      </p:sp>
      <p:sp>
        <p:nvSpPr>
          <p:cNvPr id="31" name="Slide Number Placeholder 5"/>
          <p:cNvSpPr>
            <a:spLocks noGrp="1"/>
          </p:cNvSpPr>
          <p:nvPr>
            <p:ph type="sldNum" sz="quarter" idx="12"/>
          </p:nvPr>
        </p:nvSpPr>
        <p:spPr/>
        <p:txBody>
          <a:bodyPr/>
          <a:lstStyle>
            <a:lvl1pPr>
              <a:defRPr>
                <a:solidFill>
                  <a:schemeClr val="accent1"/>
                </a:solidFill>
              </a:defRPr>
            </a:lvl1pPr>
          </a:lstStyle>
          <a:p>
            <a:fld id="{3E3CA578-6D8C-4084-809D-66D25A20E1A2}" type="slidenum">
              <a:rPr lang="zh-CN" altLang="en-US" smtClean="0"/>
            </a:fld>
            <a:endParaRPr lang="zh-CN" altLang="en-US"/>
          </a:p>
        </p:txBody>
      </p:sp>
      <p:sp>
        <p:nvSpPr>
          <p:cNvPr id="30" name="Footer Placeholder 4"/>
          <p:cNvSpPr>
            <a:spLocks noGrp="1"/>
          </p:cNvSpPr>
          <p:nvPr>
            <p:ph type="ftr" sz="quarter" idx="11"/>
          </p:nvPr>
        </p:nvSpPr>
        <p:spPr/>
        <p:txBody>
          <a:bodyPr/>
          <a:lstStyle>
            <a:lvl1pPr>
              <a:defRPr>
                <a:solidFill>
                  <a:schemeClr val="accent1"/>
                </a:solidFill>
              </a:defRPr>
            </a:lvl1pPr>
          </a:lstStyle>
          <a:p>
            <a:endParaRPr lang="zh-CN" altLang="en-US"/>
          </a:p>
        </p:txBody>
      </p:sp>
      <p:sp>
        <p:nvSpPr>
          <p:cNvPr id="2" name="Title 1"/>
          <p:cNvSpPr>
            <a:spLocks noGrp="1"/>
          </p:cNvSpPr>
          <p:nvPr>
            <p:ph type="ctrTitle"/>
          </p:nvPr>
        </p:nvSpPr>
        <p:spPr>
          <a:xfrm>
            <a:off x="4499237" y="1413164"/>
            <a:ext cx="6889196" cy="2849179"/>
          </a:xfrm>
          <a:noFill/>
        </p:spPr>
        <p:txBody>
          <a:bodyPr anchor="ctr">
            <a:normAutofit/>
          </a:bodyPr>
          <a:lstStyle>
            <a:lvl1pPr algn="ctr">
              <a:lnSpc>
                <a:spcPct val="150000"/>
              </a:lnSpc>
              <a:defRPr sz="4400" b="1" i="0">
                <a:ln>
                  <a:noFill/>
                </a:ln>
                <a:solidFill>
                  <a:schemeClr val="accent1"/>
                </a:solidFill>
                <a:effectLst/>
              </a:defRPr>
            </a:lvl1pPr>
          </a:lstStyle>
          <a:p>
            <a:r>
              <a:rPr lang="zh-CN" altLang="en-US" dirty="0"/>
              <a:t>单击此处编辑母版标题样式</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1" name="Date Placeholder 3"/>
          <p:cNvSpPr>
            <a:spLocks noGrp="1"/>
          </p:cNvSpPr>
          <p:nvPr userDrawn="1">
            <p:ph type="dt" sz="half" idx="10"/>
          </p:nvPr>
        </p:nvSpPr>
        <p:spPr/>
        <p:txBody>
          <a:bodyPr/>
          <a:lstStyle>
            <a:lvl1pPr>
              <a:defRPr/>
            </a:lvl1pPr>
          </a:lstStyle>
          <a:p>
            <a:fld id="{73B25E68-99F1-4046-B09B-134B52642AC8}" type="datetimeFigureOut">
              <a:rPr lang="zh-CN" altLang="en-US" smtClean="0"/>
            </a:fld>
            <a:endParaRPr lang="zh-CN" altLang="en-US"/>
          </a:p>
        </p:txBody>
      </p:sp>
      <p:sp>
        <p:nvSpPr>
          <p:cNvPr id="12" name="Footer Placeholder 4"/>
          <p:cNvSpPr>
            <a:spLocks noGrp="1"/>
          </p:cNvSpPr>
          <p:nvPr userDrawn="1">
            <p:ph type="ftr" sz="quarter" idx="11"/>
          </p:nvPr>
        </p:nvSpPr>
        <p:spPr/>
        <p:txBody>
          <a:bodyPr/>
          <a:lstStyle>
            <a:lvl1pPr>
              <a:defRPr/>
            </a:lvl1pPr>
          </a:lstStyle>
          <a:p>
            <a:endParaRPr lang="zh-CN" altLang="en-US"/>
          </a:p>
        </p:txBody>
      </p:sp>
      <p:sp>
        <p:nvSpPr>
          <p:cNvPr id="13" name="Slide Number Placeholder 5"/>
          <p:cNvSpPr>
            <a:spLocks noGrp="1"/>
          </p:cNvSpPr>
          <p:nvPr userDrawn="1">
            <p:ph type="sldNum" sz="quarter" idx="12"/>
          </p:nvPr>
        </p:nvSpPr>
        <p:spPr/>
        <p:txBody>
          <a:bodyPr/>
          <a:lstStyle>
            <a:lvl1pPr>
              <a:defRPr/>
            </a:lvl1pPr>
          </a:lstStyle>
          <a:p>
            <a:fld id="{3E3CA578-6D8C-4084-809D-66D25A20E1A2}" type="slidenum">
              <a:rPr lang="zh-CN" altLang="en-US" smtClean="0"/>
            </a:fld>
            <a:endParaRPr lang="zh-CN" altLang="en-US"/>
          </a:p>
        </p:txBody>
      </p:sp>
      <p:sp>
        <p:nvSpPr>
          <p:cNvPr id="2" name="Title 1"/>
          <p:cNvSpPr>
            <a:spLocks noGrp="1"/>
          </p:cNvSpPr>
          <p:nvPr userDrawn="1">
            <p:ph type="title"/>
          </p:nvPr>
        </p:nvSpPr>
        <p:spPr>
          <a:xfrm>
            <a:off x="4031674" y="1759527"/>
            <a:ext cx="7647709" cy="2706489"/>
          </a:xfrm>
        </p:spPr>
        <p:txBody>
          <a:bodyPr anchor="ctr"/>
          <a:lstStyle>
            <a:lvl1pPr algn="ctr">
              <a:lnSpc>
                <a:spcPct val="150000"/>
              </a:lnSpc>
              <a:defRPr sz="4800" b="0">
                <a:ln>
                  <a:noFill/>
                </a:ln>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userDrawn="1">
            <p:ph type="body" idx="1" hasCustomPrompt="1"/>
          </p:nvPr>
        </p:nvSpPr>
        <p:spPr>
          <a:xfrm>
            <a:off x="4306043" y="4549924"/>
            <a:ext cx="7098971" cy="738960"/>
          </a:xfrm>
        </p:spPr>
        <p:txBody>
          <a:bodyPr/>
          <a:lstStyle>
            <a:lvl1pPr marL="0" indent="0" algn="ctr">
              <a:lnSpc>
                <a:spcPct val="150000"/>
              </a:lnSpc>
              <a:buNone/>
              <a:defRPr sz="2800">
                <a:ln>
                  <a:noFill/>
                </a:ln>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fld id="{73B25E68-99F1-4046-B09B-134B52642AC8}" type="datetimeFigureOut">
              <a:rPr lang="zh-CN" altLang="en-US" smtClean="0"/>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Slide Number Placeholder 5"/>
          <p:cNvSpPr>
            <a:spLocks noGrp="1"/>
          </p:cNvSpPr>
          <p:nvPr>
            <p:ph type="sldNum" sz="quarter" idx="12"/>
          </p:nvPr>
        </p:nvSpPr>
        <p:spPr/>
        <p:txBody>
          <a:bodyPr/>
          <a:lstStyle>
            <a:lvl1pPr>
              <a:defRPr/>
            </a:lvl1pPr>
          </a:lstStyle>
          <a:p>
            <a:fld id="{3E3CA578-6D8C-4084-809D-66D25A20E1A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fld id="{73B25E68-99F1-4046-B09B-134B52642AC8}" type="datetimeFigureOut">
              <a:rPr lang="zh-CN" altLang="en-US" smtClean="0"/>
            </a:fld>
            <a:endParaRPr lang="zh-CN" altLang="en-US"/>
          </a:p>
        </p:txBody>
      </p:sp>
      <p:sp>
        <p:nvSpPr>
          <p:cNvPr id="4" name="Footer Placeholder 2"/>
          <p:cNvSpPr>
            <a:spLocks noGrp="1"/>
          </p:cNvSpPr>
          <p:nvPr>
            <p:ph type="ftr" sz="quarter" idx="11"/>
          </p:nvPr>
        </p:nvSpPr>
        <p:spPr/>
        <p:txBody>
          <a:bodyPr/>
          <a:lstStyle>
            <a:lvl1pPr>
              <a:defRPr/>
            </a:lvl1pPr>
          </a:lstStyle>
          <a:p>
            <a:endParaRPr lang="zh-CN" altLang="en-US"/>
          </a:p>
        </p:txBody>
      </p:sp>
      <p:sp>
        <p:nvSpPr>
          <p:cNvPr id="5" name="Slide Number Placeholder 3"/>
          <p:cNvSpPr>
            <a:spLocks noGrp="1"/>
          </p:cNvSpPr>
          <p:nvPr>
            <p:ph type="sldNum" sz="quarter" idx="12"/>
          </p:nvPr>
        </p:nvSpPr>
        <p:spPr/>
        <p:txBody>
          <a:bodyPr/>
          <a:lstStyle>
            <a:lvl1pPr>
              <a:defRPr/>
            </a:lvl1pPr>
          </a:lstStyle>
          <a:p>
            <a:fld id="{3E3CA578-6D8C-4084-809D-66D25A20E1A2}"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Default Slide">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1587" y="0"/>
            <a:ext cx="12192000" cy="68579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1"/>
            <a:ext cx="12192000" cy="68579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Text Placeholder 2"/>
          <p:cNvSpPr>
            <a:spLocks noGrp="1"/>
          </p:cNvSpPr>
          <p:nvPr>
            <p:ph type="body" idx="1"/>
          </p:nvPr>
        </p:nvSpPr>
        <p:spPr bwMode="auto">
          <a:xfrm>
            <a:off x="754063" y="1426303"/>
            <a:ext cx="10680700" cy="4930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1218565" eaLnBrk="1" fontAlgn="auto" hangingPunct="1">
              <a:spcBef>
                <a:spcPts val="0"/>
              </a:spcBef>
              <a:spcAft>
                <a:spcPts val="0"/>
              </a:spcAft>
              <a:defRPr sz="1200">
                <a:solidFill>
                  <a:schemeClr val="bg1">
                    <a:lumMod val="65000"/>
                  </a:schemeClr>
                </a:solidFill>
                <a:latin typeface="+mn-lt"/>
                <a:ea typeface="+mn-ea"/>
              </a:defRPr>
            </a:lvl1pPr>
          </a:lstStyle>
          <a:p>
            <a:fld id="{73B25E68-99F1-4046-B09B-134B52642AC8}"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1218565" eaLnBrk="1" fontAlgn="auto" hangingPunct="1">
              <a:spcBef>
                <a:spcPts val="0"/>
              </a:spcBef>
              <a:spcAft>
                <a:spcPts val="0"/>
              </a:spcAft>
              <a:defRPr sz="1200">
                <a:solidFill>
                  <a:schemeClr val="bg1">
                    <a:lumMod val="65000"/>
                  </a:schemeClr>
                </a:solidFill>
                <a:latin typeface="+mn-lt"/>
                <a:ea typeface="+mn-ea"/>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defTabSz="1218565" eaLnBrk="1" fontAlgn="auto" hangingPunct="1">
              <a:spcBef>
                <a:spcPts val="0"/>
              </a:spcBef>
              <a:spcAft>
                <a:spcPts val="0"/>
              </a:spcAft>
              <a:defRPr sz="1200">
                <a:solidFill>
                  <a:schemeClr val="bg1">
                    <a:lumMod val="65000"/>
                  </a:schemeClr>
                </a:solidFill>
                <a:latin typeface="+mn-lt"/>
                <a:ea typeface="+mn-ea"/>
              </a:defRPr>
            </a:lvl1pPr>
          </a:lstStyle>
          <a:p>
            <a:fld id="{3E3CA578-6D8C-4084-809D-66D25A20E1A2}" type="slidenum">
              <a:rPr lang="zh-CN" altLang="en-US" smtClean="0"/>
            </a:fld>
            <a:endParaRPr lang="zh-CN" altLang="en-US"/>
          </a:p>
        </p:txBody>
      </p:sp>
      <p:sp>
        <p:nvSpPr>
          <p:cNvPr id="1031" name="Title Placeholder 1"/>
          <p:cNvSpPr>
            <a:spLocks noGrp="1"/>
          </p:cNvSpPr>
          <p:nvPr>
            <p:ph type="title"/>
          </p:nvPr>
        </p:nvSpPr>
        <p:spPr bwMode="auto">
          <a:xfrm>
            <a:off x="792163" y="209550"/>
            <a:ext cx="10642600" cy="100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1" fontAlgn="base" hangingPunct="1">
        <a:lnSpc>
          <a:spcPct val="90000"/>
        </a:lnSpc>
        <a:spcBef>
          <a:spcPct val="0"/>
        </a:spcBef>
        <a:spcAft>
          <a:spcPct val="0"/>
        </a:spcAft>
        <a:defRPr sz="3600" b="1" kern="1200">
          <a:solidFill>
            <a:schemeClr val="accent1"/>
          </a:solidFill>
          <a:latin typeface="+mj-lt"/>
          <a:ea typeface="+mj-ea"/>
          <a:cs typeface="+mj-cs"/>
        </a:defRPr>
      </a:lvl1pPr>
      <a:lvl2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2pPr>
      <a:lvl3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3pPr>
      <a:lvl4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4pPr>
      <a:lvl5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5pPr>
      <a:lvl6pPr marL="4572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6pPr>
      <a:lvl7pPr marL="9144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7pPr>
      <a:lvl8pPr marL="13716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8pPr>
      <a:lvl9pPr marL="18288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9pPr>
    </p:titleStyle>
    <p:bodyStyle>
      <a:lvl1pPr marL="357505" indent="-357505" algn="l" rtl="0" eaLnBrk="1" fontAlgn="base" hangingPunct="1">
        <a:lnSpc>
          <a:spcPct val="90000"/>
        </a:lnSpc>
        <a:spcBef>
          <a:spcPts val="1800"/>
        </a:spcBef>
        <a:spcAft>
          <a:spcPct val="0"/>
        </a:spcAft>
        <a:buClr>
          <a:schemeClr val="tx1"/>
        </a:buClr>
        <a:buSzPct val="80000"/>
        <a:buFont typeface="Wingdings 2" panose="05020102010507070707" pitchFamily="18" charset="2"/>
        <a:buChar char="ê"/>
        <a:defRPr sz="2400" kern="1200">
          <a:solidFill>
            <a:schemeClr val="tx1"/>
          </a:solidFill>
          <a:latin typeface="+mn-lt"/>
          <a:ea typeface="+mn-ea"/>
          <a:cs typeface="+mn-cs"/>
        </a:defRPr>
      </a:lvl1pPr>
      <a:lvl2pPr marL="357505" indent="-357505" algn="l" rtl="0" eaLnBrk="1" fontAlgn="base" hangingPunct="1">
        <a:lnSpc>
          <a:spcPct val="130000"/>
        </a:lnSpc>
        <a:spcBef>
          <a:spcPct val="0"/>
        </a:spcBef>
        <a:spcAft>
          <a:spcPct val="0"/>
        </a:spcAft>
        <a:buClr>
          <a:schemeClr val="tx1"/>
        </a:buClr>
        <a:buFont typeface="Wingdings 2" panose="05020102010507070707" pitchFamily="18" charset="2"/>
        <a:buChar char="ê"/>
        <a:defRPr sz="16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262626"/>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2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28.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30.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1.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image" Target="../media/image1.png"/><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1.png"/><Relationship Id="rId2" Type="http://schemas.openxmlformats.org/officeDocument/2006/relationships/tags" Target="../tags/tag43.xml"/><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1.png"/><Relationship Id="rId2" Type="http://schemas.openxmlformats.org/officeDocument/2006/relationships/tags" Target="../tags/tag47.xml"/><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51.xml"/><Relationship Id="rId1" Type="http://schemas.openxmlformats.org/officeDocument/2006/relationships/tags" Target="../tags/tag50.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tags" Target="../tags/tag53.xml"/><Relationship Id="rId1" Type="http://schemas.openxmlformats.org/officeDocument/2006/relationships/tags" Target="../tags/tag5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9.png"/><Relationship Id="rId3" Type="http://schemas.openxmlformats.org/officeDocument/2006/relationships/image" Target="../media/image1.png"/><Relationship Id="rId2" Type="http://schemas.openxmlformats.org/officeDocument/2006/relationships/tags" Target="../tags/tag55.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1.png"/><Relationship Id="rId2" Type="http://schemas.openxmlformats.org/officeDocument/2006/relationships/tags" Target="../tags/tag57.xml"/><Relationship Id="rId1" Type="http://schemas.openxmlformats.org/officeDocument/2006/relationships/tags" Target="../tags/tag56.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4.jpeg"/><Relationship Id="rId7" Type="http://schemas.openxmlformats.org/officeDocument/2006/relationships/image" Target="../media/image3.jpeg"/><Relationship Id="rId6" Type="http://schemas.openxmlformats.org/officeDocument/2006/relationships/image" Target="../media/image2.jpeg"/><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1.png"/><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086565" y="225366"/>
            <a:ext cx="6278053" cy="62780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flipV="1">
            <a:off x="4826946" y="4639112"/>
            <a:ext cx="2798647" cy="488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029"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
        <p:nvSpPr>
          <p:cNvPr id="13" name="文本框 3"/>
          <p:cNvSpPr txBox="1"/>
          <p:nvPr/>
        </p:nvSpPr>
        <p:spPr>
          <a:xfrm>
            <a:off x="4798503" y="4882393"/>
            <a:ext cx="2927758" cy="923330"/>
          </a:xfrm>
          <a:prstGeom prst="rect">
            <a:avLst/>
          </a:prstGeom>
          <a:noFill/>
        </p:spPr>
        <p:txBody>
          <a:bodyPr wrap="square" rtlCol="0">
            <a:spAutoFit/>
          </a:bodyPr>
          <a:lstStyle/>
          <a:p>
            <a:r>
              <a:rPr lang="en-US" altLang="zh-CN" sz="1800" dirty="0" smtClean="0">
                <a:latin typeface="+mj-ea"/>
                <a:ea typeface="+mj-ea"/>
              </a:rPr>
              <a:t>G11</a:t>
            </a:r>
            <a:r>
              <a:rPr lang="zh-CN" altLang="en-US" sz="1800" dirty="0" smtClean="0">
                <a:latin typeface="+mj-ea"/>
                <a:ea typeface="+mj-ea"/>
              </a:rPr>
              <a:t>组员：许佳俊、徐柯杰、何宇晨、杜潇天、黄玉钱</a:t>
            </a:r>
            <a:endParaRPr lang="zh-CN" altLang="en-US" sz="1800" dirty="0" smtClean="0">
              <a:latin typeface="+mj-ea"/>
              <a:ea typeface="+mj-ea"/>
            </a:endParaRPr>
          </a:p>
          <a:p>
            <a:endParaRPr lang="en-US" altLang="zh-CN" sz="1800" b="1" dirty="0" smtClean="0">
              <a:latin typeface="+mn-ea"/>
              <a:ea typeface="+mn-ea"/>
            </a:endParaRPr>
          </a:p>
        </p:txBody>
      </p:sp>
      <p:sp>
        <p:nvSpPr>
          <p:cNvPr id="14" name="文本框 3"/>
          <p:cNvSpPr txBox="1"/>
          <p:nvPr/>
        </p:nvSpPr>
        <p:spPr>
          <a:xfrm>
            <a:off x="4288171" y="1805032"/>
            <a:ext cx="4444767" cy="2214880"/>
          </a:xfrm>
          <a:prstGeom prst="rect">
            <a:avLst/>
          </a:prstGeom>
          <a:noFill/>
        </p:spPr>
        <p:txBody>
          <a:bodyPr wrap="square" rtlCol="0">
            <a:spAutoFit/>
          </a:bodyPr>
          <a:lstStyle/>
          <a:p>
            <a:r>
              <a:rPr lang="zh-CN" altLang="en-US" sz="13800" b="1" dirty="0" smtClean="0">
                <a:latin typeface="+mj-lt"/>
                <a:ea typeface="+mn-ea"/>
              </a:rPr>
              <a:t>原型</a:t>
            </a:r>
            <a:endParaRPr lang="en-US" altLang="zh-CN" sz="13800" b="1" dirty="0" smtClean="0">
              <a:latin typeface="+mj-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概念证明</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sp>
        <p:nvSpPr>
          <p:cNvPr id="58" name="矩形 57"/>
          <p:cNvSpPr/>
          <p:nvPr/>
        </p:nvSpPr>
        <p:spPr>
          <a:xfrm>
            <a:off x="934793" y="1474072"/>
            <a:ext cx="10004451" cy="526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endParaRPr lang="en-US" altLang="zh-CN" sz="1800" dirty="0">
              <a:solidFill>
                <a:schemeClr val="tx1"/>
              </a:solidFill>
              <a:latin typeface="幼圆" panose="02010509060101010101" pitchFamily="49" charset="-122"/>
              <a:ea typeface="幼圆" panose="02010509060101010101" pitchFamily="49" charset="-122"/>
            </a:endParaRPr>
          </a:p>
        </p:txBody>
      </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ea typeface="幼圆" panose="02010509060101010101" pitchFamily="49" charset="-122"/>
              </a:rPr>
              <a:t>概念证明（垂直模型）</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在所有技术服务层次上从用户界面实现一部分应用功能。</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运作方式与真实系统相似，因为触及实现得到所有层次。</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敏捷开发项目有时也将概念证明称为</a:t>
            </a:r>
            <a:r>
              <a:rPr lang="en-US" altLang="zh-CN" sz="2000" dirty="0" smtClean="0">
                <a:solidFill>
                  <a:schemeClr val="tx1"/>
                </a:solidFill>
                <a:ea typeface="幼圆" panose="02010509060101010101" pitchFamily="49" charset="-122"/>
              </a:rPr>
              <a:t>spike</a:t>
            </a:r>
            <a:r>
              <a:rPr lang="zh-CN" altLang="en-US" sz="2000" dirty="0" smtClean="0">
                <a:solidFill>
                  <a:schemeClr val="tx1"/>
                </a:solidFill>
                <a:ea typeface="幼圆" panose="02010509060101010101" pitchFamily="49" charset="-122"/>
              </a:rPr>
              <a:t>。</a:t>
            </a:r>
            <a:endParaRPr lang="en-US" altLang="zh-CN" sz="20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p:cNvSpPr/>
          <p:nvPr/>
        </p:nvSpPr>
        <p:spPr bwMode="auto">
          <a:xfrm rot="18900000">
            <a:off x="1119301" y="2213505"/>
            <a:ext cx="2709642" cy="2543083"/>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p:spPr>
        <p:txBody>
          <a:bodyPr vert="horz" wrap="square" lIns="68538" tIns="34269" rIns="68538" bIns="34269" numCol="1" anchor="t" anchorCtr="0" compatLnSpc="1"/>
          <a:lstStyle/>
          <a:p>
            <a:endParaRPr lang="ko-KR" altLang="en-US" sz="7495" dirty="0">
              <a:solidFill>
                <a:schemeClr val="bg1"/>
              </a:solidFill>
              <a:latin typeface="Lato Black"/>
              <a:cs typeface="Lato Black"/>
            </a:endParaRPr>
          </a:p>
        </p:txBody>
      </p:sp>
      <p:sp>
        <p:nvSpPr>
          <p:cNvPr id="19" name="KSO_Shape"/>
          <p:cNvSpPr/>
          <p:nvPr/>
        </p:nvSpPr>
        <p:spPr bwMode="auto">
          <a:xfrm flipH="1">
            <a:off x="3722895" y="2348915"/>
            <a:ext cx="370932" cy="2185425"/>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1" name="矩形 20"/>
          <p:cNvSpPr/>
          <p:nvPr/>
        </p:nvSpPr>
        <p:spPr>
          <a:xfrm>
            <a:off x="4352187" y="1902275"/>
            <a:ext cx="4514976" cy="3064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不能确定预期架构方法是否合理可行。</a:t>
            </a:r>
            <a:endParaRPr lang="en-US" altLang="zh-CN" sz="1800" dirty="0" smtClean="0">
              <a:solidFill>
                <a:schemeClr val="tx1"/>
              </a:solidFill>
              <a:ea typeface="幼圆" panose="02010509060101010101" pitchFamily="49" charset="-122"/>
            </a:endParaRPr>
          </a:p>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想优化算法。</a:t>
            </a:r>
            <a:endParaRPr lang="en-US" altLang="zh-CN" sz="1800" dirty="0" smtClean="0">
              <a:solidFill>
                <a:schemeClr val="tx1"/>
              </a:solidFill>
              <a:ea typeface="幼圆" panose="02010509060101010101" pitchFamily="49" charset="-122"/>
            </a:endParaRPr>
          </a:p>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评估预期数据库模式。</a:t>
            </a:r>
            <a:endParaRPr lang="en-US" altLang="zh-CN" sz="1800" dirty="0" smtClean="0">
              <a:solidFill>
                <a:schemeClr val="tx1"/>
              </a:solidFill>
              <a:ea typeface="幼圆" panose="02010509060101010101" pitchFamily="49" charset="-122"/>
            </a:endParaRPr>
          </a:p>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确认云解决方案的稳健性</a:t>
            </a:r>
            <a:endParaRPr lang="en-US" altLang="zh-CN" sz="1800" dirty="0" smtClean="0">
              <a:solidFill>
                <a:schemeClr val="tx1"/>
              </a:solidFill>
              <a:ea typeface="幼圆" panose="02010509060101010101" pitchFamily="49" charset="-122"/>
            </a:endParaRPr>
          </a:p>
          <a:p>
            <a:pPr marL="342900" indent="-342900">
              <a:lnSpc>
                <a:spcPct val="150000"/>
              </a:lnSpc>
              <a:buFont typeface="+mj-lt"/>
              <a:buAutoNum type="arabicPeriod"/>
            </a:pPr>
            <a:r>
              <a:rPr lang="zh-CN" altLang="en-US" sz="1800" dirty="0" smtClean="0">
                <a:solidFill>
                  <a:schemeClr val="tx1"/>
                </a:solidFill>
                <a:ea typeface="幼圆" panose="02010509060101010101" pitchFamily="49" charset="-122"/>
              </a:rPr>
              <a:t>测试时间需求</a:t>
            </a:r>
            <a:endParaRPr lang="en-US" altLang="zh-CN" sz="1800" dirty="0" smtClean="0">
              <a:solidFill>
                <a:schemeClr val="tx1"/>
              </a:solidFill>
              <a:ea typeface="幼圆" panose="02010509060101010101" pitchFamily="49" charset="-122"/>
            </a:endParaRPr>
          </a:p>
        </p:txBody>
      </p:sp>
      <p:pic>
        <p:nvPicPr>
          <p:cNvPr id="12"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
        <p:nvSpPr>
          <p:cNvPr id="13" name="矩形 12"/>
          <p:cNvSpPr/>
          <p:nvPr/>
        </p:nvSpPr>
        <p:spPr>
          <a:xfrm>
            <a:off x="2147280" y="2885813"/>
            <a:ext cx="713366" cy="1082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b="1" dirty="0" smtClean="0">
                <a:solidFill>
                  <a:schemeClr val="tx1"/>
                </a:solidFill>
                <a:latin typeface="幼圆" panose="02010509060101010101" pitchFamily="49" charset="-122"/>
                <a:ea typeface="幼圆" panose="02010509060101010101" pitchFamily="49" charset="-122"/>
              </a:rPr>
              <a:t>使用情景</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5"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grpSp>
        <p:nvGrpSpPr>
          <p:cNvPr id="2" name="组合 19"/>
          <p:cNvGrpSpPr/>
          <p:nvPr/>
        </p:nvGrpSpPr>
        <p:grpSpPr>
          <a:xfrm>
            <a:off x="8904288" y="0"/>
            <a:ext cx="3287712" cy="1921954"/>
            <a:chOff x="1001713" y="1526099"/>
            <a:chExt cx="3287712" cy="1921954"/>
          </a:xfrm>
        </p:grpSpPr>
        <p:sp>
          <p:nvSpPr>
            <p:cNvPr id="26" name="MH_Other_1"/>
            <p:cNvSpPr/>
            <p:nvPr>
              <p:custDataLst>
                <p:tags r:id="rId2"/>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27" name="MH_SubTitle_1"/>
            <p:cNvSpPr/>
            <p:nvPr>
              <p:custDataLst>
                <p:tags r:id="rId3"/>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概念证明</a:t>
              </a:r>
              <a:endParaRPr lang="zh-CN" altLang="en-US" sz="2000" b="1" dirty="0">
                <a:solidFill>
                  <a:schemeClr val="accent1"/>
                </a:solidFill>
                <a:latin typeface="+mj-lt"/>
                <a:ea typeface="+mj-ea"/>
                <a:cs typeface="+mj-cs"/>
              </a:endParaRPr>
            </a:p>
          </p:txBody>
        </p:sp>
        <p:sp>
          <p:nvSpPr>
            <p:cNvPr id="28"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抛弃型原型</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想解释一些问题、解决不确定性以及改进需求，可以创建一个抛弃型原型。</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使用后会被抛弃，所以应该以快速、低成本的方式创建。相比健壮性、可靠性、性能以及长期可维护性，更注重快速实现及快速修改。</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会忽略成品软件构件技术。</a:t>
            </a: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p:cNvSpPr/>
          <p:nvPr/>
        </p:nvSpPr>
        <p:spPr bwMode="auto">
          <a:xfrm rot="18900000">
            <a:off x="964741" y="2943543"/>
            <a:ext cx="2203094" cy="2067672"/>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p:spPr>
        <p:txBody>
          <a:bodyPr vert="horz" wrap="square" lIns="68538" tIns="34269" rIns="68538" bIns="34269" numCol="1" anchor="t" anchorCtr="0" compatLnSpc="1"/>
          <a:lstStyle/>
          <a:p>
            <a:endParaRPr lang="ko-KR" altLang="en-US" sz="7495" dirty="0">
              <a:solidFill>
                <a:schemeClr val="bg1"/>
              </a:solidFill>
              <a:latin typeface="Lato Black"/>
              <a:cs typeface="Lato Black"/>
            </a:endParaRPr>
          </a:p>
        </p:txBody>
      </p:sp>
      <p:sp>
        <p:nvSpPr>
          <p:cNvPr id="18" name="矩形 17"/>
          <p:cNvSpPr/>
          <p:nvPr/>
        </p:nvSpPr>
        <p:spPr>
          <a:xfrm>
            <a:off x="4478021" y="1476063"/>
            <a:ext cx="4987345" cy="159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将可抛弃性原型中的低质量代码移植到产品系统中。（如果这么做，用户和维护人员在产品生命周期中会饱尝由此而带来后果）</a:t>
            </a:r>
            <a:endParaRPr lang="en-US" altLang="zh-CN" sz="1800" dirty="0" smtClean="0">
              <a:solidFill>
                <a:schemeClr val="tx1"/>
              </a:solidFill>
              <a:ea typeface="幼圆" panose="02010509060101010101" pitchFamily="49" charset="-122"/>
            </a:endParaRPr>
          </a:p>
        </p:txBody>
      </p:sp>
      <p:sp>
        <p:nvSpPr>
          <p:cNvPr id="19" name="KSO_Shape"/>
          <p:cNvSpPr/>
          <p:nvPr/>
        </p:nvSpPr>
        <p:spPr bwMode="auto">
          <a:xfrm flipH="1">
            <a:off x="3873899" y="1628272"/>
            <a:ext cx="451786" cy="12953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星形: 五角 19"/>
          <p:cNvSpPr/>
          <p:nvPr/>
        </p:nvSpPr>
        <p:spPr>
          <a:xfrm>
            <a:off x="2972856" y="1974277"/>
            <a:ext cx="603376" cy="6033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478021" y="4687421"/>
            <a:ext cx="4987345" cy="159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把可抛弃性原型搞得过于详细、复杂。（请抵制诱惑或者来自用户的压力。）</a:t>
            </a:r>
            <a:endParaRPr lang="en-US" altLang="zh-CN" sz="1800" dirty="0" smtClean="0">
              <a:solidFill>
                <a:schemeClr val="tx1"/>
              </a:solidFill>
              <a:ea typeface="幼圆" panose="02010509060101010101" pitchFamily="49" charset="-122"/>
            </a:endParaRPr>
          </a:p>
        </p:txBody>
      </p:sp>
      <p:sp>
        <p:nvSpPr>
          <p:cNvPr id="22" name="KSO_Shape"/>
          <p:cNvSpPr/>
          <p:nvPr/>
        </p:nvSpPr>
        <p:spPr bwMode="auto">
          <a:xfrm flipH="1">
            <a:off x="3873899" y="4839630"/>
            <a:ext cx="451786" cy="12953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3" name="星形: 五角 22"/>
          <p:cNvSpPr/>
          <p:nvPr/>
        </p:nvSpPr>
        <p:spPr>
          <a:xfrm>
            <a:off x="2972856" y="5185635"/>
            <a:ext cx="603376" cy="6033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
        <p:nvSpPr>
          <p:cNvPr id="13" name="矩形 12"/>
          <p:cNvSpPr/>
          <p:nvPr/>
        </p:nvSpPr>
        <p:spPr>
          <a:xfrm>
            <a:off x="1719442" y="3598877"/>
            <a:ext cx="713366" cy="671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b="1" dirty="0" smtClean="0">
                <a:solidFill>
                  <a:schemeClr val="tx1"/>
                </a:solidFill>
                <a:latin typeface="幼圆" panose="02010509060101010101" pitchFamily="49" charset="-122"/>
                <a:ea typeface="幼圆" panose="02010509060101010101" pitchFamily="49" charset="-122"/>
              </a:rPr>
              <a:t>陷阱</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5"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grpSp>
        <p:nvGrpSpPr>
          <p:cNvPr id="2" name="组合 19"/>
          <p:cNvGrpSpPr/>
          <p:nvPr/>
        </p:nvGrpSpPr>
        <p:grpSpPr>
          <a:xfrm>
            <a:off x="8904288" y="0"/>
            <a:ext cx="3287712" cy="1921954"/>
            <a:chOff x="1001713" y="1526099"/>
            <a:chExt cx="3287712" cy="1921954"/>
          </a:xfrm>
        </p:grpSpPr>
        <p:sp>
          <p:nvSpPr>
            <p:cNvPr id="26" name="MH_Other_1"/>
            <p:cNvSpPr/>
            <p:nvPr>
              <p:custDataLst>
                <p:tags r:id="rId2"/>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27" name="MH_SubTitle_1"/>
            <p:cNvSpPr/>
            <p:nvPr>
              <p:custDataLst>
                <p:tags r:id="rId3"/>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抛弃型原型</a:t>
              </a:r>
              <a:endParaRPr lang="zh-CN" altLang="en-US" sz="2000" b="1" dirty="0">
                <a:solidFill>
                  <a:schemeClr val="accent1"/>
                </a:solidFill>
                <a:latin typeface="+mj-lt"/>
                <a:ea typeface="+mj-ea"/>
                <a:cs typeface="+mj-cs"/>
              </a:endParaRPr>
            </a:p>
          </p:txBody>
        </p:sp>
        <p:sp>
          <p:nvSpPr>
            <p:cNvPr id="28"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演进型原型</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会为增量构建产品提供一个稳固的架构基础。</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敏捷开发试验进行模型例子。敏捷团队使用</a:t>
            </a:r>
            <a:r>
              <a:rPr lang="zh-CN" altLang="en-US" sz="2000" dirty="0" smtClean="0">
                <a:solidFill>
                  <a:srgbClr val="FF0000"/>
                </a:solidFill>
                <a:ea typeface="幼圆" panose="02010509060101010101" pitchFamily="49" charset="-122"/>
              </a:rPr>
              <a:t>前期迭代中得到的反馈来调整未来开发周期的方向</a:t>
            </a:r>
            <a:r>
              <a:rPr lang="zh-CN" altLang="en-US" sz="2000" dirty="0" smtClean="0">
                <a:solidFill>
                  <a:schemeClr val="tx1"/>
                </a:solidFill>
                <a:ea typeface="幼圆" panose="02010509060101010101" pitchFamily="49" charset="-122"/>
              </a:rPr>
              <a:t>，并通过一系列迭代来完成产品的构建。这就是演进型原型的实质。</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一开始就要考虑健壮性</a:t>
            </a:r>
            <a:r>
              <a:rPr lang="zh-CN" altLang="en-US" sz="2000" dirty="0" smtClean="0"/>
              <a:t>（软件对于规范要求以外的输入情况的处理能力）</a:t>
            </a:r>
            <a:r>
              <a:rPr lang="zh-CN" altLang="en-US" sz="2000" dirty="0" smtClean="0">
                <a:solidFill>
                  <a:schemeClr val="tx1"/>
                </a:solidFill>
                <a:ea typeface="幼圆" panose="02010509060101010101" pitchFamily="49" charset="-122"/>
              </a:rPr>
              <a:t>，必须满足产品的易增长扩展性以及频繁改进的要求，必须重视软件架构和稳健的设计原则。</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纸上原型</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纸上原型（低精度原型）帮助我们探究一个要实现的系统的部分外观，并且它是一种低成本、迅速以及低技术难度的方法。</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能帮助检查用户和开发人员对需求是否达成一致的理解。</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另一个类似的技术叫做故事看板（</a:t>
            </a:r>
            <a:r>
              <a:rPr lang="en-US" altLang="zh-CN" sz="2000" dirty="0" smtClean="0">
                <a:solidFill>
                  <a:schemeClr val="tx1"/>
                </a:solidFill>
                <a:ea typeface="幼圆" panose="02010509060101010101" pitchFamily="49" charset="-122"/>
              </a:rPr>
              <a:t>storyboard</a:t>
            </a:r>
            <a:r>
              <a:rPr lang="zh-CN" altLang="en-US" sz="2000" dirty="0" smtClean="0">
                <a:solidFill>
                  <a:schemeClr val="tx1"/>
                </a:solidFill>
                <a:ea typeface="幼圆" panose="02010509060101010101" pitchFamily="49" charset="-122"/>
              </a:rPr>
              <a:t>），也称分镜。</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endParaRPr lang="en-US" altLang="zh-CN" sz="1400" dirty="0" smtClean="0">
              <a:solidFill>
                <a:schemeClr val="tx1"/>
              </a:solidFill>
              <a:ea typeface="幼圆" panose="02010509060101010101" pitchFamily="49" charset="-122"/>
            </a:endParaRPr>
          </a:p>
        </p:txBody>
      </p:sp>
      <p:pic>
        <p:nvPicPr>
          <p:cNvPr id="26628" name="Picture 4" descr="C:\Users\lenovo\Desktop\timg (3).jpg"/>
          <p:cNvPicPr>
            <a:picLocks noChangeAspect="1" noChangeArrowheads="1"/>
          </p:cNvPicPr>
          <p:nvPr/>
        </p:nvPicPr>
        <p:blipFill>
          <a:blip r:embed="rId4"/>
          <a:srcRect/>
          <a:stretch>
            <a:fillRect/>
          </a:stretch>
        </p:blipFill>
        <p:spPr bwMode="auto">
          <a:xfrm>
            <a:off x="635364" y="1223782"/>
            <a:ext cx="5105400" cy="3822700"/>
          </a:xfrm>
          <a:prstGeom prst="rect">
            <a:avLst/>
          </a:prstGeom>
          <a:noFill/>
        </p:spPr>
      </p:pic>
      <p:pic>
        <p:nvPicPr>
          <p:cNvPr id="26629" name="Picture 5" descr="C:\Users\lenovo\Desktop\timg (5).jpg"/>
          <p:cNvPicPr>
            <a:picLocks noChangeAspect="1" noChangeArrowheads="1"/>
          </p:cNvPicPr>
          <p:nvPr/>
        </p:nvPicPr>
        <p:blipFill>
          <a:blip r:embed="rId5"/>
          <a:srcRect/>
          <a:stretch>
            <a:fillRect/>
          </a:stretch>
        </p:blipFill>
        <p:spPr bwMode="auto">
          <a:xfrm>
            <a:off x="2168433" y="1496770"/>
            <a:ext cx="8680405" cy="5102149"/>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down)">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down)">
                                      <p:cBhvr>
                                        <p:cTn id="12"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电子原型</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电子原型从简单的如</a:t>
            </a:r>
            <a:r>
              <a:rPr lang="en-US" altLang="zh-CN" sz="2000" dirty="0" smtClean="0">
                <a:solidFill>
                  <a:schemeClr val="tx1"/>
                </a:solidFill>
                <a:ea typeface="幼圆" panose="02010509060101010101" pitchFamily="49" charset="-122"/>
              </a:rPr>
              <a:t>Microsoft Visio</a:t>
            </a:r>
            <a:r>
              <a:rPr lang="zh-CN" altLang="en-US" sz="2000" dirty="0" smtClean="0">
                <a:solidFill>
                  <a:schemeClr val="tx1"/>
                </a:solidFill>
                <a:ea typeface="幼圆" panose="02010509060101010101" pitchFamily="49" charset="-122"/>
              </a:rPr>
              <a:t>和</a:t>
            </a:r>
            <a:r>
              <a:rPr lang="en-US" altLang="zh-CN" sz="2000" dirty="0" smtClean="0">
                <a:solidFill>
                  <a:schemeClr val="tx1"/>
                </a:solidFill>
                <a:ea typeface="幼圆" panose="02010509060101010101" pitchFamily="49" charset="-122"/>
              </a:rPr>
              <a:t>Microsoft PowerPoint</a:t>
            </a:r>
            <a:r>
              <a:rPr lang="zh-CN" altLang="en-US" sz="2000" dirty="0" smtClean="0">
                <a:solidFill>
                  <a:schemeClr val="tx1"/>
                </a:solidFill>
                <a:ea typeface="幼圆" panose="02010509060101010101" pitchFamily="49" charset="-122"/>
              </a:rPr>
              <a:t>画图工具到商业原型工具和图形化用户交互生成器，</a:t>
            </a:r>
            <a:r>
              <a:rPr lang="en-US" altLang="zh-CN" sz="2000" dirty="0" smtClean="0">
                <a:solidFill>
                  <a:schemeClr val="tx1"/>
                </a:solidFill>
                <a:ea typeface="幼圆" panose="02010509060101010101" pitchFamily="49" charset="-122"/>
              </a:rPr>
              <a:t> Axure RP</a:t>
            </a:r>
            <a:r>
              <a:rPr lang="zh-CN" altLang="en-US" sz="2000" dirty="0" smtClean="0">
                <a:solidFill>
                  <a:schemeClr val="tx1"/>
                </a:solidFill>
                <a:ea typeface="幼圆" panose="02010509060101010101" pitchFamily="49" charset="-122"/>
              </a:rPr>
              <a:t>、</a:t>
            </a:r>
            <a:r>
              <a:rPr lang="en-US" altLang="zh-CN" sz="2000" dirty="0" smtClean="0">
                <a:solidFill>
                  <a:schemeClr val="tx1"/>
                </a:solidFill>
                <a:ea typeface="幼圆" panose="02010509060101010101" pitchFamily="49" charset="-122"/>
              </a:rPr>
              <a:t>OmniGraffle </a:t>
            </a:r>
            <a:r>
              <a:rPr lang="zh-CN" altLang="en-US" sz="2000" dirty="0" smtClean="0">
                <a:solidFill>
                  <a:schemeClr val="tx1"/>
                </a:solidFill>
                <a:ea typeface="幼圆" panose="02010509060101010101" pitchFamily="49" charset="-122"/>
              </a:rPr>
              <a:t>等，可用的工具多种多样。不用考虑背后临时代码的效率。</a:t>
            </a:r>
            <a:endParaRPr lang="en-US" altLang="zh-CN" sz="1400" dirty="0" smtClean="0">
              <a:solidFill>
                <a:schemeClr val="tx1"/>
              </a:solidFill>
              <a:ea typeface="幼圆" panose="02010509060101010101" pitchFamily="49"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原型使用</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grpSp>
        <p:nvGrpSpPr>
          <p:cNvPr id="55" name="组合 54"/>
          <p:cNvGrpSpPr/>
          <p:nvPr/>
        </p:nvGrpSpPr>
        <p:grpSpPr>
          <a:xfrm>
            <a:off x="1669409" y="1937857"/>
            <a:ext cx="8239387" cy="3200397"/>
            <a:chOff x="1669409" y="1937857"/>
            <a:chExt cx="8239387" cy="3200397"/>
          </a:xfrm>
        </p:grpSpPr>
        <p:sp>
          <p:nvSpPr>
            <p:cNvPr id="10" name="流程图: 过程 9"/>
            <p:cNvSpPr/>
            <p:nvPr/>
          </p:nvSpPr>
          <p:spPr>
            <a:xfrm>
              <a:off x="1669409" y="2978091"/>
              <a:ext cx="1224793" cy="7298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用例</a:t>
              </a:r>
              <a:endParaRPr lang="zh-CN" altLang="en-US" sz="1600" b="1" dirty="0">
                <a:solidFill>
                  <a:schemeClr val="tx1"/>
                </a:solidFill>
              </a:endParaRPr>
            </a:p>
          </p:txBody>
        </p:sp>
        <p:sp>
          <p:nvSpPr>
            <p:cNvPr id="11" name="流程图: 过程 10"/>
            <p:cNvSpPr/>
            <p:nvPr/>
          </p:nvSpPr>
          <p:spPr>
            <a:xfrm>
              <a:off x="3952613" y="2979489"/>
              <a:ext cx="1224793" cy="7298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对话图</a:t>
              </a:r>
              <a:endParaRPr lang="zh-CN" altLang="en-US" sz="1600" b="1" dirty="0">
                <a:solidFill>
                  <a:schemeClr val="tx1"/>
                </a:solidFill>
              </a:endParaRPr>
            </a:p>
          </p:txBody>
        </p:sp>
        <p:sp>
          <p:nvSpPr>
            <p:cNvPr id="12" name="流程图: 过程 11"/>
            <p:cNvSpPr/>
            <p:nvPr/>
          </p:nvSpPr>
          <p:spPr>
            <a:xfrm>
              <a:off x="6267974" y="2979489"/>
              <a:ext cx="1224793" cy="7298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抛弃型原型或者线宽图</a:t>
              </a:r>
              <a:endParaRPr lang="zh-CN" altLang="en-US" sz="1600" b="1" dirty="0">
                <a:solidFill>
                  <a:schemeClr val="tx1"/>
                </a:solidFill>
              </a:endParaRPr>
            </a:p>
          </p:txBody>
        </p:sp>
        <p:sp>
          <p:nvSpPr>
            <p:cNvPr id="13" name="流程图: 过程 12"/>
            <p:cNvSpPr/>
            <p:nvPr/>
          </p:nvSpPr>
          <p:spPr>
            <a:xfrm>
              <a:off x="8684003" y="2979489"/>
              <a:ext cx="1224793" cy="7298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详细的</a:t>
              </a:r>
              <a:r>
                <a:rPr lang="en-US" altLang="zh-CN" sz="1600" dirty="0" smtClean="0">
                  <a:solidFill>
                    <a:schemeClr val="tx1"/>
                  </a:solidFill>
                </a:rPr>
                <a:t>UI</a:t>
              </a:r>
              <a:r>
                <a:rPr lang="zh-CN" altLang="en-US" sz="1600" dirty="0" smtClean="0">
                  <a:solidFill>
                    <a:schemeClr val="tx1"/>
                  </a:solidFill>
                </a:rPr>
                <a:t>设计</a:t>
              </a:r>
              <a:endParaRPr lang="zh-CN" altLang="en-US" sz="1600" dirty="0">
                <a:solidFill>
                  <a:schemeClr val="tx1"/>
                </a:solidFill>
              </a:endParaRPr>
            </a:p>
          </p:txBody>
        </p:sp>
        <p:cxnSp>
          <p:nvCxnSpPr>
            <p:cNvPr id="15" name="直接箭头连接符 14"/>
            <p:cNvCxnSpPr>
              <a:stCxn id="10" idx="3"/>
              <a:endCxn id="11" idx="1"/>
            </p:cNvCxnSpPr>
            <p:nvPr/>
          </p:nvCxnSpPr>
          <p:spPr>
            <a:xfrm>
              <a:off x="2894202" y="3343012"/>
              <a:ext cx="1058411" cy="1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a:endCxn id="12" idx="1"/>
            </p:cNvCxnSpPr>
            <p:nvPr/>
          </p:nvCxnSpPr>
          <p:spPr>
            <a:xfrm>
              <a:off x="5177406" y="3344410"/>
              <a:ext cx="10905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3"/>
              <a:endCxn id="13" idx="1"/>
            </p:cNvCxnSpPr>
            <p:nvPr/>
          </p:nvCxnSpPr>
          <p:spPr>
            <a:xfrm>
              <a:off x="7492767" y="3344410"/>
              <a:ext cx="11912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1" idx="2"/>
              <a:endCxn id="10" idx="2"/>
            </p:cNvCxnSpPr>
            <p:nvPr/>
          </p:nvCxnSpPr>
          <p:spPr>
            <a:xfrm rot="5400000" flipH="1">
              <a:off x="3422709" y="2567030"/>
              <a:ext cx="1398" cy="2283204"/>
            </a:xfrm>
            <a:prstGeom prst="bentConnector3">
              <a:avLst>
                <a:gd name="adj1" fmla="val -499558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2" idx="2"/>
              <a:endCxn id="10" idx="2"/>
            </p:cNvCxnSpPr>
            <p:nvPr/>
          </p:nvCxnSpPr>
          <p:spPr>
            <a:xfrm rot="5400000" flipH="1">
              <a:off x="4580390" y="1409350"/>
              <a:ext cx="1398" cy="4598565"/>
            </a:xfrm>
            <a:prstGeom prst="bentConnector3">
              <a:avLst>
                <a:gd name="adj1" fmla="val -1015621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12" idx="0"/>
              <a:endCxn id="11" idx="0"/>
            </p:cNvCxnSpPr>
            <p:nvPr/>
          </p:nvCxnSpPr>
          <p:spPr>
            <a:xfrm rot="16200000" flipV="1">
              <a:off x="5722691" y="1821808"/>
              <a:ext cx="1588" cy="2315361"/>
            </a:xfrm>
            <a:prstGeom prst="bentConnector3">
              <a:avLst>
                <a:gd name="adj1" fmla="val 42922306"/>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427678" y="1937857"/>
              <a:ext cx="570451" cy="356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400" dirty="0" smtClean="0">
                  <a:solidFill>
                    <a:schemeClr val="tx1"/>
                  </a:solidFill>
                  <a:ea typeface="幼圆" panose="02010509060101010101" pitchFamily="49" charset="-122"/>
                </a:rPr>
                <a:t>反馈</a:t>
              </a:r>
              <a:endParaRPr lang="en-US" altLang="zh-CN" sz="1400" dirty="0" smtClean="0">
                <a:solidFill>
                  <a:schemeClr val="tx1"/>
                </a:solidFill>
                <a:ea typeface="幼圆" panose="02010509060101010101" pitchFamily="49" charset="-122"/>
              </a:endParaRPr>
            </a:p>
          </p:txBody>
        </p:sp>
        <p:sp>
          <p:nvSpPr>
            <p:cNvPr id="53" name="矩形 52"/>
            <p:cNvSpPr/>
            <p:nvPr/>
          </p:nvSpPr>
          <p:spPr>
            <a:xfrm>
              <a:off x="3154261" y="4060272"/>
              <a:ext cx="570451" cy="356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400" dirty="0" smtClean="0">
                  <a:solidFill>
                    <a:schemeClr val="tx1"/>
                  </a:solidFill>
                  <a:ea typeface="幼圆" panose="02010509060101010101" pitchFamily="49" charset="-122"/>
                </a:rPr>
                <a:t>反馈</a:t>
              </a:r>
              <a:endParaRPr lang="en-US" altLang="zh-CN" sz="1400" dirty="0" smtClean="0">
                <a:solidFill>
                  <a:schemeClr val="tx1"/>
                </a:solidFill>
                <a:ea typeface="幼圆" panose="02010509060101010101" pitchFamily="49" charset="-122"/>
              </a:endParaRPr>
            </a:p>
          </p:txBody>
        </p:sp>
        <p:sp>
          <p:nvSpPr>
            <p:cNvPr id="54" name="矩形 53"/>
            <p:cNvSpPr/>
            <p:nvPr/>
          </p:nvSpPr>
          <p:spPr>
            <a:xfrm>
              <a:off x="4135773" y="4781725"/>
              <a:ext cx="570451" cy="356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400" dirty="0" smtClean="0">
                  <a:solidFill>
                    <a:schemeClr val="tx1"/>
                  </a:solidFill>
                  <a:ea typeface="幼圆" panose="02010509060101010101" pitchFamily="49" charset="-122"/>
                </a:rPr>
                <a:t>反馈</a:t>
              </a:r>
              <a:endParaRPr lang="en-US" altLang="zh-CN" sz="1400" dirty="0" smtClean="0">
                <a:solidFill>
                  <a:schemeClr val="tx1"/>
                </a:solidFill>
                <a:ea typeface="幼圆" panose="02010509060101010101" pitchFamily="49" charset="-122"/>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16375" y="3668398"/>
            <a:ext cx="3480441" cy="584775"/>
          </a:xfrm>
          <a:prstGeom prst="rect">
            <a:avLst/>
          </a:prstGeom>
          <a:noFill/>
        </p:spPr>
        <p:txBody>
          <a:bodyPr wrap="none" rtlCol="0">
            <a:spAutoFit/>
          </a:bodyPr>
          <a:lstStyle/>
          <a:p>
            <a:pPr algn="ctr"/>
            <a:r>
              <a:rPr lang="zh-CN" altLang="en-US" sz="3200" b="1" dirty="0" smtClean="0">
                <a:solidFill>
                  <a:schemeClr val="accent1"/>
                </a:solidFill>
                <a:latin typeface="+mn-ea"/>
              </a:rPr>
              <a:t>在需求阶段的原型</a:t>
            </a:r>
            <a:endParaRPr lang="zh-CN" altLang="en-US" sz="3200" b="1" dirty="0" smtClean="0">
              <a:solidFill>
                <a:schemeClr val="accent1"/>
              </a:solidFill>
              <a:latin typeface="+mn-ea"/>
            </a:endParaRP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02</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smtClean="0"/>
              <a:t>在需求阶段的原型</a:t>
            </a:r>
            <a:endParaRPr lang="en-US" altLang="zh-CN" dirty="0"/>
          </a:p>
        </p:txBody>
      </p:sp>
      <p:grpSp>
        <p:nvGrpSpPr>
          <p:cNvPr id="46" name="组合 45"/>
          <p:cNvGrpSpPr/>
          <p:nvPr/>
        </p:nvGrpSpPr>
        <p:grpSpPr>
          <a:xfrm>
            <a:off x="2512588" y="1689784"/>
            <a:ext cx="1789690" cy="342213"/>
            <a:chOff x="2546144" y="1471670"/>
            <a:chExt cx="1789690" cy="342213"/>
          </a:xfrm>
        </p:grpSpPr>
        <p:sp>
          <p:nvSpPr>
            <p:cNvPr id="23"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117787" y="3142874"/>
            <a:ext cx="1533879" cy="766939"/>
            <a:chOff x="1109398" y="3017039"/>
            <a:chExt cx="1533879" cy="766939"/>
          </a:xfrm>
        </p:grpSpPr>
        <p:sp>
          <p:nvSpPr>
            <p:cNvPr id="31" name="MH_Other_4"/>
            <p:cNvSpPr/>
            <p:nvPr>
              <p:custDataLst>
                <p:tags r:id="rId1"/>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3"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52" name="组合 51"/>
          <p:cNvGrpSpPr/>
          <p:nvPr/>
        </p:nvGrpSpPr>
        <p:grpSpPr>
          <a:xfrm>
            <a:off x="1193454" y="4652891"/>
            <a:ext cx="1533879" cy="766939"/>
            <a:chOff x="8886159" y="2689868"/>
            <a:chExt cx="1533879" cy="766939"/>
          </a:xfrm>
        </p:grpSpPr>
        <p:sp>
          <p:nvSpPr>
            <p:cNvPr id="32" name="MH_Other_4"/>
            <p:cNvSpPr/>
            <p:nvPr>
              <p:custDataLst>
                <p:tags r:id="rId2"/>
              </p:custDataLst>
            </p:nvPr>
          </p:nvSpPr>
          <p:spPr bwMode="auto">
            <a:xfrm>
              <a:off x="8886159" y="2689868"/>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4" name="KSO_Shape"/>
            <p:cNvSpPr/>
            <p:nvPr/>
          </p:nvSpPr>
          <p:spPr bwMode="auto">
            <a:xfrm>
              <a:off x="9430153" y="2877785"/>
              <a:ext cx="445891" cy="366374"/>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latin typeface="+mj-ea"/>
                <a:ea typeface="+mj-ea"/>
              </a:endParaRPr>
            </a:p>
          </p:txBody>
        </p:sp>
      </p:grpSp>
      <p:grpSp>
        <p:nvGrpSpPr>
          <p:cNvPr id="51" name="组合 50"/>
          <p:cNvGrpSpPr/>
          <p:nvPr/>
        </p:nvGrpSpPr>
        <p:grpSpPr>
          <a:xfrm>
            <a:off x="1126011" y="1481853"/>
            <a:ext cx="1533879" cy="766939"/>
            <a:chOff x="1126011" y="1481853"/>
            <a:chExt cx="1533879" cy="766939"/>
          </a:xfrm>
        </p:grpSpPr>
        <p:sp>
          <p:nvSpPr>
            <p:cNvPr id="28" name="MH_Other_4"/>
            <p:cNvSpPr/>
            <p:nvPr>
              <p:custDataLst>
                <p:tags r:id="rId3"/>
              </p:custDataLst>
            </p:nvPr>
          </p:nvSpPr>
          <p:spPr bwMode="auto">
            <a:xfrm>
              <a:off x="1126011" y="1481853"/>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5" name="KSO_Shape"/>
            <p:cNvSpPr/>
            <p:nvPr/>
          </p:nvSpPr>
          <p:spPr bwMode="auto">
            <a:xfrm>
              <a:off x="1649453" y="1584887"/>
              <a:ext cx="486995" cy="536141"/>
            </a:xfrm>
            <a:custGeom>
              <a:avLst/>
              <a:gdLst>
                <a:gd name="T0" fmla="*/ 1478682 w 5929"/>
                <a:gd name="T1" fmla="*/ 292493 h 6526"/>
                <a:gd name="T2" fmla="*/ 1443934 w 5929"/>
                <a:gd name="T3" fmla="*/ 257756 h 6526"/>
                <a:gd name="T4" fmla="*/ 395074 w 5929"/>
                <a:gd name="T5" fmla="*/ 34445 h 6526"/>
                <a:gd name="T6" fmla="*/ 274187 w 5929"/>
                <a:gd name="T7" fmla="*/ 203169 h 6526"/>
                <a:gd name="T8" fmla="*/ 195931 w 5929"/>
                <a:gd name="T9" fmla="*/ 389115 h 6526"/>
                <a:gd name="T10" fmla="*/ 160307 w 5929"/>
                <a:gd name="T11" fmla="*/ 585570 h 6526"/>
                <a:gd name="T12" fmla="*/ 167315 w 5929"/>
                <a:gd name="T13" fmla="*/ 784068 h 6526"/>
                <a:gd name="T14" fmla="*/ 217247 w 5929"/>
                <a:gd name="T15" fmla="*/ 977896 h 6526"/>
                <a:gd name="T16" fmla="*/ 309811 w 5929"/>
                <a:gd name="T17" fmla="*/ 1158880 h 6526"/>
                <a:gd name="T18" fmla="*/ 427778 w 5929"/>
                <a:gd name="T19" fmla="*/ 1303667 h 6526"/>
                <a:gd name="T20" fmla="*/ 591882 w 5929"/>
                <a:gd name="T21" fmla="*/ 1434150 h 6526"/>
                <a:gd name="T22" fmla="*/ 774673 w 5929"/>
                <a:gd name="T23" fmla="*/ 1521723 h 6526"/>
                <a:gd name="T24" fmla="*/ 969436 w 5929"/>
                <a:gd name="T25" fmla="*/ 1566677 h 6526"/>
                <a:gd name="T26" fmla="*/ 1167995 w 5929"/>
                <a:gd name="T27" fmla="*/ 1569012 h 6526"/>
                <a:gd name="T28" fmla="*/ 1363342 w 5929"/>
                <a:gd name="T29" fmla="*/ 1528729 h 6526"/>
                <a:gd name="T30" fmla="*/ 1548178 w 5929"/>
                <a:gd name="T31" fmla="*/ 1445827 h 6526"/>
                <a:gd name="T32" fmla="*/ 1714617 w 5929"/>
                <a:gd name="T33" fmla="*/ 1320014 h 6526"/>
                <a:gd name="T34" fmla="*/ 284991 w 5929"/>
                <a:gd name="T35" fmla="*/ 957754 h 6526"/>
                <a:gd name="T36" fmla="*/ 228635 w 5929"/>
                <a:gd name="T37" fmla="*/ 742033 h 6526"/>
                <a:gd name="T38" fmla="*/ 228051 w 5929"/>
                <a:gd name="T39" fmla="*/ 552292 h 6526"/>
                <a:gd name="T40" fmla="*/ 264843 w 5929"/>
                <a:gd name="T41" fmla="*/ 392326 h 6526"/>
                <a:gd name="T42" fmla="*/ 320323 w 5929"/>
                <a:gd name="T43" fmla="*/ 266221 h 6526"/>
                <a:gd name="T44" fmla="*/ 405002 w 5929"/>
                <a:gd name="T45" fmla="*/ 140992 h 6526"/>
                <a:gd name="T46" fmla="*/ 467782 w 5929"/>
                <a:gd name="T47" fmla="*/ 237030 h 6526"/>
                <a:gd name="T48" fmla="*/ 387190 w 5929"/>
                <a:gd name="T49" fmla="*/ 363719 h 6526"/>
                <a:gd name="T50" fmla="*/ 338427 w 5929"/>
                <a:gd name="T51" fmla="*/ 486029 h 6526"/>
                <a:gd name="T52" fmla="*/ 305723 w 5929"/>
                <a:gd name="T53" fmla="*/ 643076 h 6526"/>
                <a:gd name="T54" fmla="*/ 301635 w 5929"/>
                <a:gd name="T55" fmla="*/ 834569 h 6526"/>
                <a:gd name="T56" fmla="*/ 339887 w 5929"/>
                <a:gd name="T57" fmla="*/ 1060215 h 6526"/>
                <a:gd name="T58" fmla="*/ 566186 w 5929"/>
                <a:gd name="T59" fmla="*/ 1663591 h 6526"/>
                <a:gd name="T60" fmla="*/ 553922 w 5929"/>
                <a:gd name="T61" fmla="*/ 1538946 h 6526"/>
                <a:gd name="T62" fmla="*/ 519466 w 5929"/>
                <a:gd name="T63" fmla="*/ 1472099 h 6526"/>
                <a:gd name="T64" fmla="*/ 482966 w 5929"/>
                <a:gd name="T65" fmla="*/ 1447870 h 6526"/>
                <a:gd name="T66" fmla="*/ 430406 w 5929"/>
                <a:gd name="T67" fmla="*/ 1436778 h 6526"/>
                <a:gd name="T68" fmla="*/ 375802 w 5929"/>
                <a:gd name="T69" fmla="*/ 1439989 h 6526"/>
                <a:gd name="T70" fmla="*/ 330251 w 5929"/>
                <a:gd name="T71" fmla="*/ 1457503 h 6526"/>
                <a:gd name="T72" fmla="*/ 294919 w 5929"/>
                <a:gd name="T73" fmla="*/ 1494576 h 6526"/>
                <a:gd name="T74" fmla="*/ 270683 w 5929"/>
                <a:gd name="T75" fmla="*/ 1579229 h 6526"/>
                <a:gd name="T76" fmla="*/ 256083 w 5929"/>
                <a:gd name="T77" fmla="*/ 1702123 h 6526"/>
                <a:gd name="T78" fmla="*/ 212283 w 5929"/>
                <a:gd name="T79" fmla="*/ 1758462 h 6526"/>
                <a:gd name="T80" fmla="*/ 163811 w 5929"/>
                <a:gd name="T81" fmla="*/ 1784150 h 6526"/>
                <a:gd name="T82" fmla="*/ 70956 w 5929"/>
                <a:gd name="T83" fmla="*/ 1795826 h 6526"/>
                <a:gd name="T84" fmla="*/ 27448 w 5929"/>
                <a:gd name="T85" fmla="*/ 1814216 h 6526"/>
                <a:gd name="T86" fmla="*/ 5840 w 5929"/>
                <a:gd name="T87" fmla="*/ 1856251 h 6526"/>
                <a:gd name="T88" fmla="*/ 831905 w 5929"/>
                <a:gd name="T89" fmla="*/ 1895367 h 6526"/>
                <a:gd name="T90" fmla="*/ 818765 w 5929"/>
                <a:gd name="T91" fmla="*/ 1833190 h 6526"/>
                <a:gd name="T92" fmla="*/ 790733 w 5929"/>
                <a:gd name="T93" fmla="*/ 1804291 h 6526"/>
                <a:gd name="T94" fmla="*/ 711601 w 5929"/>
                <a:gd name="T95" fmla="*/ 1791739 h 6526"/>
                <a:gd name="T96" fmla="*/ 646485 w 5929"/>
                <a:gd name="T97" fmla="*/ 1775976 h 6526"/>
                <a:gd name="T98" fmla="*/ 599766 w 5929"/>
                <a:gd name="T99" fmla="*/ 1738028 h 6526"/>
                <a:gd name="T100" fmla="*/ 299299 w 5929"/>
                <a:gd name="T101" fmla="*/ 1676727 h 6526"/>
                <a:gd name="T102" fmla="*/ 297255 w 5929"/>
                <a:gd name="T103" fmla="*/ 1599663 h 6526"/>
                <a:gd name="T104" fmla="*/ 311563 w 5929"/>
                <a:gd name="T105" fmla="*/ 1537486 h 6526"/>
                <a:gd name="T106" fmla="*/ 336967 w 5929"/>
                <a:gd name="T107" fmla="*/ 1496619 h 6526"/>
                <a:gd name="T108" fmla="*/ 397702 w 5929"/>
                <a:gd name="T109" fmla="*/ 1461590 h 6526"/>
                <a:gd name="T110" fmla="*/ 430990 w 5929"/>
                <a:gd name="T111" fmla="*/ 1461006 h 6526"/>
                <a:gd name="T112" fmla="*/ 366751 w 5929"/>
                <a:gd name="T113" fmla="*/ 1534859 h 6526"/>
                <a:gd name="T114" fmla="*/ 315359 w 5929"/>
                <a:gd name="T115" fmla="*/ 1632941 h 65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29" h="6526">
                  <a:moveTo>
                    <a:pt x="5068" y="3604"/>
                  </a:moveTo>
                  <a:lnTo>
                    <a:pt x="5081" y="1083"/>
                  </a:lnTo>
                  <a:lnTo>
                    <a:pt x="5080" y="1071"/>
                  </a:lnTo>
                  <a:lnTo>
                    <a:pt x="5079" y="1061"/>
                  </a:lnTo>
                  <a:lnTo>
                    <a:pt x="5075" y="1041"/>
                  </a:lnTo>
                  <a:lnTo>
                    <a:pt x="5071" y="1022"/>
                  </a:lnTo>
                  <a:lnTo>
                    <a:pt x="5064" y="1002"/>
                  </a:lnTo>
                  <a:lnTo>
                    <a:pt x="5056" y="986"/>
                  </a:lnTo>
                  <a:lnTo>
                    <a:pt x="5047" y="969"/>
                  </a:lnTo>
                  <a:lnTo>
                    <a:pt x="5036" y="953"/>
                  </a:lnTo>
                  <a:lnTo>
                    <a:pt x="5024" y="937"/>
                  </a:lnTo>
                  <a:lnTo>
                    <a:pt x="5010" y="923"/>
                  </a:lnTo>
                  <a:lnTo>
                    <a:pt x="4995" y="911"/>
                  </a:lnTo>
                  <a:lnTo>
                    <a:pt x="4980" y="901"/>
                  </a:lnTo>
                  <a:lnTo>
                    <a:pt x="4963" y="891"/>
                  </a:lnTo>
                  <a:lnTo>
                    <a:pt x="4945" y="883"/>
                  </a:lnTo>
                  <a:lnTo>
                    <a:pt x="4925" y="876"/>
                  </a:lnTo>
                  <a:lnTo>
                    <a:pt x="4906" y="872"/>
                  </a:lnTo>
                  <a:lnTo>
                    <a:pt x="4887" y="869"/>
                  </a:lnTo>
                  <a:lnTo>
                    <a:pt x="4866" y="868"/>
                  </a:lnTo>
                  <a:lnTo>
                    <a:pt x="2333" y="868"/>
                  </a:lnTo>
                  <a:lnTo>
                    <a:pt x="1465" y="0"/>
                  </a:lnTo>
                  <a:lnTo>
                    <a:pt x="1409" y="58"/>
                  </a:lnTo>
                  <a:lnTo>
                    <a:pt x="1353" y="118"/>
                  </a:lnTo>
                  <a:lnTo>
                    <a:pt x="1300" y="179"/>
                  </a:lnTo>
                  <a:lnTo>
                    <a:pt x="1249" y="240"/>
                  </a:lnTo>
                  <a:lnTo>
                    <a:pt x="1199" y="302"/>
                  </a:lnTo>
                  <a:lnTo>
                    <a:pt x="1152" y="366"/>
                  </a:lnTo>
                  <a:lnTo>
                    <a:pt x="1105" y="430"/>
                  </a:lnTo>
                  <a:lnTo>
                    <a:pt x="1061" y="495"/>
                  </a:lnTo>
                  <a:lnTo>
                    <a:pt x="1018" y="561"/>
                  </a:lnTo>
                  <a:lnTo>
                    <a:pt x="978" y="628"/>
                  </a:lnTo>
                  <a:lnTo>
                    <a:pt x="939" y="696"/>
                  </a:lnTo>
                  <a:lnTo>
                    <a:pt x="902" y="764"/>
                  </a:lnTo>
                  <a:lnTo>
                    <a:pt x="867" y="833"/>
                  </a:lnTo>
                  <a:lnTo>
                    <a:pt x="833" y="903"/>
                  </a:lnTo>
                  <a:lnTo>
                    <a:pt x="802" y="973"/>
                  </a:lnTo>
                  <a:lnTo>
                    <a:pt x="772" y="1044"/>
                  </a:lnTo>
                  <a:lnTo>
                    <a:pt x="744" y="1116"/>
                  </a:lnTo>
                  <a:lnTo>
                    <a:pt x="718" y="1188"/>
                  </a:lnTo>
                  <a:lnTo>
                    <a:pt x="693" y="1261"/>
                  </a:lnTo>
                  <a:lnTo>
                    <a:pt x="671" y="1333"/>
                  </a:lnTo>
                  <a:lnTo>
                    <a:pt x="651" y="1406"/>
                  </a:lnTo>
                  <a:lnTo>
                    <a:pt x="631" y="1481"/>
                  </a:lnTo>
                  <a:lnTo>
                    <a:pt x="614" y="1555"/>
                  </a:lnTo>
                  <a:lnTo>
                    <a:pt x="599" y="1630"/>
                  </a:lnTo>
                  <a:lnTo>
                    <a:pt x="585" y="1704"/>
                  </a:lnTo>
                  <a:lnTo>
                    <a:pt x="573" y="1779"/>
                  </a:lnTo>
                  <a:lnTo>
                    <a:pt x="564" y="1854"/>
                  </a:lnTo>
                  <a:lnTo>
                    <a:pt x="555" y="1930"/>
                  </a:lnTo>
                  <a:lnTo>
                    <a:pt x="549" y="2006"/>
                  </a:lnTo>
                  <a:lnTo>
                    <a:pt x="545" y="2081"/>
                  </a:lnTo>
                  <a:lnTo>
                    <a:pt x="541" y="2157"/>
                  </a:lnTo>
                  <a:lnTo>
                    <a:pt x="541" y="2232"/>
                  </a:lnTo>
                  <a:lnTo>
                    <a:pt x="541" y="2308"/>
                  </a:lnTo>
                  <a:lnTo>
                    <a:pt x="545" y="2384"/>
                  </a:lnTo>
                  <a:lnTo>
                    <a:pt x="549" y="2459"/>
                  </a:lnTo>
                  <a:lnTo>
                    <a:pt x="555" y="2535"/>
                  </a:lnTo>
                  <a:lnTo>
                    <a:pt x="564" y="2610"/>
                  </a:lnTo>
                  <a:lnTo>
                    <a:pt x="573" y="2686"/>
                  </a:lnTo>
                  <a:lnTo>
                    <a:pt x="585" y="2761"/>
                  </a:lnTo>
                  <a:lnTo>
                    <a:pt x="599" y="2835"/>
                  </a:lnTo>
                  <a:lnTo>
                    <a:pt x="614" y="2910"/>
                  </a:lnTo>
                  <a:lnTo>
                    <a:pt x="631" y="2984"/>
                  </a:lnTo>
                  <a:lnTo>
                    <a:pt x="651" y="3058"/>
                  </a:lnTo>
                  <a:lnTo>
                    <a:pt x="671" y="3132"/>
                  </a:lnTo>
                  <a:lnTo>
                    <a:pt x="693" y="3204"/>
                  </a:lnTo>
                  <a:lnTo>
                    <a:pt x="718" y="3277"/>
                  </a:lnTo>
                  <a:lnTo>
                    <a:pt x="744" y="3350"/>
                  </a:lnTo>
                  <a:lnTo>
                    <a:pt x="772" y="3421"/>
                  </a:lnTo>
                  <a:lnTo>
                    <a:pt x="802" y="3492"/>
                  </a:lnTo>
                  <a:lnTo>
                    <a:pt x="833" y="3562"/>
                  </a:lnTo>
                  <a:lnTo>
                    <a:pt x="867" y="3632"/>
                  </a:lnTo>
                  <a:lnTo>
                    <a:pt x="902" y="3701"/>
                  </a:lnTo>
                  <a:lnTo>
                    <a:pt x="939" y="3769"/>
                  </a:lnTo>
                  <a:lnTo>
                    <a:pt x="978" y="3837"/>
                  </a:lnTo>
                  <a:lnTo>
                    <a:pt x="1018" y="3904"/>
                  </a:lnTo>
                  <a:lnTo>
                    <a:pt x="1061" y="3970"/>
                  </a:lnTo>
                  <a:lnTo>
                    <a:pt x="1105" y="4036"/>
                  </a:lnTo>
                  <a:lnTo>
                    <a:pt x="1152" y="4100"/>
                  </a:lnTo>
                  <a:lnTo>
                    <a:pt x="1199" y="4163"/>
                  </a:lnTo>
                  <a:lnTo>
                    <a:pt x="1249" y="4225"/>
                  </a:lnTo>
                  <a:lnTo>
                    <a:pt x="1300" y="4287"/>
                  </a:lnTo>
                  <a:lnTo>
                    <a:pt x="1353" y="4347"/>
                  </a:lnTo>
                  <a:lnTo>
                    <a:pt x="1409" y="4407"/>
                  </a:lnTo>
                  <a:lnTo>
                    <a:pt x="1465" y="4466"/>
                  </a:lnTo>
                  <a:lnTo>
                    <a:pt x="1524" y="4522"/>
                  </a:lnTo>
                  <a:lnTo>
                    <a:pt x="1584" y="4577"/>
                  </a:lnTo>
                  <a:lnTo>
                    <a:pt x="1643" y="4630"/>
                  </a:lnTo>
                  <a:lnTo>
                    <a:pt x="1705" y="4682"/>
                  </a:lnTo>
                  <a:lnTo>
                    <a:pt x="1768" y="4732"/>
                  </a:lnTo>
                  <a:lnTo>
                    <a:pt x="1831" y="4779"/>
                  </a:lnTo>
                  <a:lnTo>
                    <a:pt x="1895" y="4826"/>
                  </a:lnTo>
                  <a:lnTo>
                    <a:pt x="1960" y="4870"/>
                  </a:lnTo>
                  <a:lnTo>
                    <a:pt x="2027" y="4913"/>
                  </a:lnTo>
                  <a:lnTo>
                    <a:pt x="2094" y="4953"/>
                  </a:lnTo>
                  <a:lnTo>
                    <a:pt x="2161" y="4991"/>
                  </a:lnTo>
                  <a:lnTo>
                    <a:pt x="2230" y="5029"/>
                  </a:lnTo>
                  <a:lnTo>
                    <a:pt x="2299" y="5064"/>
                  </a:lnTo>
                  <a:lnTo>
                    <a:pt x="2369" y="5098"/>
                  </a:lnTo>
                  <a:lnTo>
                    <a:pt x="2439" y="5129"/>
                  </a:lnTo>
                  <a:lnTo>
                    <a:pt x="2510" y="5159"/>
                  </a:lnTo>
                  <a:lnTo>
                    <a:pt x="2581" y="5187"/>
                  </a:lnTo>
                  <a:lnTo>
                    <a:pt x="2653" y="5213"/>
                  </a:lnTo>
                  <a:lnTo>
                    <a:pt x="2725" y="5237"/>
                  </a:lnTo>
                  <a:lnTo>
                    <a:pt x="2799" y="5260"/>
                  </a:lnTo>
                  <a:lnTo>
                    <a:pt x="2872" y="5280"/>
                  </a:lnTo>
                  <a:lnTo>
                    <a:pt x="2947" y="5300"/>
                  </a:lnTo>
                  <a:lnTo>
                    <a:pt x="3020" y="5316"/>
                  </a:lnTo>
                  <a:lnTo>
                    <a:pt x="3094" y="5332"/>
                  </a:lnTo>
                  <a:lnTo>
                    <a:pt x="3170" y="5346"/>
                  </a:lnTo>
                  <a:lnTo>
                    <a:pt x="3244" y="5357"/>
                  </a:lnTo>
                  <a:lnTo>
                    <a:pt x="3320" y="5367"/>
                  </a:lnTo>
                  <a:lnTo>
                    <a:pt x="3396" y="5375"/>
                  </a:lnTo>
                  <a:lnTo>
                    <a:pt x="3471" y="5382"/>
                  </a:lnTo>
                  <a:lnTo>
                    <a:pt x="3547" y="5386"/>
                  </a:lnTo>
                  <a:lnTo>
                    <a:pt x="3622" y="5389"/>
                  </a:lnTo>
                  <a:lnTo>
                    <a:pt x="3698" y="5390"/>
                  </a:lnTo>
                  <a:lnTo>
                    <a:pt x="3773" y="5389"/>
                  </a:lnTo>
                  <a:lnTo>
                    <a:pt x="3849" y="5386"/>
                  </a:lnTo>
                  <a:lnTo>
                    <a:pt x="3925" y="5382"/>
                  </a:lnTo>
                  <a:lnTo>
                    <a:pt x="4000" y="5375"/>
                  </a:lnTo>
                  <a:lnTo>
                    <a:pt x="4076" y="5367"/>
                  </a:lnTo>
                  <a:lnTo>
                    <a:pt x="4151" y="5357"/>
                  </a:lnTo>
                  <a:lnTo>
                    <a:pt x="4226" y="5346"/>
                  </a:lnTo>
                  <a:lnTo>
                    <a:pt x="4300" y="5332"/>
                  </a:lnTo>
                  <a:lnTo>
                    <a:pt x="4375" y="5316"/>
                  </a:lnTo>
                  <a:lnTo>
                    <a:pt x="4449" y="5300"/>
                  </a:lnTo>
                  <a:lnTo>
                    <a:pt x="4523" y="5280"/>
                  </a:lnTo>
                  <a:lnTo>
                    <a:pt x="4596" y="5260"/>
                  </a:lnTo>
                  <a:lnTo>
                    <a:pt x="4669" y="5237"/>
                  </a:lnTo>
                  <a:lnTo>
                    <a:pt x="4741" y="5213"/>
                  </a:lnTo>
                  <a:lnTo>
                    <a:pt x="4814" y="5187"/>
                  </a:lnTo>
                  <a:lnTo>
                    <a:pt x="4886" y="5159"/>
                  </a:lnTo>
                  <a:lnTo>
                    <a:pt x="4957" y="5129"/>
                  </a:lnTo>
                  <a:lnTo>
                    <a:pt x="5027" y="5098"/>
                  </a:lnTo>
                  <a:lnTo>
                    <a:pt x="5097" y="5064"/>
                  </a:lnTo>
                  <a:lnTo>
                    <a:pt x="5166" y="5029"/>
                  </a:lnTo>
                  <a:lnTo>
                    <a:pt x="5235" y="4991"/>
                  </a:lnTo>
                  <a:lnTo>
                    <a:pt x="5302" y="4953"/>
                  </a:lnTo>
                  <a:lnTo>
                    <a:pt x="5369" y="4913"/>
                  </a:lnTo>
                  <a:lnTo>
                    <a:pt x="5434" y="4870"/>
                  </a:lnTo>
                  <a:lnTo>
                    <a:pt x="5500" y="4826"/>
                  </a:lnTo>
                  <a:lnTo>
                    <a:pt x="5564" y="4779"/>
                  </a:lnTo>
                  <a:lnTo>
                    <a:pt x="5627" y="4732"/>
                  </a:lnTo>
                  <a:lnTo>
                    <a:pt x="5690" y="4682"/>
                  </a:lnTo>
                  <a:lnTo>
                    <a:pt x="5751" y="4630"/>
                  </a:lnTo>
                  <a:lnTo>
                    <a:pt x="5812" y="4577"/>
                  </a:lnTo>
                  <a:lnTo>
                    <a:pt x="5872" y="4522"/>
                  </a:lnTo>
                  <a:lnTo>
                    <a:pt x="5929" y="4466"/>
                  </a:lnTo>
                  <a:lnTo>
                    <a:pt x="5068" y="3604"/>
                  </a:lnTo>
                  <a:close/>
                  <a:moveTo>
                    <a:pt x="1189" y="3725"/>
                  </a:moveTo>
                  <a:lnTo>
                    <a:pt x="1189" y="3725"/>
                  </a:lnTo>
                  <a:lnTo>
                    <a:pt x="1139" y="3634"/>
                  </a:lnTo>
                  <a:lnTo>
                    <a:pt x="1094" y="3545"/>
                  </a:lnTo>
                  <a:lnTo>
                    <a:pt x="1051" y="3456"/>
                  </a:lnTo>
                  <a:lnTo>
                    <a:pt x="1012" y="3368"/>
                  </a:lnTo>
                  <a:lnTo>
                    <a:pt x="976" y="3281"/>
                  </a:lnTo>
                  <a:lnTo>
                    <a:pt x="943" y="3195"/>
                  </a:lnTo>
                  <a:lnTo>
                    <a:pt x="913" y="3109"/>
                  </a:lnTo>
                  <a:lnTo>
                    <a:pt x="886" y="3026"/>
                  </a:lnTo>
                  <a:lnTo>
                    <a:pt x="863" y="2942"/>
                  </a:lnTo>
                  <a:lnTo>
                    <a:pt x="841" y="2860"/>
                  </a:lnTo>
                  <a:lnTo>
                    <a:pt x="823" y="2779"/>
                  </a:lnTo>
                  <a:lnTo>
                    <a:pt x="807" y="2698"/>
                  </a:lnTo>
                  <a:lnTo>
                    <a:pt x="794" y="2620"/>
                  </a:lnTo>
                  <a:lnTo>
                    <a:pt x="783" y="2542"/>
                  </a:lnTo>
                  <a:lnTo>
                    <a:pt x="775" y="2465"/>
                  </a:lnTo>
                  <a:lnTo>
                    <a:pt x="768" y="2389"/>
                  </a:lnTo>
                  <a:lnTo>
                    <a:pt x="765" y="2315"/>
                  </a:lnTo>
                  <a:lnTo>
                    <a:pt x="762" y="2241"/>
                  </a:lnTo>
                  <a:lnTo>
                    <a:pt x="762" y="2169"/>
                  </a:lnTo>
                  <a:lnTo>
                    <a:pt x="765" y="2098"/>
                  </a:lnTo>
                  <a:lnTo>
                    <a:pt x="768" y="2028"/>
                  </a:lnTo>
                  <a:lnTo>
                    <a:pt x="774" y="1959"/>
                  </a:lnTo>
                  <a:lnTo>
                    <a:pt x="781" y="1892"/>
                  </a:lnTo>
                  <a:lnTo>
                    <a:pt x="789" y="1826"/>
                  </a:lnTo>
                  <a:lnTo>
                    <a:pt x="801" y="1761"/>
                  </a:lnTo>
                  <a:lnTo>
                    <a:pt x="812" y="1698"/>
                  </a:lnTo>
                  <a:lnTo>
                    <a:pt x="824" y="1636"/>
                  </a:lnTo>
                  <a:lnTo>
                    <a:pt x="839" y="1575"/>
                  </a:lnTo>
                  <a:lnTo>
                    <a:pt x="855" y="1515"/>
                  </a:lnTo>
                  <a:lnTo>
                    <a:pt x="871" y="1456"/>
                  </a:lnTo>
                  <a:lnTo>
                    <a:pt x="889" y="1400"/>
                  </a:lnTo>
                  <a:lnTo>
                    <a:pt x="907" y="1344"/>
                  </a:lnTo>
                  <a:lnTo>
                    <a:pt x="926" y="1290"/>
                  </a:lnTo>
                  <a:lnTo>
                    <a:pt x="946" y="1238"/>
                  </a:lnTo>
                  <a:lnTo>
                    <a:pt x="966" y="1186"/>
                  </a:lnTo>
                  <a:lnTo>
                    <a:pt x="987" y="1137"/>
                  </a:lnTo>
                  <a:lnTo>
                    <a:pt x="1008" y="1089"/>
                  </a:lnTo>
                  <a:lnTo>
                    <a:pt x="1031" y="1043"/>
                  </a:lnTo>
                  <a:lnTo>
                    <a:pt x="1052" y="998"/>
                  </a:lnTo>
                  <a:lnTo>
                    <a:pt x="1075" y="954"/>
                  </a:lnTo>
                  <a:lnTo>
                    <a:pt x="1097" y="912"/>
                  </a:lnTo>
                  <a:lnTo>
                    <a:pt x="1120" y="872"/>
                  </a:lnTo>
                  <a:lnTo>
                    <a:pt x="1142" y="833"/>
                  </a:lnTo>
                  <a:lnTo>
                    <a:pt x="1164" y="796"/>
                  </a:lnTo>
                  <a:lnTo>
                    <a:pt x="1208" y="727"/>
                  </a:lnTo>
                  <a:lnTo>
                    <a:pt x="1250" y="664"/>
                  </a:lnTo>
                  <a:lnTo>
                    <a:pt x="1289" y="609"/>
                  </a:lnTo>
                  <a:lnTo>
                    <a:pt x="1326" y="559"/>
                  </a:lnTo>
                  <a:lnTo>
                    <a:pt x="1359" y="517"/>
                  </a:lnTo>
                  <a:lnTo>
                    <a:pt x="1387" y="483"/>
                  </a:lnTo>
                  <a:lnTo>
                    <a:pt x="1411" y="456"/>
                  </a:lnTo>
                  <a:lnTo>
                    <a:pt x="1428" y="437"/>
                  </a:lnTo>
                  <a:lnTo>
                    <a:pt x="1443" y="421"/>
                  </a:lnTo>
                  <a:lnTo>
                    <a:pt x="1698" y="705"/>
                  </a:lnTo>
                  <a:lnTo>
                    <a:pt x="1685" y="717"/>
                  </a:lnTo>
                  <a:lnTo>
                    <a:pt x="1652" y="753"/>
                  </a:lnTo>
                  <a:lnTo>
                    <a:pt x="1629" y="779"/>
                  </a:lnTo>
                  <a:lnTo>
                    <a:pt x="1602" y="812"/>
                  </a:lnTo>
                  <a:lnTo>
                    <a:pt x="1571" y="850"/>
                  </a:lnTo>
                  <a:lnTo>
                    <a:pt x="1537" y="895"/>
                  </a:lnTo>
                  <a:lnTo>
                    <a:pt x="1502" y="946"/>
                  </a:lnTo>
                  <a:lnTo>
                    <a:pt x="1465" y="1002"/>
                  </a:lnTo>
                  <a:lnTo>
                    <a:pt x="1426" y="1065"/>
                  </a:lnTo>
                  <a:lnTo>
                    <a:pt x="1386" y="1132"/>
                  </a:lnTo>
                  <a:lnTo>
                    <a:pt x="1367" y="1168"/>
                  </a:lnTo>
                  <a:lnTo>
                    <a:pt x="1347" y="1207"/>
                  </a:lnTo>
                  <a:lnTo>
                    <a:pt x="1326" y="1246"/>
                  </a:lnTo>
                  <a:lnTo>
                    <a:pt x="1307" y="1287"/>
                  </a:lnTo>
                  <a:lnTo>
                    <a:pt x="1287" y="1329"/>
                  </a:lnTo>
                  <a:lnTo>
                    <a:pt x="1268" y="1373"/>
                  </a:lnTo>
                  <a:lnTo>
                    <a:pt x="1249" y="1418"/>
                  </a:lnTo>
                  <a:lnTo>
                    <a:pt x="1230" y="1464"/>
                  </a:lnTo>
                  <a:lnTo>
                    <a:pt x="1211" y="1511"/>
                  </a:lnTo>
                  <a:lnTo>
                    <a:pt x="1194" y="1561"/>
                  </a:lnTo>
                  <a:lnTo>
                    <a:pt x="1176" y="1612"/>
                  </a:lnTo>
                  <a:lnTo>
                    <a:pt x="1159" y="1665"/>
                  </a:lnTo>
                  <a:lnTo>
                    <a:pt x="1144" y="1719"/>
                  </a:lnTo>
                  <a:lnTo>
                    <a:pt x="1128" y="1774"/>
                  </a:lnTo>
                  <a:lnTo>
                    <a:pt x="1114" y="1831"/>
                  </a:lnTo>
                  <a:lnTo>
                    <a:pt x="1100" y="1889"/>
                  </a:lnTo>
                  <a:lnTo>
                    <a:pt x="1087" y="1949"/>
                  </a:lnTo>
                  <a:lnTo>
                    <a:pt x="1076" y="2010"/>
                  </a:lnTo>
                  <a:lnTo>
                    <a:pt x="1065" y="2073"/>
                  </a:lnTo>
                  <a:lnTo>
                    <a:pt x="1056" y="2137"/>
                  </a:lnTo>
                  <a:lnTo>
                    <a:pt x="1047" y="2203"/>
                  </a:lnTo>
                  <a:lnTo>
                    <a:pt x="1040" y="2270"/>
                  </a:lnTo>
                  <a:lnTo>
                    <a:pt x="1033" y="2339"/>
                  </a:lnTo>
                  <a:lnTo>
                    <a:pt x="1029" y="2408"/>
                  </a:lnTo>
                  <a:lnTo>
                    <a:pt x="1025" y="2480"/>
                  </a:lnTo>
                  <a:lnTo>
                    <a:pt x="1024" y="2553"/>
                  </a:lnTo>
                  <a:lnTo>
                    <a:pt x="1024" y="2626"/>
                  </a:lnTo>
                  <a:lnTo>
                    <a:pt x="1025" y="2703"/>
                  </a:lnTo>
                  <a:lnTo>
                    <a:pt x="1029" y="2780"/>
                  </a:lnTo>
                  <a:lnTo>
                    <a:pt x="1033" y="2859"/>
                  </a:lnTo>
                  <a:lnTo>
                    <a:pt x="1040" y="2939"/>
                  </a:lnTo>
                  <a:lnTo>
                    <a:pt x="1048" y="3020"/>
                  </a:lnTo>
                  <a:lnTo>
                    <a:pt x="1058" y="3104"/>
                  </a:lnTo>
                  <a:lnTo>
                    <a:pt x="1070" y="3188"/>
                  </a:lnTo>
                  <a:lnTo>
                    <a:pt x="1085" y="3274"/>
                  </a:lnTo>
                  <a:lnTo>
                    <a:pt x="1101" y="3361"/>
                  </a:lnTo>
                  <a:lnTo>
                    <a:pt x="1120" y="3450"/>
                  </a:lnTo>
                  <a:lnTo>
                    <a:pt x="1140" y="3540"/>
                  </a:lnTo>
                  <a:lnTo>
                    <a:pt x="1164" y="3632"/>
                  </a:lnTo>
                  <a:lnTo>
                    <a:pt x="1189" y="3725"/>
                  </a:lnTo>
                  <a:close/>
                  <a:moveTo>
                    <a:pt x="4632" y="3167"/>
                  </a:moveTo>
                  <a:lnTo>
                    <a:pt x="2763" y="1298"/>
                  </a:lnTo>
                  <a:lnTo>
                    <a:pt x="4632" y="1298"/>
                  </a:lnTo>
                  <a:lnTo>
                    <a:pt x="4632" y="3167"/>
                  </a:lnTo>
                  <a:close/>
                  <a:moveTo>
                    <a:pt x="1942" y="5769"/>
                  </a:moveTo>
                  <a:lnTo>
                    <a:pt x="1942" y="5769"/>
                  </a:lnTo>
                  <a:lnTo>
                    <a:pt x="1939" y="5699"/>
                  </a:lnTo>
                  <a:lnTo>
                    <a:pt x="1937" y="5628"/>
                  </a:lnTo>
                  <a:lnTo>
                    <a:pt x="1933" y="5555"/>
                  </a:lnTo>
                  <a:lnTo>
                    <a:pt x="1929" y="5482"/>
                  </a:lnTo>
                  <a:lnTo>
                    <a:pt x="1925" y="5446"/>
                  </a:lnTo>
                  <a:lnTo>
                    <a:pt x="1921" y="5410"/>
                  </a:lnTo>
                  <a:lnTo>
                    <a:pt x="1916" y="5375"/>
                  </a:lnTo>
                  <a:lnTo>
                    <a:pt x="1911" y="5340"/>
                  </a:lnTo>
                  <a:lnTo>
                    <a:pt x="1904" y="5306"/>
                  </a:lnTo>
                  <a:lnTo>
                    <a:pt x="1897" y="5272"/>
                  </a:lnTo>
                  <a:lnTo>
                    <a:pt x="1887" y="5240"/>
                  </a:lnTo>
                  <a:lnTo>
                    <a:pt x="1877" y="5208"/>
                  </a:lnTo>
                  <a:lnTo>
                    <a:pt x="1866" y="5178"/>
                  </a:lnTo>
                  <a:lnTo>
                    <a:pt x="1852" y="5148"/>
                  </a:lnTo>
                  <a:lnTo>
                    <a:pt x="1836" y="5120"/>
                  </a:lnTo>
                  <a:lnTo>
                    <a:pt x="1819" y="5093"/>
                  </a:lnTo>
                  <a:lnTo>
                    <a:pt x="1800" y="5067"/>
                  </a:lnTo>
                  <a:lnTo>
                    <a:pt x="1789" y="5056"/>
                  </a:lnTo>
                  <a:lnTo>
                    <a:pt x="1779" y="5043"/>
                  </a:lnTo>
                  <a:lnTo>
                    <a:pt x="1768" y="5033"/>
                  </a:lnTo>
                  <a:lnTo>
                    <a:pt x="1755" y="5022"/>
                  </a:lnTo>
                  <a:lnTo>
                    <a:pt x="1743" y="5012"/>
                  </a:lnTo>
                  <a:lnTo>
                    <a:pt x="1729" y="5002"/>
                  </a:lnTo>
                  <a:lnTo>
                    <a:pt x="1716" y="4993"/>
                  </a:lnTo>
                  <a:lnTo>
                    <a:pt x="1701" y="4984"/>
                  </a:lnTo>
                  <a:lnTo>
                    <a:pt x="1686" y="4976"/>
                  </a:lnTo>
                  <a:lnTo>
                    <a:pt x="1670" y="4968"/>
                  </a:lnTo>
                  <a:lnTo>
                    <a:pt x="1654" y="4960"/>
                  </a:lnTo>
                  <a:lnTo>
                    <a:pt x="1637" y="4954"/>
                  </a:lnTo>
                  <a:lnTo>
                    <a:pt x="1619" y="4947"/>
                  </a:lnTo>
                  <a:lnTo>
                    <a:pt x="1601" y="4942"/>
                  </a:lnTo>
                  <a:lnTo>
                    <a:pt x="1581" y="4937"/>
                  </a:lnTo>
                  <a:lnTo>
                    <a:pt x="1561" y="4933"/>
                  </a:lnTo>
                  <a:lnTo>
                    <a:pt x="1541" y="4929"/>
                  </a:lnTo>
                  <a:lnTo>
                    <a:pt x="1519" y="4926"/>
                  </a:lnTo>
                  <a:lnTo>
                    <a:pt x="1497" y="4924"/>
                  </a:lnTo>
                  <a:lnTo>
                    <a:pt x="1474" y="4922"/>
                  </a:lnTo>
                  <a:lnTo>
                    <a:pt x="1450" y="4922"/>
                  </a:lnTo>
                  <a:lnTo>
                    <a:pt x="1426" y="4920"/>
                  </a:lnTo>
                  <a:lnTo>
                    <a:pt x="1400" y="4922"/>
                  </a:lnTo>
                  <a:lnTo>
                    <a:pt x="1376" y="4922"/>
                  </a:lnTo>
                  <a:lnTo>
                    <a:pt x="1352" y="4924"/>
                  </a:lnTo>
                  <a:lnTo>
                    <a:pt x="1330" y="4926"/>
                  </a:lnTo>
                  <a:lnTo>
                    <a:pt x="1308" y="4929"/>
                  </a:lnTo>
                  <a:lnTo>
                    <a:pt x="1287" y="4933"/>
                  </a:lnTo>
                  <a:lnTo>
                    <a:pt x="1267" y="4937"/>
                  </a:lnTo>
                  <a:lnTo>
                    <a:pt x="1247" y="4942"/>
                  </a:lnTo>
                  <a:lnTo>
                    <a:pt x="1228" y="4947"/>
                  </a:lnTo>
                  <a:lnTo>
                    <a:pt x="1210" y="4954"/>
                  </a:lnTo>
                  <a:lnTo>
                    <a:pt x="1193" y="4960"/>
                  </a:lnTo>
                  <a:lnTo>
                    <a:pt x="1176" y="4968"/>
                  </a:lnTo>
                  <a:lnTo>
                    <a:pt x="1161" y="4976"/>
                  </a:lnTo>
                  <a:lnTo>
                    <a:pt x="1146" y="4984"/>
                  </a:lnTo>
                  <a:lnTo>
                    <a:pt x="1131" y="4993"/>
                  </a:lnTo>
                  <a:lnTo>
                    <a:pt x="1118" y="5002"/>
                  </a:lnTo>
                  <a:lnTo>
                    <a:pt x="1104" y="5012"/>
                  </a:lnTo>
                  <a:lnTo>
                    <a:pt x="1092" y="5022"/>
                  </a:lnTo>
                  <a:lnTo>
                    <a:pt x="1079" y="5033"/>
                  </a:lnTo>
                  <a:lnTo>
                    <a:pt x="1068" y="5043"/>
                  </a:lnTo>
                  <a:lnTo>
                    <a:pt x="1057" y="5056"/>
                  </a:lnTo>
                  <a:lnTo>
                    <a:pt x="1047" y="5067"/>
                  </a:lnTo>
                  <a:lnTo>
                    <a:pt x="1027" y="5093"/>
                  </a:lnTo>
                  <a:lnTo>
                    <a:pt x="1010" y="5120"/>
                  </a:lnTo>
                  <a:lnTo>
                    <a:pt x="995" y="5148"/>
                  </a:lnTo>
                  <a:lnTo>
                    <a:pt x="981" y="5178"/>
                  </a:lnTo>
                  <a:lnTo>
                    <a:pt x="970" y="5208"/>
                  </a:lnTo>
                  <a:lnTo>
                    <a:pt x="960" y="5240"/>
                  </a:lnTo>
                  <a:lnTo>
                    <a:pt x="951" y="5272"/>
                  </a:lnTo>
                  <a:lnTo>
                    <a:pt x="943" y="5306"/>
                  </a:lnTo>
                  <a:lnTo>
                    <a:pt x="937" y="5340"/>
                  </a:lnTo>
                  <a:lnTo>
                    <a:pt x="932" y="5375"/>
                  </a:lnTo>
                  <a:lnTo>
                    <a:pt x="927" y="5410"/>
                  </a:lnTo>
                  <a:lnTo>
                    <a:pt x="924" y="5446"/>
                  </a:lnTo>
                  <a:lnTo>
                    <a:pt x="921" y="5482"/>
                  </a:lnTo>
                  <a:lnTo>
                    <a:pt x="917" y="5555"/>
                  </a:lnTo>
                  <a:lnTo>
                    <a:pt x="913" y="5628"/>
                  </a:lnTo>
                  <a:lnTo>
                    <a:pt x="911" y="5699"/>
                  </a:lnTo>
                  <a:lnTo>
                    <a:pt x="908" y="5769"/>
                  </a:lnTo>
                  <a:lnTo>
                    <a:pt x="893" y="5801"/>
                  </a:lnTo>
                  <a:lnTo>
                    <a:pt x="877" y="5831"/>
                  </a:lnTo>
                  <a:lnTo>
                    <a:pt x="863" y="5859"/>
                  </a:lnTo>
                  <a:lnTo>
                    <a:pt x="846" y="5885"/>
                  </a:lnTo>
                  <a:lnTo>
                    <a:pt x="830" y="5910"/>
                  </a:lnTo>
                  <a:lnTo>
                    <a:pt x="813" y="5933"/>
                  </a:lnTo>
                  <a:lnTo>
                    <a:pt x="796" y="5954"/>
                  </a:lnTo>
                  <a:lnTo>
                    <a:pt x="779" y="5974"/>
                  </a:lnTo>
                  <a:lnTo>
                    <a:pt x="762" y="5992"/>
                  </a:lnTo>
                  <a:lnTo>
                    <a:pt x="744" y="6009"/>
                  </a:lnTo>
                  <a:lnTo>
                    <a:pt x="727" y="6024"/>
                  </a:lnTo>
                  <a:lnTo>
                    <a:pt x="709" y="6039"/>
                  </a:lnTo>
                  <a:lnTo>
                    <a:pt x="691" y="6051"/>
                  </a:lnTo>
                  <a:lnTo>
                    <a:pt x="673" y="6064"/>
                  </a:lnTo>
                  <a:lnTo>
                    <a:pt x="654" y="6074"/>
                  </a:lnTo>
                  <a:lnTo>
                    <a:pt x="636" y="6084"/>
                  </a:lnTo>
                  <a:lnTo>
                    <a:pt x="618" y="6092"/>
                  </a:lnTo>
                  <a:lnTo>
                    <a:pt x="599" y="6100"/>
                  </a:lnTo>
                  <a:lnTo>
                    <a:pt x="581" y="6106"/>
                  </a:lnTo>
                  <a:lnTo>
                    <a:pt x="561" y="6112"/>
                  </a:lnTo>
                  <a:lnTo>
                    <a:pt x="543" y="6118"/>
                  </a:lnTo>
                  <a:lnTo>
                    <a:pt x="524" y="6122"/>
                  </a:lnTo>
                  <a:lnTo>
                    <a:pt x="487" y="6129"/>
                  </a:lnTo>
                  <a:lnTo>
                    <a:pt x="451" y="6133"/>
                  </a:lnTo>
                  <a:lnTo>
                    <a:pt x="415" y="6138"/>
                  </a:lnTo>
                  <a:lnTo>
                    <a:pt x="344" y="6143"/>
                  </a:lnTo>
                  <a:lnTo>
                    <a:pt x="309" y="6145"/>
                  </a:lnTo>
                  <a:lnTo>
                    <a:pt x="276" y="6148"/>
                  </a:lnTo>
                  <a:lnTo>
                    <a:pt x="243" y="6152"/>
                  </a:lnTo>
                  <a:lnTo>
                    <a:pt x="213" y="6157"/>
                  </a:lnTo>
                  <a:lnTo>
                    <a:pt x="184" y="6165"/>
                  </a:lnTo>
                  <a:lnTo>
                    <a:pt x="170" y="6170"/>
                  </a:lnTo>
                  <a:lnTo>
                    <a:pt x="156" y="6174"/>
                  </a:lnTo>
                  <a:lnTo>
                    <a:pt x="143" y="6181"/>
                  </a:lnTo>
                  <a:lnTo>
                    <a:pt x="130" y="6188"/>
                  </a:lnTo>
                  <a:lnTo>
                    <a:pt x="118" y="6196"/>
                  </a:lnTo>
                  <a:lnTo>
                    <a:pt x="106" y="6205"/>
                  </a:lnTo>
                  <a:lnTo>
                    <a:pt x="94" y="6215"/>
                  </a:lnTo>
                  <a:lnTo>
                    <a:pt x="84" y="6225"/>
                  </a:lnTo>
                  <a:lnTo>
                    <a:pt x="74" y="6237"/>
                  </a:lnTo>
                  <a:lnTo>
                    <a:pt x="64" y="6251"/>
                  </a:lnTo>
                  <a:lnTo>
                    <a:pt x="55" y="6264"/>
                  </a:lnTo>
                  <a:lnTo>
                    <a:pt x="47" y="6280"/>
                  </a:lnTo>
                  <a:lnTo>
                    <a:pt x="39" y="6298"/>
                  </a:lnTo>
                  <a:lnTo>
                    <a:pt x="31" y="6316"/>
                  </a:lnTo>
                  <a:lnTo>
                    <a:pt x="26" y="6337"/>
                  </a:lnTo>
                  <a:lnTo>
                    <a:pt x="20" y="6359"/>
                  </a:lnTo>
                  <a:lnTo>
                    <a:pt x="14" y="6382"/>
                  </a:lnTo>
                  <a:lnTo>
                    <a:pt x="10" y="6408"/>
                  </a:lnTo>
                  <a:lnTo>
                    <a:pt x="6" y="6434"/>
                  </a:lnTo>
                  <a:lnTo>
                    <a:pt x="3" y="6463"/>
                  </a:lnTo>
                  <a:lnTo>
                    <a:pt x="1" y="6493"/>
                  </a:lnTo>
                  <a:lnTo>
                    <a:pt x="0" y="6526"/>
                  </a:lnTo>
                  <a:lnTo>
                    <a:pt x="2852" y="6526"/>
                  </a:lnTo>
                  <a:lnTo>
                    <a:pt x="2849" y="6493"/>
                  </a:lnTo>
                  <a:lnTo>
                    <a:pt x="2847" y="6463"/>
                  </a:lnTo>
                  <a:lnTo>
                    <a:pt x="2845" y="6434"/>
                  </a:lnTo>
                  <a:lnTo>
                    <a:pt x="2842" y="6408"/>
                  </a:lnTo>
                  <a:lnTo>
                    <a:pt x="2837" y="6382"/>
                  </a:lnTo>
                  <a:lnTo>
                    <a:pt x="2831" y="6359"/>
                  </a:lnTo>
                  <a:lnTo>
                    <a:pt x="2826" y="6337"/>
                  </a:lnTo>
                  <a:lnTo>
                    <a:pt x="2819" y="6316"/>
                  </a:lnTo>
                  <a:lnTo>
                    <a:pt x="2812" y="6298"/>
                  </a:lnTo>
                  <a:lnTo>
                    <a:pt x="2804" y="6280"/>
                  </a:lnTo>
                  <a:lnTo>
                    <a:pt x="2796" y="6264"/>
                  </a:lnTo>
                  <a:lnTo>
                    <a:pt x="2787" y="6251"/>
                  </a:lnTo>
                  <a:lnTo>
                    <a:pt x="2777" y="6237"/>
                  </a:lnTo>
                  <a:lnTo>
                    <a:pt x="2767" y="6225"/>
                  </a:lnTo>
                  <a:lnTo>
                    <a:pt x="2756" y="6215"/>
                  </a:lnTo>
                  <a:lnTo>
                    <a:pt x="2745" y="6205"/>
                  </a:lnTo>
                  <a:lnTo>
                    <a:pt x="2733" y="6196"/>
                  </a:lnTo>
                  <a:lnTo>
                    <a:pt x="2721" y="6188"/>
                  </a:lnTo>
                  <a:lnTo>
                    <a:pt x="2708" y="6181"/>
                  </a:lnTo>
                  <a:lnTo>
                    <a:pt x="2695" y="6174"/>
                  </a:lnTo>
                  <a:lnTo>
                    <a:pt x="2681" y="6170"/>
                  </a:lnTo>
                  <a:lnTo>
                    <a:pt x="2668" y="6165"/>
                  </a:lnTo>
                  <a:lnTo>
                    <a:pt x="2638" y="6157"/>
                  </a:lnTo>
                  <a:lnTo>
                    <a:pt x="2607" y="6152"/>
                  </a:lnTo>
                  <a:lnTo>
                    <a:pt x="2575" y="6148"/>
                  </a:lnTo>
                  <a:lnTo>
                    <a:pt x="2541" y="6145"/>
                  </a:lnTo>
                  <a:lnTo>
                    <a:pt x="2508" y="6143"/>
                  </a:lnTo>
                  <a:lnTo>
                    <a:pt x="2437" y="6138"/>
                  </a:lnTo>
                  <a:lnTo>
                    <a:pt x="2400" y="6133"/>
                  </a:lnTo>
                  <a:lnTo>
                    <a:pt x="2363" y="6129"/>
                  </a:lnTo>
                  <a:lnTo>
                    <a:pt x="2326" y="6122"/>
                  </a:lnTo>
                  <a:lnTo>
                    <a:pt x="2308" y="6118"/>
                  </a:lnTo>
                  <a:lnTo>
                    <a:pt x="2289" y="6112"/>
                  </a:lnTo>
                  <a:lnTo>
                    <a:pt x="2271" y="6106"/>
                  </a:lnTo>
                  <a:lnTo>
                    <a:pt x="2252" y="6100"/>
                  </a:lnTo>
                  <a:lnTo>
                    <a:pt x="2233" y="6092"/>
                  </a:lnTo>
                  <a:lnTo>
                    <a:pt x="2214" y="6084"/>
                  </a:lnTo>
                  <a:lnTo>
                    <a:pt x="2196" y="6074"/>
                  </a:lnTo>
                  <a:lnTo>
                    <a:pt x="2178" y="6064"/>
                  </a:lnTo>
                  <a:lnTo>
                    <a:pt x="2160" y="6051"/>
                  </a:lnTo>
                  <a:lnTo>
                    <a:pt x="2142" y="6039"/>
                  </a:lnTo>
                  <a:lnTo>
                    <a:pt x="2124" y="6024"/>
                  </a:lnTo>
                  <a:lnTo>
                    <a:pt x="2106" y="6009"/>
                  </a:lnTo>
                  <a:lnTo>
                    <a:pt x="2089" y="5992"/>
                  </a:lnTo>
                  <a:lnTo>
                    <a:pt x="2071" y="5974"/>
                  </a:lnTo>
                  <a:lnTo>
                    <a:pt x="2054" y="5954"/>
                  </a:lnTo>
                  <a:lnTo>
                    <a:pt x="2037" y="5933"/>
                  </a:lnTo>
                  <a:lnTo>
                    <a:pt x="2021" y="5910"/>
                  </a:lnTo>
                  <a:lnTo>
                    <a:pt x="2004" y="5885"/>
                  </a:lnTo>
                  <a:lnTo>
                    <a:pt x="1989" y="5859"/>
                  </a:lnTo>
                  <a:lnTo>
                    <a:pt x="1973" y="5831"/>
                  </a:lnTo>
                  <a:lnTo>
                    <a:pt x="1958" y="5801"/>
                  </a:lnTo>
                  <a:lnTo>
                    <a:pt x="1942" y="5769"/>
                  </a:lnTo>
                  <a:close/>
                  <a:moveTo>
                    <a:pt x="1025" y="5744"/>
                  </a:moveTo>
                  <a:lnTo>
                    <a:pt x="1025" y="5744"/>
                  </a:lnTo>
                  <a:lnTo>
                    <a:pt x="1021" y="5707"/>
                  </a:lnTo>
                  <a:lnTo>
                    <a:pt x="1018" y="5671"/>
                  </a:lnTo>
                  <a:lnTo>
                    <a:pt x="1016" y="5636"/>
                  </a:lnTo>
                  <a:lnTo>
                    <a:pt x="1015" y="5602"/>
                  </a:lnTo>
                  <a:lnTo>
                    <a:pt x="1015" y="5570"/>
                  </a:lnTo>
                  <a:lnTo>
                    <a:pt x="1015" y="5539"/>
                  </a:lnTo>
                  <a:lnTo>
                    <a:pt x="1016" y="5508"/>
                  </a:lnTo>
                  <a:lnTo>
                    <a:pt x="1018" y="5480"/>
                  </a:lnTo>
                  <a:lnTo>
                    <a:pt x="1022" y="5452"/>
                  </a:lnTo>
                  <a:lnTo>
                    <a:pt x="1025" y="5425"/>
                  </a:lnTo>
                  <a:lnTo>
                    <a:pt x="1030" y="5400"/>
                  </a:lnTo>
                  <a:lnTo>
                    <a:pt x="1034" y="5375"/>
                  </a:lnTo>
                  <a:lnTo>
                    <a:pt x="1040" y="5351"/>
                  </a:lnTo>
                  <a:lnTo>
                    <a:pt x="1045" y="5329"/>
                  </a:lnTo>
                  <a:lnTo>
                    <a:pt x="1052" y="5307"/>
                  </a:lnTo>
                  <a:lnTo>
                    <a:pt x="1059" y="5286"/>
                  </a:lnTo>
                  <a:lnTo>
                    <a:pt x="1067" y="5267"/>
                  </a:lnTo>
                  <a:lnTo>
                    <a:pt x="1075" y="5248"/>
                  </a:lnTo>
                  <a:lnTo>
                    <a:pt x="1084" y="5230"/>
                  </a:lnTo>
                  <a:lnTo>
                    <a:pt x="1092" y="5213"/>
                  </a:lnTo>
                  <a:lnTo>
                    <a:pt x="1102" y="5196"/>
                  </a:lnTo>
                  <a:lnTo>
                    <a:pt x="1111" y="5181"/>
                  </a:lnTo>
                  <a:lnTo>
                    <a:pt x="1121" y="5166"/>
                  </a:lnTo>
                  <a:lnTo>
                    <a:pt x="1131" y="5153"/>
                  </a:lnTo>
                  <a:lnTo>
                    <a:pt x="1142" y="5139"/>
                  </a:lnTo>
                  <a:lnTo>
                    <a:pt x="1154" y="5127"/>
                  </a:lnTo>
                  <a:lnTo>
                    <a:pt x="1175" y="5104"/>
                  </a:lnTo>
                  <a:lnTo>
                    <a:pt x="1199" y="5084"/>
                  </a:lnTo>
                  <a:lnTo>
                    <a:pt x="1223" y="5067"/>
                  </a:lnTo>
                  <a:lnTo>
                    <a:pt x="1246" y="5052"/>
                  </a:lnTo>
                  <a:lnTo>
                    <a:pt x="1270" y="5039"/>
                  </a:lnTo>
                  <a:lnTo>
                    <a:pt x="1295" y="5029"/>
                  </a:lnTo>
                  <a:lnTo>
                    <a:pt x="1317" y="5020"/>
                  </a:lnTo>
                  <a:lnTo>
                    <a:pt x="1341" y="5013"/>
                  </a:lnTo>
                  <a:lnTo>
                    <a:pt x="1362" y="5007"/>
                  </a:lnTo>
                  <a:lnTo>
                    <a:pt x="1384" y="5003"/>
                  </a:lnTo>
                  <a:lnTo>
                    <a:pt x="1403" y="4999"/>
                  </a:lnTo>
                  <a:lnTo>
                    <a:pt x="1421" y="4997"/>
                  </a:lnTo>
                  <a:lnTo>
                    <a:pt x="1438" y="4996"/>
                  </a:lnTo>
                  <a:lnTo>
                    <a:pt x="1464" y="4995"/>
                  </a:lnTo>
                  <a:lnTo>
                    <a:pt x="1482" y="4996"/>
                  </a:lnTo>
                  <a:lnTo>
                    <a:pt x="1488" y="4996"/>
                  </a:lnTo>
                  <a:lnTo>
                    <a:pt x="1476" y="5005"/>
                  </a:lnTo>
                  <a:lnTo>
                    <a:pt x="1462" y="5016"/>
                  </a:lnTo>
                  <a:lnTo>
                    <a:pt x="1443" y="5033"/>
                  </a:lnTo>
                  <a:lnTo>
                    <a:pt x="1420" y="5055"/>
                  </a:lnTo>
                  <a:lnTo>
                    <a:pt x="1393" y="5083"/>
                  </a:lnTo>
                  <a:lnTo>
                    <a:pt x="1362" y="5117"/>
                  </a:lnTo>
                  <a:lnTo>
                    <a:pt x="1330" y="5157"/>
                  </a:lnTo>
                  <a:lnTo>
                    <a:pt x="1294" y="5204"/>
                  </a:lnTo>
                  <a:lnTo>
                    <a:pt x="1276" y="5230"/>
                  </a:lnTo>
                  <a:lnTo>
                    <a:pt x="1256" y="5258"/>
                  </a:lnTo>
                  <a:lnTo>
                    <a:pt x="1237" y="5287"/>
                  </a:lnTo>
                  <a:lnTo>
                    <a:pt x="1218" y="5319"/>
                  </a:lnTo>
                  <a:lnTo>
                    <a:pt x="1199" y="5351"/>
                  </a:lnTo>
                  <a:lnTo>
                    <a:pt x="1179" y="5388"/>
                  </a:lnTo>
                  <a:lnTo>
                    <a:pt x="1159" y="5425"/>
                  </a:lnTo>
                  <a:lnTo>
                    <a:pt x="1139" y="5464"/>
                  </a:lnTo>
                  <a:lnTo>
                    <a:pt x="1120" y="5505"/>
                  </a:lnTo>
                  <a:lnTo>
                    <a:pt x="1101" y="5549"/>
                  </a:lnTo>
                  <a:lnTo>
                    <a:pt x="1080" y="5594"/>
                  </a:lnTo>
                  <a:lnTo>
                    <a:pt x="1062" y="5641"/>
                  </a:lnTo>
                  <a:lnTo>
                    <a:pt x="1043" y="5691"/>
                  </a:lnTo>
                  <a:lnTo>
                    <a:pt x="1025" y="5744"/>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latin typeface="+mj-ea"/>
                <a:ea typeface="+mj-ea"/>
              </a:endParaRPr>
            </a:p>
          </p:txBody>
        </p:sp>
      </p:grpSp>
      <p:sp>
        <p:nvSpPr>
          <p:cNvPr id="37" name="矩形 36"/>
          <p:cNvSpPr/>
          <p:nvPr/>
        </p:nvSpPr>
        <p:spPr>
          <a:xfrm>
            <a:off x="4444609" y="1179718"/>
            <a:ext cx="4388997" cy="1185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原型评估与易用性测试相关</a:t>
            </a:r>
            <a:endParaRPr lang="zh-CN" altLang="zh-CN" sz="1800" dirty="0">
              <a:solidFill>
                <a:schemeClr val="tx1"/>
              </a:solidFill>
              <a:latin typeface="+mj-ea"/>
              <a:ea typeface="+mj-ea"/>
            </a:endParaRPr>
          </a:p>
        </p:txBody>
      </p:sp>
      <p:pic>
        <p:nvPicPr>
          <p:cNvPr id="22" name="Picture 5" descr="E:\PRD\logoWhite.png"/>
          <p:cNvPicPr>
            <a:picLocks noChangeAspect="1" noChangeArrowheads="1"/>
          </p:cNvPicPr>
          <p:nvPr/>
        </p:nvPicPr>
        <p:blipFill>
          <a:blip r:embed="rId4" cstate="print"/>
          <a:srcRect/>
          <a:stretch>
            <a:fillRect/>
          </a:stretch>
        </p:blipFill>
        <p:spPr bwMode="auto">
          <a:xfrm>
            <a:off x="11577513" y="6241409"/>
            <a:ext cx="614487" cy="616591"/>
          </a:xfrm>
          <a:prstGeom prst="rect">
            <a:avLst/>
          </a:prstGeom>
          <a:noFill/>
        </p:spPr>
      </p:pic>
      <p:grpSp>
        <p:nvGrpSpPr>
          <p:cNvPr id="24" name="组合 19"/>
          <p:cNvGrpSpPr/>
          <p:nvPr/>
        </p:nvGrpSpPr>
        <p:grpSpPr>
          <a:xfrm>
            <a:off x="8904288" y="0"/>
            <a:ext cx="3287712" cy="1921954"/>
            <a:chOff x="1001713" y="1526099"/>
            <a:chExt cx="3287712" cy="1921954"/>
          </a:xfrm>
        </p:grpSpPr>
        <p:sp>
          <p:nvSpPr>
            <p:cNvPr id="26" name="MH_Other_1"/>
            <p:cNvSpPr/>
            <p:nvPr>
              <p:custDataLst>
                <p:tags r:id="rId5"/>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27" name="MH_SubTitle_1"/>
            <p:cNvSpPr/>
            <p:nvPr>
              <p:custDataLst>
                <p:tags r:id="rId6"/>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原型评估</a:t>
              </a:r>
              <a:endParaRPr lang="zh-CN" altLang="en-US" sz="2000" b="1" dirty="0">
                <a:solidFill>
                  <a:schemeClr val="accent1"/>
                </a:solidFill>
                <a:latin typeface="+mj-lt"/>
                <a:ea typeface="+mj-ea"/>
                <a:cs typeface="+mj-cs"/>
              </a:endParaRPr>
            </a:p>
          </p:txBody>
        </p:sp>
        <p:sp>
          <p:nvSpPr>
            <p:cNvPr id="44"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grpSp>
        <p:nvGrpSpPr>
          <p:cNvPr id="47" name="组合 46"/>
          <p:cNvGrpSpPr/>
          <p:nvPr/>
        </p:nvGrpSpPr>
        <p:grpSpPr>
          <a:xfrm>
            <a:off x="2539153" y="3226367"/>
            <a:ext cx="1789690" cy="342213"/>
            <a:chOff x="2546144" y="1471670"/>
            <a:chExt cx="1789690" cy="342213"/>
          </a:xfrm>
        </p:grpSpPr>
        <p:sp>
          <p:nvSpPr>
            <p:cNvPr id="48"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sp>
        <p:nvSpPr>
          <p:cNvPr id="53" name="矩形 52"/>
          <p:cNvSpPr/>
          <p:nvPr/>
        </p:nvSpPr>
        <p:spPr>
          <a:xfrm>
            <a:off x="4429230" y="2825358"/>
            <a:ext cx="4388997" cy="1185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观察用户如何使用原型可以获得更多信息。获得的信息要记录下来，要记下评估过程及其结果。</a:t>
            </a:r>
            <a:endParaRPr lang="zh-CN" altLang="zh-CN" sz="1800" dirty="0">
              <a:solidFill>
                <a:schemeClr val="tx1"/>
              </a:solidFill>
              <a:latin typeface="+mj-ea"/>
              <a:ea typeface="+mj-ea"/>
            </a:endParaRPr>
          </a:p>
        </p:txBody>
      </p:sp>
      <p:grpSp>
        <p:nvGrpSpPr>
          <p:cNvPr id="54" name="组合 53"/>
          <p:cNvGrpSpPr/>
          <p:nvPr/>
        </p:nvGrpSpPr>
        <p:grpSpPr>
          <a:xfrm>
            <a:off x="2540551" y="4838451"/>
            <a:ext cx="1789690" cy="342213"/>
            <a:chOff x="2546144" y="1471670"/>
            <a:chExt cx="1789690" cy="342213"/>
          </a:xfrm>
        </p:grpSpPr>
        <p:sp>
          <p:nvSpPr>
            <p:cNvPr id="55"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sp>
        <p:nvSpPr>
          <p:cNvPr id="57" name="矩形 56"/>
          <p:cNvSpPr/>
          <p:nvPr/>
        </p:nvSpPr>
        <p:spPr>
          <a:xfrm>
            <a:off x="4464184" y="4370330"/>
            <a:ext cx="4388997" cy="163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评估人员来自多个用户类别的成员，既要包括有经验的，也要有经验欠缺的。注意不要再原型评估中漏掉来自重要用户类别中的成员</a:t>
            </a:r>
            <a:endParaRPr lang="zh-CN" altLang="zh-CN" sz="1800" dirty="0">
              <a:solidFill>
                <a:schemeClr val="tx1"/>
              </a:solidFill>
              <a:latin typeface="+mj-ea"/>
              <a:ea typeface="+mj-ea"/>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442905" y="1935940"/>
            <a:ext cx="3029998" cy="3029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solidFill>
              </a:rPr>
              <a:t>目录</a:t>
            </a:r>
            <a:endParaRPr lang="zh-CN" altLang="en-US" sz="3200" b="1" dirty="0">
              <a:solidFill>
                <a:schemeClr val="tx1"/>
              </a:solidFill>
            </a:endParaRPr>
          </a:p>
        </p:txBody>
      </p:sp>
      <p:sp>
        <p:nvSpPr>
          <p:cNvPr id="5" name="文本框 4"/>
          <p:cNvSpPr txBox="1"/>
          <p:nvPr/>
        </p:nvSpPr>
        <p:spPr>
          <a:xfrm>
            <a:off x="6612228" y="1054074"/>
            <a:ext cx="1422184" cy="461665"/>
          </a:xfrm>
          <a:prstGeom prst="rect">
            <a:avLst/>
          </a:prstGeom>
          <a:noFill/>
        </p:spPr>
        <p:txBody>
          <a:bodyPr wrap="none" rtlCol="0">
            <a:spAutoFit/>
          </a:bodyPr>
          <a:lstStyle/>
          <a:p>
            <a:r>
              <a:rPr lang="zh-CN" altLang="en-US" b="1" dirty="0" smtClean="0"/>
              <a:t>原型介绍</a:t>
            </a:r>
            <a:endParaRPr lang="zh-CN" altLang="en-US" b="1" dirty="0"/>
          </a:p>
        </p:txBody>
      </p:sp>
      <p:sp>
        <p:nvSpPr>
          <p:cNvPr id="7" name="文本框 6"/>
          <p:cNvSpPr txBox="1"/>
          <p:nvPr/>
        </p:nvSpPr>
        <p:spPr>
          <a:xfrm>
            <a:off x="6612228" y="2080592"/>
            <a:ext cx="2659702" cy="461665"/>
          </a:xfrm>
          <a:prstGeom prst="rect">
            <a:avLst/>
          </a:prstGeom>
          <a:noFill/>
        </p:spPr>
        <p:txBody>
          <a:bodyPr wrap="none" rtlCol="0">
            <a:spAutoFit/>
          </a:bodyPr>
          <a:lstStyle/>
          <a:p>
            <a:r>
              <a:rPr lang="zh-CN" altLang="en-US" b="1" dirty="0" smtClean="0"/>
              <a:t>在需求阶段的原型</a:t>
            </a:r>
            <a:endParaRPr lang="zh-CN" altLang="en-US" b="1" dirty="0"/>
          </a:p>
        </p:txBody>
      </p:sp>
      <p:sp>
        <p:nvSpPr>
          <p:cNvPr id="9" name="文本框 8"/>
          <p:cNvSpPr txBox="1"/>
          <p:nvPr/>
        </p:nvSpPr>
        <p:spPr>
          <a:xfrm>
            <a:off x="6612228" y="3101528"/>
            <a:ext cx="1340367" cy="461665"/>
          </a:xfrm>
          <a:prstGeom prst="rect">
            <a:avLst/>
          </a:prstGeom>
          <a:noFill/>
        </p:spPr>
        <p:txBody>
          <a:bodyPr wrap="none" rtlCol="0">
            <a:spAutoFit/>
          </a:bodyPr>
          <a:lstStyle/>
          <a:p>
            <a:r>
              <a:rPr lang="en-US" altLang="zh-CN" b="1" dirty="0" smtClean="0"/>
              <a:t>Axure RP</a:t>
            </a:r>
            <a:endParaRPr lang="zh-CN" altLang="en-US" b="1" dirty="0" smtClean="0"/>
          </a:p>
        </p:txBody>
      </p:sp>
      <p:sp>
        <p:nvSpPr>
          <p:cNvPr id="11" name="文本框 10"/>
          <p:cNvSpPr txBox="1"/>
          <p:nvPr/>
        </p:nvSpPr>
        <p:spPr>
          <a:xfrm>
            <a:off x="6612228" y="4117354"/>
            <a:ext cx="1422184" cy="461665"/>
          </a:xfrm>
          <a:prstGeom prst="rect">
            <a:avLst/>
          </a:prstGeom>
          <a:noFill/>
        </p:spPr>
        <p:txBody>
          <a:bodyPr wrap="none" rtlCol="0">
            <a:spAutoFit/>
          </a:bodyPr>
          <a:lstStyle/>
          <a:p>
            <a:r>
              <a:rPr lang="zh-CN" altLang="en-US" b="1" dirty="0" smtClean="0"/>
              <a:t>三个问题</a:t>
            </a:r>
            <a:endParaRPr lang="zh-CN" altLang="en-US" b="1" dirty="0"/>
          </a:p>
        </p:txBody>
      </p:sp>
      <p:cxnSp>
        <p:nvCxnSpPr>
          <p:cNvPr id="13" name="直接连接符 12"/>
          <p:cNvCxnSpPr/>
          <p:nvPr/>
        </p:nvCxnSpPr>
        <p:spPr>
          <a:xfrm>
            <a:off x="6339268" y="1054074"/>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39268" y="2080592"/>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39268" y="3066338"/>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339268" y="4117354"/>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7"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
        <p:nvSpPr>
          <p:cNvPr id="18" name="文本框 10"/>
          <p:cNvSpPr txBox="1"/>
          <p:nvPr/>
        </p:nvSpPr>
        <p:spPr>
          <a:xfrm>
            <a:off x="6622015" y="5133820"/>
            <a:ext cx="2969083" cy="461665"/>
          </a:xfrm>
          <a:prstGeom prst="rect">
            <a:avLst/>
          </a:prstGeom>
          <a:noFill/>
        </p:spPr>
        <p:txBody>
          <a:bodyPr wrap="none" rtlCol="0">
            <a:spAutoFit/>
          </a:bodyPr>
          <a:lstStyle/>
          <a:p>
            <a:r>
              <a:rPr lang="zh-CN" altLang="en-US" b="1" dirty="0" smtClean="0"/>
              <a:t>绩效评定和参考文献</a:t>
            </a:r>
            <a:endParaRPr lang="zh-CN" altLang="en-US" b="1" dirty="0"/>
          </a:p>
        </p:txBody>
      </p:sp>
      <p:cxnSp>
        <p:nvCxnSpPr>
          <p:cNvPr id="19" name="直接连接符 18"/>
          <p:cNvCxnSpPr/>
          <p:nvPr/>
        </p:nvCxnSpPr>
        <p:spPr>
          <a:xfrm>
            <a:off x="6349055" y="5133820"/>
            <a:ext cx="0" cy="593334"/>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smtClean="0"/>
              <a:t>在需求阶段的原型</a:t>
            </a:r>
            <a:endParaRPr lang="en-US" altLang="zh-CN" dirty="0"/>
          </a:p>
        </p:txBody>
      </p:sp>
      <p:grpSp>
        <p:nvGrpSpPr>
          <p:cNvPr id="3" name="组合 49"/>
          <p:cNvGrpSpPr/>
          <p:nvPr/>
        </p:nvGrpSpPr>
        <p:grpSpPr>
          <a:xfrm>
            <a:off x="1117787" y="3142874"/>
            <a:ext cx="1533879" cy="766939"/>
            <a:chOff x="1109398" y="3017039"/>
            <a:chExt cx="1533879" cy="766939"/>
          </a:xfrm>
        </p:grpSpPr>
        <p:sp>
          <p:nvSpPr>
            <p:cNvPr id="31" name="MH_Other_4"/>
            <p:cNvSpPr/>
            <p:nvPr>
              <p:custDataLst>
                <p:tags r:id="rId1"/>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3"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sp>
        <p:nvSpPr>
          <p:cNvPr id="37" name="矩形 36"/>
          <p:cNvSpPr/>
          <p:nvPr/>
        </p:nvSpPr>
        <p:spPr>
          <a:xfrm>
            <a:off x="4511722" y="1892783"/>
            <a:ext cx="2375640" cy="355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原型发布的压力</a:t>
            </a:r>
            <a:endParaRPr lang="zh-CN" altLang="zh-CN" sz="1800" dirty="0">
              <a:solidFill>
                <a:schemeClr val="tx1"/>
              </a:solidFill>
              <a:latin typeface="+mj-ea"/>
              <a:ea typeface="+mj-ea"/>
            </a:endParaRPr>
          </a:p>
        </p:txBody>
      </p:sp>
      <p:pic>
        <p:nvPicPr>
          <p:cNvPr id="22" name="Picture 5" descr="E:\PRD\logoWhite.png"/>
          <p:cNvPicPr>
            <a:picLocks noChangeAspect="1" noChangeArrowheads="1"/>
          </p:cNvPicPr>
          <p:nvPr/>
        </p:nvPicPr>
        <p:blipFill>
          <a:blip r:embed="rId2" cstate="print"/>
          <a:srcRect/>
          <a:stretch>
            <a:fillRect/>
          </a:stretch>
        </p:blipFill>
        <p:spPr bwMode="auto">
          <a:xfrm>
            <a:off x="11577513" y="6241409"/>
            <a:ext cx="614487" cy="616591"/>
          </a:xfrm>
          <a:prstGeom prst="rect">
            <a:avLst/>
          </a:prstGeom>
          <a:noFill/>
        </p:spPr>
      </p:pic>
      <p:grpSp>
        <p:nvGrpSpPr>
          <p:cNvPr id="5" name="组合 19"/>
          <p:cNvGrpSpPr/>
          <p:nvPr/>
        </p:nvGrpSpPr>
        <p:grpSpPr>
          <a:xfrm>
            <a:off x="8904288" y="0"/>
            <a:ext cx="3287712" cy="1921954"/>
            <a:chOff x="1001713" y="1526099"/>
            <a:chExt cx="3287712" cy="1921954"/>
          </a:xfrm>
        </p:grpSpPr>
        <p:sp>
          <p:nvSpPr>
            <p:cNvPr id="26" name="MH_Other_1"/>
            <p:cNvSpPr/>
            <p:nvPr>
              <p:custDataLst>
                <p:tags r:id="rId3"/>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27" name="MH_SubTitle_1"/>
            <p:cNvSpPr/>
            <p:nvPr>
              <p:custDataLst>
                <p:tags r:id="rId4"/>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原型风险</a:t>
              </a:r>
              <a:endParaRPr lang="zh-CN" altLang="en-US" sz="2000" b="1" dirty="0">
                <a:solidFill>
                  <a:schemeClr val="accent1"/>
                </a:solidFill>
                <a:latin typeface="+mj-lt"/>
                <a:ea typeface="+mj-ea"/>
                <a:cs typeface="+mj-cs"/>
              </a:endParaRPr>
            </a:p>
          </p:txBody>
        </p:sp>
        <p:sp>
          <p:nvSpPr>
            <p:cNvPr id="44"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grpSp>
        <p:nvGrpSpPr>
          <p:cNvPr id="6" name="组合 46"/>
          <p:cNvGrpSpPr/>
          <p:nvPr/>
        </p:nvGrpSpPr>
        <p:grpSpPr>
          <a:xfrm>
            <a:off x="2539153" y="3226367"/>
            <a:ext cx="1789690" cy="342213"/>
            <a:chOff x="2546144" y="1471670"/>
            <a:chExt cx="1789690" cy="342213"/>
          </a:xfrm>
        </p:grpSpPr>
        <p:sp>
          <p:nvSpPr>
            <p:cNvPr id="48"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49"/>
          <p:cNvGrpSpPr/>
          <p:nvPr/>
        </p:nvGrpSpPr>
        <p:grpSpPr>
          <a:xfrm>
            <a:off x="1119186" y="4377454"/>
            <a:ext cx="1533879" cy="766939"/>
            <a:chOff x="1109398" y="3017039"/>
            <a:chExt cx="1533879" cy="766939"/>
          </a:xfrm>
        </p:grpSpPr>
        <p:sp>
          <p:nvSpPr>
            <p:cNvPr id="29" name="MH_Other_4"/>
            <p:cNvSpPr/>
            <p:nvPr>
              <p:custDataLst>
                <p:tags r:id="rId5"/>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0"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32" name="组合 46"/>
          <p:cNvGrpSpPr/>
          <p:nvPr/>
        </p:nvGrpSpPr>
        <p:grpSpPr>
          <a:xfrm>
            <a:off x="2540552" y="4460947"/>
            <a:ext cx="1789690" cy="342213"/>
            <a:chOff x="2546144" y="1471670"/>
            <a:chExt cx="1789690" cy="342213"/>
          </a:xfrm>
        </p:grpSpPr>
        <p:sp>
          <p:nvSpPr>
            <p:cNvPr id="34"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38" name="组合 49"/>
          <p:cNvGrpSpPr/>
          <p:nvPr/>
        </p:nvGrpSpPr>
        <p:grpSpPr>
          <a:xfrm>
            <a:off x="1135964" y="5644191"/>
            <a:ext cx="1533879" cy="766939"/>
            <a:chOff x="1109398" y="3017039"/>
            <a:chExt cx="1533879" cy="766939"/>
          </a:xfrm>
        </p:grpSpPr>
        <p:sp>
          <p:nvSpPr>
            <p:cNvPr id="39" name="MH_Other_4"/>
            <p:cNvSpPr/>
            <p:nvPr>
              <p:custDataLst>
                <p:tags r:id="rId6"/>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40"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41" name="组合 46"/>
          <p:cNvGrpSpPr/>
          <p:nvPr/>
        </p:nvGrpSpPr>
        <p:grpSpPr>
          <a:xfrm>
            <a:off x="2557330" y="5727684"/>
            <a:ext cx="1789690" cy="342213"/>
            <a:chOff x="2546144" y="1471670"/>
            <a:chExt cx="1789690" cy="342213"/>
          </a:xfrm>
        </p:grpSpPr>
        <p:sp>
          <p:nvSpPr>
            <p:cNvPr id="42"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49"/>
          <p:cNvGrpSpPr/>
          <p:nvPr/>
        </p:nvGrpSpPr>
        <p:grpSpPr>
          <a:xfrm>
            <a:off x="1119185" y="1843979"/>
            <a:ext cx="1533879" cy="766939"/>
            <a:chOff x="1109398" y="3017039"/>
            <a:chExt cx="1533879" cy="766939"/>
          </a:xfrm>
        </p:grpSpPr>
        <p:sp>
          <p:nvSpPr>
            <p:cNvPr id="52" name="MH_Other_4"/>
            <p:cNvSpPr/>
            <p:nvPr>
              <p:custDataLst>
                <p:tags r:id="rId7"/>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54"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55" name="组合 46"/>
          <p:cNvGrpSpPr/>
          <p:nvPr/>
        </p:nvGrpSpPr>
        <p:grpSpPr>
          <a:xfrm>
            <a:off x="2540551" y="1927472"/>
            <a:ext cx="1789690" cy="342213"/>
            <a:chOff x="2546144" y="1471670"/>
            <a:chExt cx="1789690" cy="342213"/>
          </a:xfrm>
        </p:grpSpPr>
        <p:sp>
          <p:nvSpPr>
            <p:cNvPr id="56"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sp>
        <p:nvSpPr>
          <p:cNvPr id="58" name="矩形 57"/>
          <p:cNvSpPr/>
          <p:nvPr/>
        </p:nvSpPr>
        <p:spPr>
          <a:xfrm>
            <a:off x="4563454" y="3194474"/>
            <a:ext cx="2375640" cy="355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受细节所累</a:t>
            </a:r>
            <a:endParaRPr lang="zh-CN" altLang="zh-CN" sz="1800" dirty="0">
              <a:solidFill>
                <a:schemeClr val="tx1"/>
              </a:solidFill>
              <a:latin typeface="+mj-ea"/>
              <a:ea typeface="+mj-ea"/>
            </a:endParaRPr>
          </a:p>
        </p:txBody>
      </p:sp>
      <p:sp>
        <p:nvSpPr>
          <p:cNvPr id="59" name="矩形 58"/>
          <p:cNvSpPr/>
          <p:nvPr/>
        </p:nvSpPr>
        <p:spPr>
          <a:xfrm>
            <a:off x="4588621" y="4494768"/>
            <a:ext cx="2375640" cy="355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不现实的性能预期</a:t>
            </a:r>
            <a:endParaRPr lang="zh-CN" altLang="zh-CN" sz="1800" dirty="0">
              <a:solidFill>
                <a:schemeClr val="tx1"/>
              </a:solidFill>
              <a:latin typeface="+mj-ea"/>
              <a:ea typeface="+mj-ea"/>
            </a:endParaRPr>
          </a:p>
        </p:txBody>
      </p:sp>
      <p:sp>
        <p:nvSpPr>
          <p:cNvPr id="60" name="矩形 59"/>
          <p:cNvSpPr/>
          <p:nvPr/>
        </p:nvSpPr>
        <p:spPr>
          <a:xfrm>
            <a:off x="4597010" y="5786673"/>
            <a:ext cx="2375640" cy="355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对原型投入过多</a:t>
            </a:r>
            <a:endParaRPr lang="zh-CN" altLang="zh-CN" sz="1800" dirty="0">
              <a:solidFill>
                <a:schemeClr val="tx1"/>
              </a:solidFill>
              <a:latin typeface="+mj-ea"/>
              <a:ea typeface="+mj-ea"/>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smtClean="0"/>
              <a:t>在需求阶段的原型</a:t>
            </a:r>
            <a:endParaRPr lang="en-US" altLang="zh-CN" dirty="0"/>
          </a:p>
        </p:txBody>
      </p:sp>
      <p:grpSp>
        <p:nvGrpSpPr>
          <p:cNvPr id="2" name="组合 45"/>
          <p:cNvGrpSpPr/>
          <p:nvPr/>
        </p:nvGrpSpPr>
        <p:grpSpPr>
          <a:xfrm>
            <a:off x="2512588" y="1689784"/>
            <a:ext cx="1789690" cy="342213"/>
            <a:chOff x="2546144" y="1471670"/>
            <a:chExt cx="1789690" cy="342213"/>
          </a:xfrm>
        </p:grpSpPr>
        <p:sp>
          <p:nvSpPr>
            <p:cNvPr id="23"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49"/>
          <p:cNvGrpSpPr/>
          <p:nvPr/>
        </p:nvGrpSpPr>
        <p:grpSpPr>
          <a:xfrm>
            <a:off x="1117787" y="3142874"/>
            <a:ext cx="1533879" cy="766939"/>
            <a:chOff x="1109398" y="3017039"/>
            <a:chExt cx="1533879" cy="766939"/>
          </a:xfrm>
        </p:grpSpPr>
        <p:sp>
          <p:nvSpPr>
            <p:cNvPr id="31" name="MH_Other_4"/>
            <p:cNvSpPr/>
            <p:nvPr>
              <p:custDataLst>
                <p:tags r:id="rId1"/>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3"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5" name="组合 50"/>
          <p:cNvGrpSpPr/>
          <p:nvPr/>
        </p:nvGrpSpPr>
        <p:grpSpPr>
          <a:xfrm>
            <a:off x="1126011" y="1481853"/>
            <a:ext cx="1533879" cy="766939"/>
            <a:chOff x="1126011" y="1481853"/>
            <a:chExt cx="1533879" cy="766939"/>
          </a:xfrm>
        </p:grpSpPr>
        <p:sp>
          <p:nvSpPr>
            <p:cNvPr id="28" name="MH_Other_4"/>
            <p:cNvSpPr/>
            <p:nvPr>
              <p:custDataLst>
                <p:tags r:id="rId2"/>
              </p:custDataLst>
            </p:nvPr>
          </p:nvSpPr>
          <p:spPr bwMode="auto">
            <a:xfrm>
              <a:off x="1126011" y="1481853"/>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5" name="KSO_Shape"/>
            <p:cNvSpPr/>
            <p:nvPr/>
          </p:nvSpPr>
          <p:spPr bwMode="auto">
            <a:xfrm>
              <a:off x="1649453" y="1584887"/>
              <a:ext cx="486995" cy="536141"/>
            </a:xfrm>
            <a:custGeom>
              <a:avLst/>
              <a:gdLst>
                <a:gd name="T0" fmla="*/ 1478682 w 5929"/>
                <a:gd name="T1" fmla="*/ 292493 h 6526"/>
                <a:gd name="T2" fmla="*/ 1443934 w 5929"/>
                <a:gd name="T3" fmla="*/ 257756 h 6526"/>
                <a:gd name="T4" fmla="*/ 395074 w 5929"/>
                <a:gd name="T5" fmla="*/ 34445 h 6526"/>
                <a:gd name="T6" fmla="*/ 274187 w 5929"/>
                <a:gd name="T7" fmla="*/ 203169 h 6526"/>
                <a:gd name="T8" fmla="*/ 195931 w 5929"/>
                <a:gd name="T9" fmla="*/ 389115 h 6526"/>
                <a:gd name="T10" fmla="*/ 160307 w 5929"/>
                <a:gd name="T11" fmla="*/ 585570 h 6526"/>
                <a:gd name="T12" fmla="*/ 167315 w 5929"/>
                <a:gd name="T13" fmla="*/ 784068 h 6526"/>
                <a:gd name="T14" fmla="*/ 217247 w 5929"/>
                <a:gd name="T15" fmla="*/ 977896 h 6526"/>
                <a:gd name="T16" fmla="*/ 309811 w 5929"/>
                <a:gd name="T17" fmla="*/ 1158880 h 6526"/>
                <a:gd name="T18" fmla="*/ 427778 w 5929"/>
                <a:gd name="T19" fmla="*/ 1303667 h 6526"/>
                <a:gd name="T20" fmla="*/ 591882 w 5929"/>
                <a:gd name="T21" fmla="*/ 1434150 h 6526"/>
                <a:gd name="T22" fmla="*/ 774673 w 5929"/>
                <a:gd name="T23" fmla="*/ 1521723 h 6526"/>
                <a:gd name="T24" fmla="*/ 969436 w 5929"/>
                <a:gd name="T25" fmla="*/ 1566677 h 6526"/>
                <a:gd name="T26" fmla="*/ 1167995 w 5929"/>
                <a:gd name="T27" fmla="*/ 1569012 h 6526"/>
                <a:gd name="T28" fmla="*/ 1363342 w 5929"/>
                <a:gd name="T29" fmla="*/ 1528729 h 6526"/>
                <a:gd name="T30" fmla="*/ 1548178 w 5929"/>
                <a:gd name="T31" fmla="*/ 1445827 h 6526"/>
                <a:gd name="T32" fmla="*/ 1714617 w 5929"/>
                <a:gd name="T33" fmla="*/ 1320014 h 6526"/>
                <a:gd name="T34" fmla="*/ 284991 w 5929"/>
                <a:gd name="T35" fmla="*/ 957754 h 6526"/>
                <a:gd name="T36" fmla="*/ 228635 w 5929"/>
                <a:gd name="T37" fmla="*/ 742033 h 6526"/>
                <a:gd name="T38" fmla="*/ 228051 w 5929"/>
                <a:gd name="T39" fmla="*/ 552292 h 6526"/>
                <a:gd name="T40" fmla="*/ 264843 w 5929"/>
                <a:gd name="T41" fmla="*/ 392326 h 6526"/>
                <a:gd name="T42" fmla="*/ 320323 w 5929"/>
                <a:gd name="T43" fmla="*/ 266221 h 6526"/>
                <a:gd name="T44" fmla="*/ 405002 w 5929"/>
                <a:gd name="T45" fmla="*/ 140992 h 6526"/>
                <a:gd name="T46" fmla="*/ 467782 w 5929"/>
                <a:gd name="T47" fmla="*/ 237030 h 6526"/>
                <a:gd name="T48" fmla="*/ 387190 w 5929"/>
                <a:gd name="T49" fmla="*/ 363719 h 6526"/>
                <a:gd name="T50" fmla="*/ 338427 w 5929"/>
                <a:gd name="T51" fmla="*/ 486029 h 6526"/>
                <a:gd name="T52" fmla="*/ 305723 w 5929"/>
                <a:gd name="T53" fmla="*/ 643076 h 6526"/>
                <a:gd name="T54" fmla="*/ 301635 w 5929"/>
                <a:gd name="T55" fmla="*/ 834569 h 6526"/>
                <a:gd name="T56" fmla="*/ 339887 w 5929"/>
                <a:gd name="T57" fmla="*/ 1060215 h 6526"/>
                <a:gd name="T58" fmla="*/ 566186 w 5929"/>
                <a:gd name="T59" fmla="*/ 1663591 h 6526"/>
                <a:gd name="T60" fmla="*/ 553922 w 5929"/>
                <a:gd name="T61" fmla="*/ 1538946 h 6526"/>
                <a:gd name="T62" fmla="*/ 519466 w 5929"/>
                <a:gd name="T63" fmla="*/ 1472099 h 6526"/>
                <a:gd name="T64" fmla="*/ 482966 w 5929"/>
                <a:gd name="T65" fmla="*/ 1447870 h 6526"/>
                <a:gd name="T66" fmla="*/ 430406 w 5929"/>
                <a:gd name="T67" fmla="*/ 1436778 h 6526"/>
                <a:gd name="T68" fmla="*/ 375802 w 5929"/>
                <a:gd name="T69" fmla="*/ 1439989 h 6526"/>
                <a:gd name="T70" fmla="*/ 330251 w 5929"/>
                <a:gd name="T71" fmla="*/ 1457503 h 6526"/>
                <a:gd name="T72" fmla="*/ 294919 w 5929"/>
                <a:gd name="T73" fmla="*/ 1494576 h 6526"/>
                <a:gd name="T74" fmla="*/ 270683 w 5929"/>
                <a:gd name="T75" fmla="*/ 1579229 h 6526"/>
                <a:gd name="T76" fmla="*/ 256083 w 5929"/>
                <a:gd name="T77" fmla="*/ 1702123 h 6526"/>
                <a:gd name="T78" fmla="*/ 212283 w 5929"/>
                <a:gd name="T79" fmla="*/ 1758462 h 6526"/>
                <a:gd name="T80" fmla="*/ 163811 w 5929"/>
                <a:gd name="T81" fmla="*/ 1784150 h 6526"/>
                <a:gd name="T82" fmla="*/ 70956 w 5929"/>
                <a:gd name="T83" fmla="*/ 1795826 h 6526"/>
                <a:gd name="T84" fmla="*/ 27448 w 5929"/>
                <a:gd name="T85" fmla="*/ 1814216 h 6526"/>
                <a:gd name="T86" fmla="*/ 5840 w 5929"/>
                <a:gd name="T87" fmla="*/ 1856251 h 6526"/>
                <a:gd name="T88" fmla="*/ 831905 w 5929"/>
                <a:gd name="T89" fmla="*/ 1895367 h 6526"/>
                <a:gd name="T90" fmla="*/ 818765 w 5929"/>
                <a:gd name="T91" fmla="*/ 1833190 h 6526"/>
                <a:gd name="T92" fmla="*/ 790733 w 5929"/>
                <a:gd name="T93" fmla="*/ 1804291 h 6526"/>
                <a:gd name="T94" fmla="*/ 711601 w 5929"/>
                <a:gd name="T95" fmla="*/ 1791739 h 6526"/>
                <a:gd name="T96" fmla="*/ 646485 w 5929"/>
                <a:gd name="T97" fmla="*/ 1775976 h 6526"/>
                <a:gd name="T98" fmla="*/ 599766 w 5929"/>
                <a:gd name="T99" fmla="*/ 1738028 h 6526"/>
                <a:gd name="T100" fmla="*/ 299299 w 5929"/>
                <a:gd name="T101" fmla="*/ 1676727 h 6526"/>
                <a:gd name="T102" fmla="*/ 297255 w 5929"/>
                <a:gd name="T103" fmla="*/ 1599663 h 6526"/>
                <a:gd name="T104" fmla="*/ 311563 w 5929"/>
                <a:gd name="T105" fmla="*/ 1537486 h 6526"/>
                <a:gd name="T106" fmla="*/ 336967 w 5929"/>
                <a:gd name="T107" fmla="*/ 1496619 h 6526"/>
                <a:gd name="T108" fmla="*/ 397702 w 5929"/>
                <a:gd name="T109" fmla="*/ 1461590 h 6526"/>
                <a:gd name="T110" fmla="*/ 430990 w 5929"/>
                <a:gd name="T111" fmla="*/ 1461006 h 6526"/>
                <a:gd name="T112" fmla="*/ 366751 w 5929"/>
                <a:gd name="T113" fmla="*/ 1534859 h 6526"/>
                <a:gd name="T114" fmla="*/ 315359 w 5929"/>
                <a:gd name="T115" fmla="*/ 1632941 h 65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29" h="6526">
                  <a:moveTo>
                    <a:pt x="5068" y="3604"/>
                  </a:moveTo>
                  <a:lnTo>
                    <a:pt x="5081" y="1083"/>
                  </a:lnTo>
                  <a:lnTo>
                    <a:pt x="5080" y="1071"/>
                  </a:lnTo>
                  <a:lnTo>
                    <a:pt x="5079" y="1061"/>
                  </a:lnTo>
                  <a:lnTo>
                    <a:pt x="5075" y="1041"/>
                  </a:lnTo>
                  <a:lnTo>
                    <a:pt x="5071" y="1022"/>
                  </a:lnTo>
                  <a:lnTo>
                    <a:pt x="5064" y="1002"/>
                  </a:lnTo>
                  <a:lnTo>
                    <a:pt x="5056" y="986"/>
                  </a:lnTo>
                  <a:lnTo>
                    <a:pt x="5047" y="969"/>
                  </a:lnTo>
                  <a:lnTo>
                    <a:pt x="5036" y="953"/>
                  </a:lnTo>
                  <a:lnTo>
                    <a:pt x="5024" y="937"/>
                  </a:lnTo>
                  <a:lnTo>
                    <a:pt x="5010" y="923"/>
                  </a:lnTo>
                  <a:lnTo>
                    <a:pt x="4995" y="911"/>
                  </a:lnTo>
                  <a:lnTo>
                    <a:pt x="4980" y="901"/>
                  </a:lnTo>
                  <a:lnTo>
                    <a:pt x="4963" y="891"/>
                  </a:lnTo>
                  <a:lnTo>
                    <a:pt x="4945" y="883"/>
                  </a:lnTo>
                  <a:lnTo>
                    <a:pt x="4925" y="876"/>
                  </a:lnTo>
                  <a:lnTo>
                    <a:pt x="4906" y="872"/>
                  </a:lnTo>
                  <a:lnTo>
                    <a:pt x="4887" y="869"/>
                  </a:lnTo>
                  <a:lnTo>
                    <a:pt x="4866" y="868"/>
                  </a:lnTo>
                  <a:lnTo>
                    <a:pt x="2333" y="868"/>
                  </a:lnTo>
                  <a:lnTo>
                    <a:pt x="1465" y="0"/>
                  </a:lnTo>
                  <a:lnTo>
                    <a:pt x="1409" y="58"/>
                  </a:lnTo>
                  <a:lnTo>
                    <a:pt x="1353" y="118"/>
                  </a:lnTo>
                  <a:lnTo>
                    <a:pt x="1300" y="179"/>
                  </a:lnTo>
                  <a:lnTo>
                    <a:pt x="1249" y="240"/>
                  </a:lnTo>
                  <a:lnTo>
                    <a:pt x="1199" y="302"/>
                  </a:lnTo>
                  <a:lnTo>
                    <a:pt x="1152" y="366"/>
                  </a:lnTo>
                  <a:lnTo>
                    <a:pt x="1105" y="430"/>
                  </a:lnTo>
                  <a:lnTo>
                    <a:pt x="1061" y="495"/>
                  </a:lnTo>
                  <a:lnTo>
                    <a:pt x="1018" y="561"/>
                  </a:lnTo>
                  <a:lnTo>
                    <a:pt x="978" y="628"/>
                  </a:lnTo>
                  <a:lnTo>
                    <a:pt x="939" y="696"/>
                  </a:lnTo>
                  <a:lnTo>
                    <a:pt x="902" y="764"/>
                  </a:lnTo>
                  <a:lnTo>
                    <a:pt x="867" y="833"/>
                  </a:lnTo>
                  <a:lnTo>
                    <a:pt x="833" y="903"/>
                  </a:lnTo>
                  <a:lnTo>
                    <a:pt x="802" y="973"/>
                  </a:lnTo>
                  <a:lnTo>
                    <a:pt x="772" y="1044"/>
                  </a:lnTo>
                  <a:lnTo>
                    <a:pt x="744" y="1116"/>
                  </a:lnTo>
                  <a:lnTo>
                    <a:pt x="718" y="1188"/>
                  </a:lnTo>
                  <a:lnTo>
                    <a:pt x="693" y="1261"/>
                  </a:lnTo>
                  <a:lnTo>
                    <a:pt x="671" y="1333"/>
                  </a:lnTo>
                  <a:lnTo>
                    <a:pt x="651" y="1406"/>
                  </a:lnTo>
                  <a:lnTo>
                    <a:pt x="631" y="1481"/>
                  </a:lnTo>
                  <a:lnTo>
                    <a:pt x="614" y="1555"/>
                  </a:lnTo>
                  <a:lnTo>
                    <a:pt x="599" y="1630"/>
                  </a:lnTo>
                  <a:lnTo>
                    <a:pt x="585" y="1704"/>
                  </a:lnTo>
                  <a:lnTo>
                    <a:pt x="573" y="1779"/>
                  </a:lnTo>
                  <a:lnTo>
                    <a:pt x="564" y="1854"/>
                  </a:lnTo>
                  <a:lnTo>
                    <a:pt x="555" y="1930"/>
                  </a:lnTo>
                  <a:lnTo>
                    <a:pt x="549" y="2006"/>
                  </a:lnTo>
                  <a:lnTo>
                    <a:pt x="545" y="2081"/>
                  </a:lnTo>
                  <a:lnTo>
                    <a:pt x="541" y="2157"/>
                  </a:lnTo>
                  <a:lnTo>
                    <a:pt x="541" y="2232"/>
                  </a:lnTo>
                  <a:lnTo>
                    <a:pt x="541" y="2308"/>
                  </a:lnTo>
                  <a:lnTo>
                    <a:pt x="545" y="2384"/>
                  </a:lnTo>
                  <a:lnTo>
                    <a:pt x="549" y="2459"/>
                  </a:lnTo>
                  <a:lnTo>
                    <a:pt x="555" y="2535"/>
                  </a:lnTo>
                  <a:lnTo>
                    <a:pt x="564" y="2610"/>
                  </a:lnTo>
                  <a:lnTo>
                    <a:pt x="573" y="2686"/>
                  </a:lnTo>
                  <a:lnTo>
                    <a:pt x="585" y="2761"/>
                  </a:lnTo>
                  <a:lnTo>
                    <a:pt x="599" y="2835"/>
                  </a:lnTo>
                  <a:lnTo>
                    <a:pt x="614" y="2910"/>
                  </a:lnTo>
                  <a:lnTo>
                    <a:pt x="631" y="2984"/>
                  </a:lnTo>
                  <a:lnTo>
                    <a:pt x="651" y="3058"/>
                  </a:lnTo>
                  <a:lnTo>
                    <a:pt x="671" y="3132"/>
                  </a:lnTo>
                  <a:lnTo>
                    <a:pt x="693" y="3204"/>
                  </a:lnTo>
                  <a:lnTo>
                    <a:pt x="718" y="3277"/>
                  </a:lnTo>
                  <a:lnTo>
                    <a:pt x="744" y="3350"/>
                  </a:lnTo>
                  <a:lnTo>
                    <a:pt x="772" y="3421"/>
                  </a:lnTo>
                  <a:lnTo>
                    <a:pt x="802" y="3492"/>
                  </a:lnTo>
                  <a:lnTo>
                    <a:pt x="833" y="3562"/>
                  </a:lnTo>
                  <a:lnTo>
                    <a:pt x="867" y="3632"/>
                  </a:lnTo>
                  <a:lnTo>
                    <a:pt x="902" y="3701"/>
                  </a:lnTo>
                  <a:lnTo>
                    <a:pt x="939" y="3769"/>
                  </a:lnTo>
                  <a:lnTo>
                    <a:pt x="978" y="3837"/>
                  </a:lnTo>
                  <a:lnTo>
                    <a:pt x="1018" y="3904"/>
                  </a:lnTo>
                  <a:lnTo>
                    <a:pt x="1061" y="3970"/>
                  </a:lnTo>
                  <a:lnTo>
                    <a:pt x="1105" y="4036"/>
                  </a:lnTo>
                  <a:lnTo>
                    <a:pt x="1152" y="4100"/>
                  </a:lnTo>
                  <a:lnTo>
                    <a:pt x="1199" y="4163"/>
                  </a:lnTo>
                  <a:lnTo>
                    <a:pt x="1249" y="4225"/>
                  </a:lnTo>
                  <a:lnTo>
                    <a:pt x="1300" y="4287"/>
                  </a:lnTo>
                  <a:lnTo>
                    <a:pt x="1353" y="4347"/>
                  </a:lnTo>
                  <a:lnTo>
                    <a:pt x="1409" y="4407"/>
                  </a:lnTo>
                  <a:lnTo>
                    <a:pt x="1465" y="4466"/>
                  </a:lnTo>
                  <a:lnTo>
                    <a:pt x="1524" y="4522"/>
                  </a:lnTo>
                  <a:lnTo>
                    <a:pt x="1584" y="4577"/>
                  </a:lnTo>
                  <a:lnTo>
                    <a:pt x="1643" y="4630"/>
                  </a:lnTo>
                  <a:lnTo>
                    <a:pt x="1705" y="4682"/>
                  </a:lnTo>
                  <a:lnTo>
                    <a:pt x="1768" y="4732"/>
                  </a:lnTo>
                  <a:lnTo>
                    <a:pt x="1831" y="4779"/>
                  </a:lnTo>
                  <a:lnTo>
                    <a:pt x="1895" y="4826"/>
                  </a:lnTo>
                  <a:lnTo>
                    <a:pt x="1960" y="4870"/>
                  </a:lnTo>
                  <a:lnTo>
                    <a:pt x="2027" y="4913"/>
                  </a:lnTo>
                  <a:lnTo>
                    <a:pt x="2094" y="4953"/>
                  </a:lnTo>
                  <a:lnTo>
                    <a:pt x="2161" y="4991"/>
                  </a:lnTo>
                  <a:lnTo>
                    <a:pt x="2230" y="5029"/>
                  </a:lnTo>
                  <a:lnTo>
                    <a:pt x="2299" y="5064"/>
                  </a:lnTo>
                  <a:lnTo>
                    <a:pt x="2369" y="5098"/>
                  </a:lnTo>
                  <a:lnTo>
                    <a:pt x="2439" y="5129"/>
                  </a:lnTo>
                  <a:lnTo>
                    <a:pt x="2510" y="5159"/>
                  </a:lnTo>
                  <a:lnTo>
                    <a:pt x="2581" y="5187"/>
                  </a:lnTo>
                  <a:lnTo>
                    <a:pt x="2653" y="5213"/>
                  </a:lnTo>
                  <a:lnTo>
                    <a:pt x="2725" y="5237"/>
                  </a:lnTo>
                  <a:lnTo>
                    <a:pt x="2799" y="5260"/>
                  </a:lnTo>
                  <a:lnTo>
                    <a:pt x="2872" y="5280"/>
                  </a:lnTo>
                  <a:lnTo>
                    <a:pt x="2947" y="5300"/>
                  </a:lnTo>
                  <a:lnTo>
                    <a:pt x="3020" y="5316"/>
                  </a:lnTo>
                  <a:lnTo>
                    <a:pt x="3094" y="5332"/>
                  </a:lnTo>
                  <a:lnTo>
                    <a:pt x="3170" y="5346"/>
                  </a:lnTo>
                  <a:lnTo>
                    <a:pt x="3244" y="5357"/>
                  </a:lnTo>
                  <a:lnTo>
                    <a:pt x="3320" y="5367"/>
                  </a:lnTo>
                  <a:lnTo>
                    <a:pt x="3396" y="5375"/>
                  </a:lnTo>
                  <a:lnTo>
                    <a:pt x="3471" y="5382"/>
                  </a:lnTo>
                  <a:lnTo>
                    <a:pt x="3547" y="5386"/>
                  </a:lnTo>
                  <a:lnTo>
                    <a:pt x="3622" y="5389"/>
                  </a:lnTo>
                  <a:lnTo>
                    <a:pt x="3698" y="5390"/>
                  </a:lnTo>
                  <a:lnTo>
                    <a:pt x="3773" y="5389"/>
                  </a:lnTo>
                  <a:lnTo>
                    <a:pt x="3849" y="5386"/>
                  </a:lnTo>
                  <a:lnTo>
                    <a:pt x="3925" y="5382"/>
                  </a:lnTo>
                  <a:lnTo>
                    <a:pt x="4000" y="5375"/>
                  </a:lnTo>
                  <a:lnTo>
                    <a:pt x="4076" y="5367"/>
                  </a:lnTo>
                  <a:lnTo>
                    <a:pt x="4151" y="5357"/>
                  </a:lnTo>
                  <a:lnTo>
                    <a:pt x="4226" y="5346"/>
                  </a:lnTo>
                  <a:lnTo>
                    <a:pt x="4300" y="5332"/>
                  </a:lnTo>
                  <a:lnTo>
                    <a:pt x="4375" y="5316"/>
                  </a:lnTo>
                  <a:lnTo>
                    <a:pt x="4449" y="5300"/>
                  </a:lnTo>
                  <a:lnTo>
                    <a:pt x="4523" y="5280"/>
                  </a:lnTo>
                  <a:lnTo>
                    <a:pt x="4596" y="5260"/>
                  </a:lnTo>
                  <a:lnTo>
                    <a:pt x="4669" y="5237"/>
                  </a:lnTo>
                  <a:lnTo>
                    <a:pt x="4741" y="5213"/>
                  </a:lnTo>
                  <a:lnTo>
                    <a:pt x="4814" y="5187"/>
                  </a:lnTo>
                  <a:lnTo>
                    <a:pt x="4886" y="5159"/>
                  </a:lnTo>
                  <a:lnTo>
                    <a:pt x="4957" y="5129"/>
                  </a:lnTo>
                  <a:lnTo>
                    <a:pt x="5027" y="5098"/>
                  </a:lnTo>
                  <a:lnTo>
                    <a:pt x="5097" y="5064"/>
                  </a:lnTo>
                  <a:lnTo>
                    <a:pt x="5166" y="5029"/>
                  </a:lnTo>
                  <a:lnTo>
                    <a:pt x="5235" y="4991"/>
                  </a:lnTo>
                  <a:lnTo>
                    <a:pt x="5302" y="4953"/>
                  </a:lnTo>
                  <a:lnTo>
                    <a:pt x="5369" y="4913"/>
                  </a:lnTo>
                  <a:lnTo>
                    <a:pt x="5434" y="4870"/>
                  </a:lnTo>
                  <a:lnTo>
                    <a:pt x="5500" y="4826"/>
                  </a:lnTo>
                  <a:lnTo>
                    <a:pt x="5564" y="4779"/>
                  </a:lnTo>
                  <a:lnTo>
                    <a:pt x="5627" y="4732"/>
                  </a:lnTo>
                  <a:lnTo>
                    <a:pt x="5690" y="4682"/>
                  </a:lnTo>
                  <a:lnTo>
                    <a:pt x="5751" y="4630"/>
                  </a:lnTo>
                  <a:lnTo>
                    <a:pt x="5812" y="4577"/>
                  </a:lnTo>
                  <a:lnTo>
                    <a:pt x="5872" y="4522"/>
                  </a:lnTo>
                  <a:lnTo>
                    <a:pt x="5929" y="4466"/>
                  </a:lnTo>
                  <a:lnTo>
                    <a:pt x="5068" y="3604"/>
                  </a:lnTo>
                  <a:close/>
                  <a:moveTo>
                    <a:pt x="1189" y="3725"/>
                  </a:moveTo>
                  <a:lnTo>
                    <a:pt x="1189" y="3725"/>
                  </a:lnTo>
                  <a:lnTo>
                    <a:pt x="1139" y="3634"/>
                  </a:lnTo>
                  <a:lnTo>
                    <a:pt x="1094" y="3545"/>
                  </a:lnTo>
                  <a:lnTo>
                    <a:pt x="1051" y="3456"/>
                  </a:lnTo>
                  <a:lnTo>
                    <a:pt x="1012" y="3368"/>
                  </a:lnTo>
                  <a:lnTo>
                    <a:pt x="976" y="3281"/>
                  </a:lnTo>
                  <a:lnTo>
                    <a:pt x="943" y="3195"/>
                  </a:lnTo>
                  <a:lnTo>
                    <a:pt x="913" y="3109"/>
                  </a:lnTo>
                  <a:lnTo>
                    <a:pt x="886" y="3026"/>
                  </a:lnTo>
                  <a:lnTo>
                    <a:pt x="863" y="2942"/>
                  </a:lnTo>
                  <a:lnTo>
                    <a:pt x="841" y="2860"/>
                  </a:lnTo>
                  <a:lnTo>
                    <a:pt x="823" y="2779"/>
                  </a:lnTo>
                  <a:lnTo>
                    <a:pt x="807" y="2698"/>
                  </a:lnTo>
                  <a:lnTo>
                    <a:pt x="794" y="2620"/>
                  </a:lnTo>
                  <a:lnTo>
                    <a:pt x="783" y="2542"/>
                  </a:lnTo>
                  <a:lnTo>
                    <a:pt x="775" y="2465"/>
                  </a:lnTo>
                  <a:lnTo>
                    <a:pt x="768" y="2389"/>
                  </a:lnTo>
                  <a:lnTo>
                    <a:pt x="765" y="2315"/>
                  </a:lnTo>
                  <a:lnTo>
                    <a:pt x="762" y="2241"/>
                  </a:lnTo>
                  <a:lnTo>
                    <a:pt x="762" y="2169"/>
                  </a:lnTo>
                  <a:lnTo>
                    <a:pt x="765" y="2098"/>
                  </a:lnTo>
                  <a:lnTo>
                    <a:pt x="768" y="2028"/>
                  </a:lnTo>
                  <a:lnTo>
                    <a:pt x="774" y="1959"/>
                  </a:lnTo>
                  <a:lnTo>
                    <a:pt x="781" y="1892"/>
                  </a:lnTo>
                  <a:lnTo>
                    <a:pt x="789" y="1826"/>
                  </a:lnTo>
                  <a:lnTo>
                    <a:pt x="801" y="1761"/>
                  </a:lnTo>
                  <a:lnTo>
                    <a:pt x="812" y="1698"/>
                  </a:lnTo>
                  <a:lnTo>
                    <a:pt x="824" y="1636"/>
                  </a:lnTo>
                  <a:lnTo>
                    <a:pt x="839" y="1575"/>
                  </a:lnTo>
                  <a:lnTo>
                    <a:pt x="855" y="1515"/>
                  </a:lnTo>
                  <a:lnTo>
                    <a:pt x="871" y="1456"/>
                  </a:lnTo>
                  <a:lnTo>
                    <a:pt x="889" y="1400"/>
                  </a:lnTo>
                  <a:lnTo>
                    <a:pt x="907" y="1344"/>
                  </a:lnTo>
                  <a:lnTo>
                    <a:pt x="926" y="1290"/>
                  </a:lnTo>
                  <a:lnTo>
                    <a:pt x="946" y="1238"/>
                  </a:lnTo>
                  <a:lnTo>
                    <a:pt x="966" y="1186"/>
                  </a:lnTo>
                  <a:lnTo>
                    <a:pt x="987" y="1137"/>
                  </a:lnTo>
                  <a:lnTo>
                    <a:pt x="1008" y="1089"/>
                  </a:lnTo>
                  <a:lnTo>
                    <a:pt x="1031" y="1043"/>
                  </a:lnTo>
                  <a:lnTo>
                    <a:pt x="1052" y="998"/>
                  </a:lnTo>
                  <a:lnTo>
                    <a:pt x="1075" y="954"/>
                  </a:lnTo>
                  <a:lnTo>
                    <a:pt x="1097" y="912"/>
                  </a:lnTo>
                  <a:lnTo>
                    <a:pt x="1120" y="872"/>
                  </a:lnTo>
                  <a:lnTo>
                    <a:pt x="1142" y="833"/>
                  </a:lnTo>
                  <a:lnTo>
                    <a:pt x="1164" y="796"/>
                  </a:lnTo>
                  <a:lnTo>
                    <a:pt x="1208" y="727"/>
                  </a:lnTo>
                  <a:lnTo>
                    <a:pt x="1250" y="664"/>
                  </a:lnTo>
                  <a:lnTo>
                    <a:pt x="1289" y="609"/>
                  </a:lnTo>
                  <a:lnTo>
                    <a:pt x="1326" y="559"/>
                  </a:lnTo>
                  <a:lnTo>
                    <a:pt x="1359" y="517"/>
                  </a:lnTo>
                  <a:lnTo>
                    <a:pt x="1387" y="483"/>
                  </a:lnTo>
                  <a:lnTo>
                    <a:pt x="1411" y="456"/>
                  </a:lnTo>
                  <a:lnTo>
                    <a:pt x="1428" y="437"/>
                  </a:lnTo>
                  <a:lnTo>
                    <a:pt x="1443" y="421"/>
                  </a:lnTo>
                  <a:lnTo>
                    <a:pt x="1698" y="705"/>
                  </a:lnTo>
                  <a:lnTo>
                    <a:pt x="1685" y="717"/>
                  </a:lnTo>
                  <a:lnTo>
                    <a:pt x="1652" y="753"/>
                  </a:lnTo>
                  <a:lnTo>
                    <a:pt x="1629" y="779"/>
                  </a:lnTo>
                  <a:lnTo>
                    <a:pt x="1602" y="812"/>
                  </a:lnTo>
                  <a:lnTo>
                    <a:pt x="1571" y="850"/>
                  </a:lnTo>
                  <a:lnTo>
                    <a:pt x="1537" y="895"/>
                  </a:lnTo>
                  <a:lnTo>
                    <a:pt x="1502" y="946"/>
                  </a:lnTo>
                  <a:lnTo>
                    <a:pt x="1465" y="1002"/>
                  </a:lnTo>
                  <a:lnTo>
                    <a:pt x="1426" y="1065"/>
                  </a:lnTo>
                  <a:lnTo>
                    <a:pt x="1386" y="1132"/>
                  </a:lnTo>
                  <a:lnTo>
                    <a:pt x="1367" y="1168"/>
                  </a:lnTo>
                  <a:lnTo>
                    <a:pt x="1347" y="1207"/>
                  </a:lnTo>
                  <a:lnTo>
                    <a:pt x="1326" y="1246"/>
                  </a:lnTo>
                  <a:lnTo>
                    <a:pt x="1307" y="1287"/>
                  </a:lnTo>
                  <a:lnTo>
                    <a:pt x="1287" y="1329"/>
                  </a:lnTo>
                  <a:lnTo>
                    <a:pt x="1268" y="1373"/>
                  </a:lnTo>
                  <a:lnTo>
                    <a:pt x="1249" y="1418"/>
                  </a:lnTo>
                  <a:lnTo>
                    <a:pt x="1230" y="1464"/>
                  </a:lnTo>
                  <a:lnTo>
                    <a:pt x="1211" y="1511"/>
                  </a:lnTo>
                  <a:lnTo>
                    <a:pt x="1194" y="1561"/>
                  </a:lnTo>
                  <a:lnTo>
                    <a:pt x="1176" y="1612"/>
                  </a:lnTo>
                  <a:lnTo>
                    <a:pt x="1159" y="1665"/>
                  </a:lnTo>
                  <a:lnTo>
                    <a:pt x="1144" y="1719"/>
                  </a:lnTo>
                  <a:lnTo>
                    <a:pt x="1128" y="1774"/>
                  </a:lnTo>
                  <a:lnTo>
                    <a:pt x="1114" y="1831"/>
                  </a:lnTo>
                  <a:lnTo>
                    <a:pt x="1100" y="1889"/>
                  </a:lnTo>
                  <a:lnTo>
                    <a:pt x="1087" y="1949"/>
                  </a:lnTo>
                  <a:lnTo>
                    <a:pt x="1076" y="2010"/>
                  </a:lnTo>
                  <a:lnTo>
                    <a:pt x="1065" y="2073"/>
                  </a:lnTo>
                  <a:lnTo>
                    <a:pt x="1056" y="2137"/>
                  </a:lnTo>
                  <a:lnTo>
                    <a:pt x="1047" y="2203"/>
                  </a:lnTo>
                  <a:lnTo>
                    <a:pt x="1040" y="2270"/>
                  </a:lnTo>
                  <a:lnTo>
                    <a:pt x="1033" y="2339"/>
                  </a:lnTo>
                  <a:lnTo>
                    <a:pt x="1029" y="2408"/>
                  </a:lnTo>
                  <a:lnTo>
                    <a:pt x="1025" y="2480"/>
                  </a:lnTo>
                  <a:lnTo>
                    <a:pt x="1024" y="2553"/>
                  </a:lnTo>
                  <a:lnTo>
                    <a:pt x="1024" y="2626"/>
                  </a:lnTo>
                  <a:lnTo>
                    <a:pt x="1025" y="2703"/>
                  </a:lnTo>
                  <a:lnTo>
                    <a:pt x="1029" y="2780"/>
                  </a:lnTo>
                  <a:lnTo>
                    <a:pt x="1033" y="2859"/>
                  </a:lnTo>
                  <a:lnTo>
                    <a:pt x="1040" y="2939"/>
                  </a:lnTo>
                  <a:lnTo>
                    <a:pt x="1048" y="3020"/>
                  </a:lnTo>
                  <a:lnTo>
                    <a:pt x="1058" y="3104"/>
                  </a:lnTo>
                  <a:lnTo>
                    <a:pt x="1070" y="3188"/>
                  </a:lnTo>
                  <a:lnTo>
                    <a:pt x="1085" y="3274"/>
                  </a:lnTo>
                  <a:lnTo>
                    <a:pt x="1101" y="3361"/>
                  </a:lnTo>
                  <a:lnTo>
                    <a:pt x="1120" y="3450"/>
                  </a:lnTo>
                  <a:lnTo>
                    <a:pt x="1140" y="3540"/>
                  </a:lnTo>
                  <a:lnTo>
                    <a:pt x="1164" y="3632"/>
                  </a:lnTo>
                  <a:lnTo>
                    <a:pt x="1189" y="3725"/>
                  </a:lnTo>
                  <a:close/>
                  <a:moveTo>
                    <a:pt x="4632" y="3167"/>
                  </a:moveTo>
                  <a:lnTo>
                    <a:pt x="2763" y="1298"/>
                  </a:lnTo>
                  <a:lnTo>
                    <a:pt x="4632" y="1298"/>
                  </a:lnTo>
                  <a:lnTo>
                    <a:pt x="4632" y="3167"/>
                  </a:lnTo>
                  <a:close/>
                  <a:moveTo>
                    <a:pt x="1942" y="5769"/>
                  </a:moveTo>
                  <a:lnTo>
                    <a:pt x="1942" y="5769"/>
                  </a:lnTo>
                  <a:lnTo>
                    <a:pt x="1939" y="5699"/>
                  </a:lnTo>
                  <a:lnTo>
                    <a:pt x="1937" y="5628"/>
                  </a:lnTo>
                  <a:lnTo>
                    <a:pt x="1933" y="5555"/>
                  </a:lnTo>
                  <a:lnTo>
                    <a:pt x="1929" y="5482"/>
                  </a:lnTo>
                  <a:lnTo>
                    <a:pt x="1925" y="5446"/>
                  </a:lnTo>
                  <a:lnTo>
                    <a:pt x="1921" y="5410"/>
                  </a:lnTo>
                  <a:lnTo>
                    <a:pt x="1916" y="5375"/>
                  </a:lnTo>
                  <a:lnTo>
                    <a:pt x="1911" y="5340"/>
                  </a:lnTo>
                  <a:lnTo>
                    <a:pt x="1904" y="5306"/>
                  </a:lnTo>
                  <a:lnTo>
                    <a:pt x="1897" y="5272"/>
                  </a:lnTo>
                  <a:lnTo>
                    <a:pt x="1887" y="5240"/>
                  </a:lnTo>
                  <a:lnTo>
                    <a:pt x="1877" y="5208"/>
                  </a:lnTo>
                  <a:lnTo>
                    <a:pt x="1866" y="5178"/>
                  </a:lnTo>
                  <a:lnTo>
                    <a:pt x="1852" y="5148"/>
                  </a:lnTo>
                  <a:lnTo>
                    <a:pt x="1836" y="5120"/>
                  </a:lnTo>
                  <a:lnTo>
                    <a:pt x="1819" y="5093"/>
                  </a:lnTo>
                  <a:lnTo>
                    <a:pt x="1800" y="5067"/>
                  </a:lnTo>
                  <a:lnTo>
                    <a:pt x="1789" y="5056"/>
                  </a:lnTo>
                  <a:lnTo>
                    <a:pt x="1779" y="5043"/>
                  </a:lnTo>
                  <a:lnTo>
                    <a:pt x="1768" y="5033"/>
                  </a:lnTo>
                  <a:lnTo>
                    <a:pt x="1755" y="5022"/>
                  </a:lnTo>
                  <a:lnTo>
                    <a:pt x="1743" y="5012"/>
                  </a:lnTo>
                  <a:lnTo>
                    <a:pt x="1729" y="5002"/>
                  </a:lnTo>
                  <a:lnTo>
                    <a:pt x="1716" y="4993"/>
                  </a:lnTo>
                  <a:lnTo>
                    <a:pt x="1701" y="4984"/>
                  </a:lnTo>
                  <a:lnTo>
                    <a:pt x="1686" y="4976"/>
                  </a:lnTo>
                  <a:lnTo>
                    <a:pt x="1670" y="4968"/>
                  </a:lnTo>
                  <a:lnTo>
                    <a:pt x="1654" y="4960"/>
                  </a:lnTo>
                  <a:lnTo>
                    <a:pt x="1637" y="4954"/>
                  </a:lnTo>
                  <a:lnTo>
                    <a:pt x="1619" y="4947"/>
                  </a:lnTo>
                  <a:lnTo>
                    <a:pt x="1601" y="4942"/>
                  </a:lnTo>
                  <a:lnTo>
                    <a:pt x="1581" y="4937"/>
                  </a:lnTo>
                  <a:lnTo>
                    <a:pt x="1561" y="4933"/>
                  </a:lnTo>
                  <a:lnTo>
                    <a:pt x="1541" y="4929"/>
                  </a:lnTo>
                  <a:lnTo>
                    <a:pt x="1519" y="4926"/>
                  </a:lnTo>
                  <a:lnTo>
                    <a:pt x="1497" y="4924"/>
                  </a:lnTo>
                  <a:lnTo>
                    <a:pt x="1474" y="4922"/>
                  </a:lnTo>
                  <a:lnTo>
                    <a:pt x="1450" y="4922"/>
                  </a:lnTo>
                  <a:lnTo>
                    <a:pt x="1426" y="4920"/>
                  </a:lnTo>
                  <a:lnTo>
                    <a:pt x="1400" y="4922"/>
                  </a:lnTo>
                  <a:lnTo>
                    <a:pt x="1376" y="4922"/>
                  </a:lnTo>
                  <a:lnTo>
                    <a:pt x="1352" y="4924"/>
                  </a:lnTo>
                  <a:lnTo>
                    <a:pt x="1330" y="4926"/>
                  </a:lnTo>
                  <a:lnTo>
                    <a:pt x="1308" y="4929"/>
                  </a:lnTo>
                  <a:lnTo>
                    <a:pt x="1287" y="4933"/>
                  </a:lnTo>
                  <a:lnTo>
                    <a:pt x="1267" y="4937"/>
                  </a:lnTo>
                  <a:lnTo>
                    <a:pt x="1247" y="4942"/>
                  </a:lnTo>
                  <a:lnTo>
                    <a:pt x="1228" y="4947"/>
                  </a:lnTo>
                  <a:lnTo>
                    <a:pt x="1210" y="4954"/>
                  </a:lnTo>
                  <a:lnTo>
                    <a:pt x="1193" y="4960"/>
                  </a:lnTo>
                  <a:lnTo>
                    <a:pt x="1176" y="4968"/>
                  </a:lnTo>
                  <a:lnTo>
                    <a:pt x="1161" y="4976"/>
                  </a:lnTo>
                  <a:lnTo>
                    <a:pt x="1146" y="4984"/>
                  </a:lnTo>
                  <a:lnTo>
                    <a:pt x="1131" y="4993"/>
                  </a:lnTo>
                  <a:lnTo>
                    <a:pt x="1118" y="5002"/>
                  </a:lnTo>
                  <a:lnTo>
                    <a:pt x="1104" y="5012"/>
                  </a:lnTo>
                  <a:lnTo>
                    <a:pt x="1092" y="5022"/>
                  </a:lnTo>
                  <a:lnTo>
                    <a:pt x="1079" y="5033"/>
                  </a:lnTo>
                  <a:lnTo>
                    <a:pt x="1068" y="5043"/>
                  </a:lnTo>
                  <a:lnTo>
                    <a:pt x="1057" y="5056"/>
                  </a:lnTo>
                  <a:lnTo>
                    <a:pt x="1047" y="5067"/>
                  </a:lnTo>
                  <a:lnTo>
                    <a:pt x="1027" y="5093"/>
                  </a:lnTo>
                  <a:lnTo>
                    <a:pt x="1010" y="5120"/>
                  </a:lnTo>
                  <a:lnTo>
                    <a:pt x="995" y="5148"/>
                  </a:lnTo>
                  <a:lnTo>
                    <a:pt x="981" y="5178"/>
                  </a:lnTo>
                  <a:lnTo>
                    <a:pt x="970" y="5208"/>
                  </a:lnTo>
                  <a:lnTo>
                    <a:pt x="960" y="5240"/>
                  </a:lnTo>
                  <a:lnTo>
                    <a:pt x="951" y="5272"/>
                  </a:lnTo>
                  <a:lnTo>
                    <a:pt x="943" y="5306"/>
                  </a:lnTo>
                  <a:lnTo>
                    <a:pt x="937" y="5340"/>
                  </a:lnTo>
                  <a:lnTo>
                    <a:pt x="932" y="5375"/>
                  </a:lnTo>
                  <a:lnTo>
                    <a:pt x="927" y="5410"/>
                  </a:lnTo>
                  <a:lnTo>
                    <a:pt x="924" y="5446"/>
                  </a:lnTo>
                  <a:lnTo>
                    <a:pt x="921" y="5482"/>
                  </a:lnTo>
                  <a:lnTo>
                    <a:pt x="917" y="5555"/>
                  </a:lnTo>
                  <a:lnTo>
                    <a:pt x="913" y="5628"/>
                  </a:lnTo>
                  <a:lnTo>
                    <a:pt x="911" y="5699"/>
                  </a:lnTo>
                  <a:lnTo>
                    <a:pt x="908" y="5769"/>
                  </a:lnTo>
                  <a:lnTo>
                    <a:pt x="893" y="5801"/>
                  </a:lnTo>
                  <a:lnTo>
                    <a:pt x="877" y="5831"/>
                  </a:lnTo>
                  <a:lnTo>
                    <a:pt x="863" y="5859"/>
                  </a:lnTo>
                  <a:lnTo>
                    <a:pt x="846" y="5885"/>
                  </a:lnTo>
                  <a:lnTo>
                    <a:pt x="830" y="5910"/>
                  </a:lnTo>
                  <a:lnTo>
                    <a:pt x="813" y="5933"/>
                  </a:lnTo>
                  <a:lnTo>
                    <a:pt x="796" y="5954"/>
                  </a:lnTo>
                  <a:lnTo>
                    <a:pt x="779" y="5974"/>
                  </a:lnTo>
                  <a:lnTo>
                    <a:pt x="762" y="5992"/>
                  </a:lnTo>
                  <a:lnTo>
                    <a:pt x="744" y="6009"/>
                  </a:lnTo>
                  <a:lnTo>
                    <a:pt x="727" y="6024"/>
                  </a:lnTo>
                  <a:lnTo>
                    <a:pt x="709" y="6039"/>
                  </a:lnTo>
                  <a:lnTo>
                    <a:pt x="691" y="6051"/>
                  </a:lnTo>
                  <a:lnTo>
                    <a:pt x="673" y="6064"/>
                  </a:lnTo>
                  <a:lnTo>
                    <a:pt x="654" y="6074"/>
                  </a:lnTo>
                  <a:lnTo>
                    <a:pt x="636" y="6084"/>
                  </a:lnTo>
                  <a:lnTo>
                    <a:pt x="618" y="6092"/>
                  </a:lnTo>
                  <a:lnTo>
                    <a:pt x="599" y="6100"/>
                  </a:lnTo>
                  <a:lnTo>
                    <a:pt x="581" y="6106"/>
                  </a:lnTo>
                  <a:lnTo>
                    <a:pt x="561" y="6112"/>
                  </a:lnTo>
                  <a:lnTo>
                    <a:pt x="543" y="6118"/>
                  </a:lnTo>
                  <a:lnTo>
                    <a:pt x="524" y="6122"/>
                  </a:lnTo>
                  <a:lnTo>
                    <a:pt x="487" y="6129"/>
                  </a:lnTo>
                  <a:lnTo>
                    <a:pt x="451" y="6133"/>
                  </a:lnTo>
                  <a:lnTo>
                    <a:pt x="415" y="6138"/>
                  </a:lnTo>
                  <a:lnTo>
                    <a:pt x="344" y="6143"/>
                  </a:lnTo>
                  <a:lnTo>
                    <a:pt x="309" y="6145"/>
                  </a:lnTo>
                  <a:lnTo>
                    <a:pt x="276" y="6148"/>
                  </a:lnTo>
                  <a:lnTo>
                    <a:pt x="243" y="6152"/>
                  </a:lnTo>
                  <a:lnTo>
                    <a:pt x="213" y="6157"/>
                  </a:lnTo>
                  <a:lnTo>
                    <a:pt x="184" y="6165"/>
                  </a:lnTo>
                  <a:lnTo>
                    <a:pt x="170" y="6170"/>
                  </a:lnTo>
                  <a:lnTo>
                    <a:pt x="156" y="6174"/>
                  </a:lnTo>
                  <a:lnTo>
                    <a:pt x="143" y="6181"/>
                  </a:lnTo>
                  <a:lnTo>
                    <a:pt x="130" y="6188"/>
                  </a:lnTo>
                  <a:lnTo>
                    <a:pt x="118" y="6196"/>
                  </a:lnTo>
                  <a:lnTo>
                    <a:pt x="106" y="6205"/>
                  </a:lnTo>
                  <a:lnTo>
                    <a:pt x="94" y="6215"/>
                  </a:lnTo>
                  <a:lnTo>
                    <a:pt x="84" y="6225"/>
                  </a:lnTo>
                  <a:lnTo>
                    <a:pt x="74" y="6237"/>
                  </a:lnTo>
                  <a:lnTo>
                    <a:pt x="64" y="6251"/>
                  </a:lnTo>
                  <a:lnTo>
                    <a:pt x="55" y="6264"/>
                  </a:lnTo>
                  <a:lnTo>
                    <a:pt x="47" y="6280"/>
                  </a:lnTo>
                  <a:lnTo>
                    <a:pt x="39" y="6298"/>
                  </a:lnTo>
                  <a:lnTo>
                    <a:pt x="31" y="6316"/>
                  </a:lnTo>
                  <a:lnTo>
                    <a:pt x="26" y="6337"/>
                  </a:lnTo>
                  <a:lnTo>
                    <a:pt x="20" y="6359"/>
                  </a:lnTo>
                  <a:lnTo>
                    <a:pt x="14" y="6382"/>
                  </a:lnTo>
                  <a:lnTo>
                    <a:pt x="10" y="6408"/>
                  </a:lnTo>
                  <a:lnTo>
                    <a:pt x="6" y="6434"/>
                  </a:lnTo>
                  <a:lnTo>
                    <a:pt x="3" y="6463"/>
                  </a:lnTo>
                  <a:lnTo>
                    <a:pt x="1" y="6493"/>
                  </a:lnTo>
                  <a:lnTo>
                    <a:pt x="0" y="6526"/>
                  </a:lnTo>
                  <a:lnTo>
                    <a:pt x="2852" y="6526"/>
                  </a:lnTo>
                  <a:lnTo>
                    <a:pt x="2849" y="6493"/>
                  </a:lnTo>
                  <a:lnTo>
                    <a:pt x="2847" y="6463"/>
                  </a:lnTo>
                  <a:lnTo>
                    <a:pt x="2845" y="6434"/>
                  </a:lnTo>
                  <a:lnTo>
                    <a:pt x="2842" y="6408"/>
                  </a:lnTo>
                  <a:lnTo>
                    <a:pt x="2837" y="6382"/>
                  </a:lnTo>
                  <a:lnTo>
                    <a:pt x="2831" y="6359"/>
                  </a:lnTo>
                  <a:lnTo>
                    <a:pt x="2826" y="6337"/>
                  </a:lnTo>
                  <a:lnTo>
                    <a:pt x="2819" y="6316"/>
                  </a:lnTo>
                  <a:lnTo>
                    <a:pt x="2812" y="6298"/>
                  </a:lnTo>
                  <a:lnTo>
                    <a:pt x="2804" y="6280"/>
                  </a:lnTo>
                  <a:lnTo>
                    <a:pt x="2796" y="6264"/>
                  </a:lnTo>
                  <a:lnTo>
                    <a:pt x="2787" y="6251"/>
                  </a:lnTo>
                  <a:lnTo>
                    <a:pt x="2777" y="6237"/>
                  </a:lnTo>
                  <a:lnTo>
                    <a:pt x="2767" y="6225"/>
                  </a:lnTo>
                  <a:lnTo>
                    <a:pt x="2756" y="6215"/>
                  </a:lnTo>
                  <a:lnTo>
                    <a:pt x="2745" y="6205"/>
                  </a:lnTo>
                  <a:lnTo>
                    <a:pt x="2733" y="6196"/>
                  </a:lnTo>
                  <a:lnTo>
                    <a:pt x="2721" y="6188"/>
                  </a:lnTo>
                  <a:lnTo>
                    <a:pt x="2708" y="6181"/>
                  </a:lnTo>
                  <a:lnTo>
                    <a:pt x="2695" y="6174"/>
                  </a:lnTo>
                  <a:lnTo>
                    <a:pt x="2681" y="6170"/>
                  </a:lnTo>
                  <a:lnTo>
                    <a:pt x="2668" y="6165"/>
                  </a:lnTo>
                  <a:lnTo>
                    <a:pt x="2638" y="6157"/>
                  </a:lnTo>
                  <a:lnTo>
                    <a:pt x="2607" y="6152"/>
                  </a:lnTo>
                  <a:lnTo>
                    <a:pt x="2575" y="6148"/>
                  </a:lnTo>
                  <a:lnTo>
                    <a:pt x="2541" y="6145"/>
                  </a:lnTo>
                  <a:lnTo>
                    <a:pt x="2508" y="6143"/>
                  </a:lnTo>
                  <a:lnTo>
                    <a:pt x="2437" y="6138"/>
                  </a:lnTo>
                  <a:lnTo>
                    <a:pt x="2400" y="6133"/>
                  </a:lnTo>
                  <a:lnTo>
                    <a:pt x="2363" y="6129"/>
                  </a:lnTo>
                  <a:lnTo>
                    <a:pt x="2326" y="6122"/>
                  </a:lnTo>
                  <a:lnTo>
                    <a:pt x="2308" y="6118"/>
                  </a:lnTo>
                  <a:lnTo>
                    <a:pt x="2289" y="6112"/>
                  </a:lnTo>
                  <a:lnTo>
                    <a:pt x="2271" y="6106"/>
                  </a:lnTo>
                  <a:lnTo>
                    <a:pt x="2252" y="6100"/>
                  </a:lnTo>
                  <a:lnTo>
                    <a:pt x="2233" y="6092"/>
                  </a:lnTo>
                  <a:lnTo>
                    <a:pt x="2214" y="6084"/>
                  </a:lnTo>
                  <a:lnTo>
                    <a:pt x="2196" y="6074"/>
                  </a:lnTo>
                  <a:lnTo>
                    <a:pt x="2178" y="6064"/>
                  </a:lnTo>
                  <a:lnTo>
                    <a:pt x="2160" y="6051"/>
                  </a:lnTo>
                  <a:lnTo>
                    <a:pt x="2142" y="6039"/>
                  </a:lnTo>
                  <a:lnTo>
                    <a:pt x="2124" y="6024"/>
                  </a:lnTo>
                  <a:lnTo>
                    <a:pt x="2106" y="6009"/>
                  </a:lnTo>
                  <a:lnTo>
                    <a:pt x="2089" y="5992"/>
                  </a:lnTo>
                  <a:lnTo>
                    <a:pt x="2071" y="5974"/>
                  </a:lnTo>
                  <a:lnTo>
                    <a:pt x="2054" y="5954"/>
                  </a:lnTo>
                  <a:lnTo>
                    <a:pt x="2037" y="5933"/>
                  </a:lnTo>
                  <a:lnTo>
                    <a:pt x="2021" y="5910"/>
                  </a:lnTo>
                  <a:lnTo>
                    <a:pt x="2004" y="5885"/>
                  </a:lnTo>
                  <a:lnTo>
                    <a:pt x="1989" y="5859"/>
                  </a:lnTo>
                  <a:lnTo>
                    <a:pt x="1973" y="5831"/>
                  </a:lnTo>
                  <a:lnTo>
                    <a:pt x="1958" y="5801"/>
                  </a:lnTo>
                  <a:lnTo>
                    <a:pt x="1942" y="5769"/>
                  </a:lnTo>
                  <a:close/>
                  <a:moveTo>
                    <a:pt x="1025" y="5744"/>
                  </a:moveTo>
                  <a:lnTo>
                    <a:pt x="1025" y="5744"/>
                  </a:lnTo>
                  <a:lnTo>
                    <a:pt x="1021" y="5707"/>
                  </a:lnTo>
                  <a:lnTo>
                    <a:pt x="1018" y="5671"/>
                  </a:lnTo>
                  <a:lnTo>
                    <a:pt x="1016" y="5636"/>
                  </a:lnTo>
                  <a:lnTo>
                    <a:pt x="1015" y="5602"/>
                  </a:lnTo>
                  <a:lnTo>
                    <a:pt x="1015" y="5570"/>
                  </a:lnTo>
                  <a:lnTo>
                    <a:pt x="1015" y="5539"/>
                  </a:lnTo>
                  <a:lnTo>
                    <a:pt x="1016" y="5508"/>
                  </a:lnTo>
                  <a:lnTo>
                    <a:pt x="1018" y="5480"/>
                  </a:lnTo>
                  <a:lnTo>
                    <a:pt x="1022" y="5452"/>
                  </a:lnTo>
                  <a:lnTo>
                    <a:pt x="1025" y="5425"/>
                  </a:lnTo>
                  <a:lnTo>
                    <a:pt x="1030" y="5400"/>
                  </a:lnTo>
                  <a:lnTo>
                    <a:pt x="1034" y="5375"/>
                  </a:lnTo>
                  <a:lnTo>
                    <a:pt x="1040" y="5351"/>
                  </a:lnTo>
                  <a:lnTo>
                    <a:pt x="1045" y="5329"/>
                  </a:lnTo>
                  <a:lnTo>
                    <a:pt x="1052" y="5307"/>
                  </a:lnTo>
                  <a:lnTo>
                    <a:pt x="1059" y="5286"/>
                  </a:lnTo>
                  <a:lnTo>
                    <a:pt x="1067" y="5267"/>
                  </a:lnTo>
                  <a:lnTo>
                    <a:pt x="1075" y="5248"/>
                  </a:lnTo>
                  <a:lnTo>
                    <a:pt x="1084" y="5230"/>
                  </a:lnTo>
                  <a:lnTo>
                    <a:pt x="1092" y="5213"/>
                  </a:lnTo>
                  <a:lnTo>
                    <a:pt x="1102" y="5196"/>
                  </a:lnTo>
                  <a:lnTo>
                    <a:pt x="1111" y="5181"/>
                  </a:lnTo>
                  <a:lnTo>
                    <a:pt x="1121" y="5166"/>
                  </a:lnTo>
                  <a:lnTo>
                    <a:pt x="1131" y="5153"/>
                  </a:lnTo>
                  <a:lnTo>
                    <a:pt x="1142" y="5139"/>
                  </a:lnTo>
                  <a:lnTo>
                    <a:pt x="1154" y="5127"/>
                  </a:lnTo>
                  <a:lnTo>
                    <a:pt x="1175" y="5104"/>
                  </a:lnTo>
                  <a:lnTo>
                    <a:pt x="1199" y="5084"/>
                  </a:lnTo>
                  <a:lnTo>
                    <a:pt x="1223" y="5067"/>
                  </a:lnTo>
                  <a:lnTo>
                    <a:pt x="1246" y="5052"/>
                  </a:lnTo>
                  <a:lnTo>
                    <a:pt x="1270" y="5039"/>
                  </a:lnTo>
                  <a:lnTo>
                    <a:pt x="1295" y="5029"/>
                  </a:lnTo>
                  <a:lnTo>
                    <a:pt x="1317" y="5020"/>
                  </a:lnTo>
                  <a:lnTo>
                    <a:pt x="1341" y="5013"/>
                  </a:lnTo>
                  <a:lnTo>
                    <a:pt x="1362" y="5007"/>
                  </a:lnTo>
                  <a:lnTo>
                    <a:pt x="1384" y="5003"/>
                  </a:lnTo>
                  <a:lnTo>
                    <a:pt x="1403" y="4999"/>
                  </a:lnTo>
                  <a:lnTo>
                    <a:pt x="1421" y="4997"/>
                  </a:lnTo>
                  <a:lnTo>
                    <a:pt x="1438" y="4996"/>
                  </a:lnTo>
                  <a:lnTo>
                    <a:pt x="1464" y="4995"/>
                  </a:lnTo>
                  <a:lnTo>
                    <a:pt x="1482" y="4996"/>
                  </a:lnTo>
                  <a:lnTo>
                    <a:pt x="1488" y="4996"/>
                  </a:lnTo>
                  <a:lnTo>
                    <a:pt x="1476" y="5005"/>
                  </a:lnTo>
                  <a:lnTo>
                    <a:pt x="1462" y="5016"/>
                  </a:lnTo>
                  <a:lnTo>
                    <a:pt x="1443" y="5033"/>
                  </a:lnTo>
                  <a:lnTo>
                    <a:pt x="1420" y="5055"/>
                  </a:lnTo>
                  <a:lnTo>
                    <a:pt x="1393" y="5083"/>
                  </a:lnTo>
                  <a:lnTo>
                    <a:pt x="1362" y="5117"/>
                  </a:lnTo>
                  <a:lnTo>
                    <a:pt x="1330" y="5157"/>
                  </a:lnTo>
                  <a:lnTo>
                    <a:pt x="1294" y="5204"/>
                  </a:lnTo>
                  <a:lnTo>
                    <a:pt x="1276" y="5230"/>
                  </a:lnTo>
                  <a:lnTo>
                    <a:pt x="1256" y="5258"/>
                  </a:lnTo>
                  <a:lnTo>
                    <a:pt x="1237" y="5287"/>
                  </a:lnTo>
                  <a:lnTo>
                    <a:pt x="1218" y="5319"/>
                  </a:lnTo>
                  <a:lnTo>
                    <a:pt x="1199" y="5351"/>
                  </a:lnTo>
                  <a:lnTo>
                    <a:pt x="1179" y="5388"/>
                  </a:lnTo>
                  <a:lnTo>
                    <a:pt x="1159" y="5425"/>
                  </a:lnTo>
                  <a:lnTo>
                    <a:pt x="1139" y="5464"/>
                  </a:lnTo>
                  <a:lnTo>
                    <a:pt x="1120" y="5505"/>
                  </a:lnTo>
                  <a:lnTo>
                    <a:pt x="1101" y="5549"/>
                  </a:lnTo>
                  <a:lnTo>
                    <a:pt x="1080" y="5594"/>
                  </a:lnTo>
                  <a:lnTo>
                    <a:pt x="1062" y="5641"/>
                  </a:lnTo>
                  <a:lnTo>
                    <a:pt x="1043" y="5691"/>
                  </a:lnTo>
                  <a:lnTo>
                    <a:pt x="1025" y="5744"/>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latin typeface="+mj-ea"/>
                <a:ea typeface="+mj-ea"/>
              </a:endParaRPr>
            </a:p>
          </p:txBody>
        </p:sp>
      </p:grpSp>
      <p:sp>
        <p:nvSpPr>
          <p:cNvPr id="37" name="矩形 36"/>
          <p:cNvSpPr/>
          <p:nvPr/>
        </p:nvSpPr>
        <p:spPr>
          <a:xfrm>
            <a:off x="4452998" y="1565611"/>
            <a:ext cx="4388997" cy="1185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最大的风险是项目干系人会看到一个可以运行的可抛弃原型，从而得出产品几乎完成的结论。</a:t>
            </a:r>
            <a:endParaRPr lang="zh-CN" altLang="zh-CN" sz="1800" dirty="0">
              <a:solidFill>
                <a:schemeClr val="tx1"/>
              </a:solidFill>
              <a:latin typeface="+mj-ea"/>
              <a:ea typeface="+mj-ea"/>
            </a:endParaRPr>
          </a:p>
        </p:txBody>
      </p:sp>
      <p:pic>
        <p:nvPicPr>
          <p:cNvPr id="22"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grpSp>
        <p:nvGrpSpPr>
          <p:cNvPr id="6" name="组合 19"/>
          <p:cNvGrpSpPr/>
          <p:nvPr/>
        </p:nvGrpSpPr>
        <p:grpSpPr>
          <a:xfrm>
            <a:off x="8904288" y="0"/>
            <a:ext cx="3287712" cy="1921954"/>
            <a:chOff x="1001713" y="1526099"/>
            <a:chExt cx="3287712" cy="1921954"/>
          </a:xfrm>
        </p:grpSpPr>
        <p:sp>
          <p:nvSpPr>
            <p:cNvPr id="26" name="MH_Other_1"/>
            <p:cNvSpPr/>
            <p:nvPr>
              <p:custDataLst>
                <p:tags r:id="rId4"/>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27" name="MH_SubTitle_1"/>
            <p:cNvSpPr/>
            <p:nvPr>
              <p:custDataLst>
                <p:tags r:id="rId5"/>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原型风险</a:t>
              </a:r>
              <a:endParaRPr lang="zh-CN" altLang="en-US" sz="2000" b="1" dirty="0">
                <a:solidFill>
                  <a:schemeClr val="accent1"/>
                </a:solidFill>
                <a:latin typeface="+mj-lt"/>
                <a:ea typeface="+mj-ea"/>
                <a:cs typeface="+mj-cs"/>
              </a:endParaRPr>
            </a:p>
          </p:txBody>
        </p:sp>
        <p:sp>
          <p:nvSpPr>
            <p:cNvPr id="44"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grpSp>
        <p:nvGrpSpPr>
          <p:cNvPr id="7" name="组合 46"/>
          <p:cNvGrpSpPr/>
          <p:nvPr/>
        </p:nvGrpSpPr>
        <p:grpSpPr>
          <a:xfrm>
            <a:off x="2539153" y="3226367"/>
            <a:ext cx="1789690" cy="342213"/>
            <a:chOff x="2546144" y="1471670"/>
            <a:chExt cx="1789690" cy="342213"/>
          </a:xfrm>
        </p:grpSpPr>
        <p:sp>
          <p:nvSpPr>
            <p:cNvPr id="48"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sp>
        <p:nvSpPr>
          <p:cNvPr id="53" name="矩形 52"/>
          <p:cNvSpPr/>
          <p:nvPr/>
        </p:nvSpPr>
        <p:spPr>
          <a:xfrm>
            <a:off x="4437619" y="3043472"/>
            <a:ext cx="4388997" cy="2795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原型的设计和编码并没有考虑到软件的质量和生命周期。对客户预期进行管理是原型成功的关键。每个关注原型的人都要理解原型的目的及其局限性。要清楚创建原型的原因，并且明白我们才是决定原型最终命运的人</a:t>
            </a:r>
            <a:endParaRPr lang="zh-CN" altLang="zh-CN" sz="1800" dirty="0">
              <a:solidFill>
                <a:schemeClr val="tx1"/>
              </a:solidFill>
              <a:latin typeface="+mj-ea"/>
              <a:ea typeface="+mj-ea"/>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p:txBody>
          <a:bodyPr/>
          <a:lstStyle/>
          <a:p>
            <a:pPr eaLnBrk="1" hangingPunct="1"/>
            <a:r>
              <a:rPr lang="zh-CN" altLang="en-US" dirty="0" smtClean="0"/>
              <a:t>在需求阶段的原型</a:t>
            </a:r>
            <a:endParaRPr lang="en-US" altLang="zh-CN" dirty="0"/>
          </a:p>
        </p:txBody>
      </p:sp>
      <p:grpSp>
        <p:nvGrpSpPr>
          <p:cNvPr id="2" name="组合 45"/>
          <p:cNvGrpSpPr/>
          <p:nvPr/>
        </p:nvGrpSpPr>
        <p:grpSpPr>
          <a:xfrm>
            <a:off x="2579700" y="2721630"/>
            <a:ext cx="1789690" cy="342213"/>
            <a:chOff x="2546144" y="1471670"/>
            <a:chExt cx="1789690" cy="342213"/>
          </a:xfrm>
        </p:grpSpPr>
        <p:sp>
          <p:nvSpPr>
            <p:cNvPr id="23"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49"/>
          <p:cNvGrpSpPr/>
          <p:nvPr/>
        </p:nvGrpSpPr>
        <p:grpSpPr>
          <a:xfrm>
            <a:off x="1184899" y="4174720"/>
            <a:ext cx="1533879" cy="766939"/>
            <a:chOff x="1109398" y="3017039"/>
            <a:chExt cx="1533879" cy="766939"/>
          </a:xfrm>
        </p:grpSpPr>
        <p:sp>
          <p:nvSpPr>
            <p:cNvPr id="31" name="MH_Other_4"/>
            <p:cNvSpPr/>
            <p:nvPr>
              <p:custDataLst>
                <p:tags r:id="rId1"/>
              </p:custDataLst>
            </p:nvPr>
          </p:nvSpPr>
          <p:spPr bwMode="auto">
            <a:xfrm>
              <a:off x="1109398" y="3017039"/>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3" name="KSO_Shape"/>
            <p:cNvSpPr/>
            <p:nvPr/>
          </p:nvSpPr>
          <p:spPr bwMode="auto">
            <a:xfrm>
              <a:off x="1653392" y="3198268"/>
              <a:ext cx="445891" cy="379751"/>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dirty="0">
                <a:solidFill>
                  <a:srgbClr val="FFFFFF"/>
                </a:solidFill>
                <a:latin typeface="+mj-ea"/>
                <a:ea typeface="+mj-ea"/>
              </a:endParaRPr>
            </a:p>
          </p:txBody>
        </p:sp>
      </p:grpSp>
      <p:grpSp>
        <p:nvGrpSpPr>
          <p:cNvPr id="4" name="组合 50"/>
          <p:cNvGrpSpPr/>
          <p:nvPr/>
        </p:nvGrpSpPr>
        <p:grpSpPr>
          <a:xfrm>
            <a:off x="1193123" y="2513699"/>
            <a:ext cx="1533879" cy="766939"/>
            <a:chOff x="1126011" y="1481853"/>
            <a:chExt cx="1533879" cy="766939"/>
          </a:xfrm>
        </p:grpSpPr>
        <p:sp>
          <p:nvSpPr>
            <p:cNvPr id="28" name="MH_Other_4"/>
            <p:cNvSpPr/>
            <p:nvPr>
              <p:custDataLst>
                <p:tags r:id="rId2"/>
              </p:custDataLst>
            </p:nvPr>
          </p:nvSpPr>
          <p:spPr bwMode="auto">
            <a:xfrm>
              <a:off x="1126011" y="1481853"/>
              <a:ext cx="1533879" cy="766939"/>
            </a:xfrm>
            <a:custGeom>
              <a:avLst/>
              <a:gdLst>
                <a:gd name="T0" fmla="*/ 0 w 503"/>
                <a:gd name="T1" fmla="*/ 0 h 252"/>
                <a:gd name="T2" fmla="*/ 2147483646 w 503"/>
                <a:gd name="T3" fmla="*/ 2147483646 h 252"/>
                <a:gd name="T4" fmla="*/ 2147483646 w 503"/>
                <a:gd name="T5" fmla="*/ 0 h 252"/>
                <a:gd name="T6" fmla="*/ 0 w 503"/>
                <a:gd name="T7" fmla="*/ 0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 h="252">
                  <a:moveTo>
                    <a:pt x="0" y="0"/>
                  </a:moveTo>
                  <a:cubicBezTo>
                    <a:pt x="0" y="139"/>
                    <a:pt x="112" y="252"/>
                    <a:pt x="251" y="252"/>
                  </a:cubicBezTo>
                  <a:cubicBezTo>
                    <a:pt x="390" y="252"/>
                    <a:pt x="503" y="139"/>
                    <a:pt x="503" y="0"/>
                  </a:cubicBezTo>
                  <a:lnTo>
                    <a:pt x="0" y="0"/>
                  </a:lnTo>
                  <a:close/>
                </a:path>
              </a:pathLst>
            </a:cu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bIns="36000"/>
            <a:lstStyle/>
            <a:p>
              <a:endParaRPr lang="zh-CN" altLang="en-US" sz="3200">
                <a:latin typeface="+mj-ea"/>
                <a:ea typeface="+mj-ea"/>
              </a:endParaRPr>
            </a:p>
          </p:txBody>
        </p:sp>
        <p:sp>
          <p:nvSpPr>
            <p:cNvPr id="35" name="KSO_Shape"/>
            <p:cNvSpPr/>
            <p:nvPr/>
          </p:nvSpPr>
          <p:spPr bwMode="auto">
            <a:xfrm>
              <a:off x="1649453" y="1584887"/>
              <a:ext cx="486995" cy="536141"/>
            </a:xfrm>
            <a:custGeom>
              <a:avLst/>
              <a:gdLst>
                <a:gd name="T0" fmla="*/ 1478682 w 5929"/>
                <a:gd name="T1" fmla="*/ 292493 h 6526"/>
                <a:gd name="T2" fmla="*/ 1443934 w 5929"/>
                <a:gd name="T3" fmla="*/ 257756 h 6526"/>
                <a:gd name="T4" fmla="*/ 395074 w 5929"/>
                <a:gd name="T5" fmla="*/ 34445 h 6526"/>
                <a:gd name="T6" fmla="*/ 274187 w 5929"/>
                <a:gd name="T7" fmla="*/ 203169 h 6526"/>
                <a:gd name="T8" fmla="*/ 195931 w 5929"/>
                <a:gd name="T9" fmla="*/ 389115 h 6526"/>
                <a:gd name="T10" fmla="*/ 160307 w 5929"/>
                <a:gd name="T11" fmla="*/ 585570 h 6526"/>
                <a:gd name="T12" fmla="*/ 167315 w 5929"/>
                <a:gd name="T13" fmla="*/ 784068 h 6526"/>
                <a:gd name="T14" fmla="*/ 217247 w 5929"/>
                <a:gd name="T15" fmla="*/ 977896 h 6526"/>
                <a:gd name="T16" fmla="*/ 309811 w 5929"/>
                <a:gd name="T17" fmla="*/ 1158880 h 6526"/>
                <a:gd name="T18" fmla="*/ 427778 w 5929"/>
                <a:gd name="T19" fmla="*/ 1303667 h 6526"/>
                <a:gd name="T20" fmla="*/ 591882 w 5929"/>
                <a:gd name="T21" fmla="*/ 1434150 h 6526"/>
                <a:gd name="T22" fmla="*/ 774673 w 5929"/>
                <a:gd name="T23" fmla="*/ 1521723 h 6526"/>
                <a:gd name="T24" fmla="*/ 969436 w 5929"/>
                <a:gd name="T25" fmla="*/ 1566677 h 6526"/>
                <a:gd name="T26" fmla="*/ 1167995 w 5929"/>
                <a:gd name="T27" fmla="*/ 1569012 h 6526"/>
                <a:gd name="T28" fmla="*/ 1363342 w 5929"/>
                <a:gd name="T29" fmla="*/ 1528729 h 6526"/>
                <a:gd name="T30" fmla="*/ 1548178 w 5929"/>
                <a:gd name="T31" fmla="*/ 1445827 h 6526"/>
                <a:gd name="T32" fmla="*/ 1714617 w 5929"/>
                <a:gd name="T33" fmla="*/ 1320014 h 6526"/>
                <a:gd name="T34" fmla="*/ 284991 w 5929"/>
                <a:gd name="T35" fmla="*/ 957754 h 6526"/>
                <a:gd name="T36" fmla="*/ 228635 w 5929"/>
                <a:gd name="T37" fmla="*/ 742033 h 6526"/>
                <a:gd name="T38" fmla="*/ 228051 w 5929"/>
                <a:gd name="T39" fmla="*/ 552292 h 6526"/>
                <a:gd name="T40" fmla="*/ 264843 w 5929"/>
                <a:gd name="T41" fmla="*/ 392326 h 6526"/>
                <a:gd name="T42" fmla="*/ 320323 w 5929"/>
                <a:gd name="T43" fmla="*/ 266221 h 6526"/>
                <a:gd name="T44" fmla="*/ 405002 w 5929"/>
                <a:gd name="T45" fmla="*/ 140992 h 6526"/>
                <a:gd name="T46" fmla="*/ 467782 w 5929"/>
                <a:gd name="T47" fmla="*/ 237030 h 6526"/>
                <a:gd name="T48" fmla="*/ 387190 w 5929"/>
                <a:gd name="T49" fmla="*/ 363719 h 6526"/>
                <a:gd name="T50" fmla="*/ 338427 w 5929"/>
                <a:gd name="T51" fmla="*/ 486029 h 6526"/>
                <a:gd name="T52" fmla="*/ 305723 w 5929"/>
                <a:gd name="T53" fmla="*/ 643076 h 6526"/>
                <a:gd name="T54" fmla="*/ 301635 w 5929"/>
                <a:gd name="T55" fmla="*/ 834569 h 6526"/>
                <a:gd name="T56" fmla="*/ 339887 w 5929"/>
                <a:gd name="T57" fmla="*/ 1060215 h 6526"/>
                <a:gd name="T58" fmla="*/ 566186 w 5929"/>
                <a:gd name="T59" fmla="*/ 1663591 h 6526"/>
                <a:gd name="T60" fmla="*/ 553922 w 5929"/>
                <a:gd name="T61" fmla="*/ 1538946 h 6526"/>
                <a:gd name="T62" fmla="*/ 519466 w 5929"/>
                <a:gd name="T63" fmla="*/ 1472099 h 6526"/>
                <a:gd name="T64" fmla="*/ 482966 w 5929"/>
                <a:gd name="T65" fmla="*/ 1447870 h 6526"/>
                <a:gd name="T66" fmla="*/ 430406 w 5929"/>
                <a:gd name="T67" fmla="*/ 1436778 h 6526"/>
                <a:gd name="T68" fmla="*/ 375802 w 5929"/>
                <a:gd name="T69" fmla="*/ 1439989 h 6526"/>
                <a:gd name="T70" fmla="*/ 330251 w 5929"/>
                <a:gd name="T71" fmla="*/ 1457503 h 6526"/>
                <a:gd name="T72" fmla="*/ 294919 w 5929"/>
                <a:gd name="T73" fmla="*/ 1494576 h 6526"/>
                <a:gd name="T74" fmla="*/ 270683 w 5929"/>
                <a:gd name="T75" fmla="*/ 1579229 h 6526"/>
                <a:gd name="T76" fmla="*/ 256083 w 5929"/>
                <a:gd name="T77" fmla="*/ 1702123 h 6526"/>
                <a:gd name="T78" fmla="*/ 212283 w 5929"/>
                <a:gd name="T79" fmla="*/ 1758462 h 6526"/>
                <a:gd name="T80" fmla="*/ 163811 w 5929"/>
                <a:gd name="T81" fmla="*/ 1784150 h 6526"/>
                <a:gd name="T82" fmla="*/ 70956 w 5929"/>
                <a:gd name="T83" fmla="*/ 1795826 h 6526"/>
                <a:gd name="T84" fmla="*/ 27448 w 5929"/>
                <a:gd name="T85" fmla="*/ 1814216 h 6526"/>
                <a:gd name="T86" fmla="*/ 5840 w 5929"/>
                <a:gd name="T87" fmla="*/ 1856251 h 6526"/>
                <a:gd name="T88" fmla="*/ 831905 w 5929"/>
                <a:gd name="T89" fmla="*/ 1895367 h 6526"/>
                <a:gd name="T90" fmla="*/ 818765 w 5929"/>
                <a:gd name="T91" fmla="*/ 1833190 h 6526"/>
                <a:gd name="T92" fmla="*/ 790733 w 5929"/>
                <a:gd name="T93" fmla="*/ 1804291 h 6526"/>
                <a:gd name="T94" fmla="*/ 711601 w 5929"/>
                <a:gd name="T95" fmla="*/ 1791739 h 6526"/>
                <a:gd name="T96" fmla="*/ 646485 w 5929"/>
                <a:gd name="T97" fmla="*/ 1775976 h 6526"/>
                <a:gd name="T98" fmla="*/ 599766 w 5929"/>
                <a:gd name="T99" fmla="*/ 1738028 h 6526"/>
                <a:gd name="T100" fmla="*/ 299299 w 5929"/>
                <a:gd name="T101" fmla="*/ 1676727 h 6526"/>
                <a:gd name="T102" fmla="*/ 297255 w 5929"/>
                <a:gd name="T103" fmla="*/ 1599663 h 6526"/>
                <a:gd name="T104" fmla="*/ 311563 w 5929"/>
                <a:gd name="T105" fmla="*/ 1537486 h 6526"/>
                <a:gd name="T106" fmla="*/ 336967 w 5929"/>
                <a:gd name="T107" fmla="*/ 1496619 h 6526"/>
                <a:gd name="T108" fmla="*/ 397702 w 5929"/>
                <a:gd name="T109" fmla="*/ 1461590 h 6526"/>
                <a:gd name="T110" fmla="*/ 430990 w 5929"/>
                <a:gd name="T111" fmla="*/ 1461006 h 6526"/>
                <a:gd name="T112" fmla="*/ 366751 w 5929"/>
                <a:gd name="T113" fmla="*/ 1534859 h 6526"/>
                <a:gd name="T114" fmla="*/ 315359 w 5929"/>
                <a:gd name="T115" fmla="*/ 1632941 h 65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29" h="6526">
                  <a:moveTo>
                    <a:pt x="5068" y="3604"/>
                  </a:moveTo>
                  <a:lnTo>
                    <a:pt x="5081" y="1083"/>
                  </a:lnTo>
                  <a:lnTo>
                    <a:pt x="5080" y="1071"/>
                  </a:lnTo>
                  <a:lnTo>
                    <a:pt x="5079" y="1061"/>
                  </a:lnTo>
                  <a:lnTo>
                    <a:pt x="5075" y="1041"/>
                  </a:lnTo>
                  <a:lnTo>
                    <a:pt x="5071" y="1022"/>
                  </a:lnTo>
                  <a:lnTo>
                    <a:pt x="5064" y="1002"/>
                  </a:lnTo>
                  <a:lnTo>
                    <a:pt x="5056" y="986"/>
                  </a:lnTo>
                  <a:lnTo>
                    <a:pt x="5047" y="969"/>
                  </a:lnTo>
                  <a:lnTo>
                    <a:pt x="5036" y="953"/>
                  </a:lnTo>
                  <a:lnTo>
                    <a:pt x="5024" y="937"/>
                  </a:lnTo>
                  <a:lnTo>
                    <a:pt x="5010" y="923"/>
                  </a:lnTo>
                  <a:lnTo>
                    <a:pt x="4995" y="911"/>
                  </a:lnTo>
                  <a:lnTo>
                    <a:pt x="4980" y="901"/>
                  </a:lnTo>
                  <a:lnTo>
                    <a:pt x="4963" y="891"/>
                  </a:lnTo>
                  <a:lnTo>
                    <a:pt x="4945" y="883"/>
                  </a:lnTo>
                  <a:lnTo>
                    <a:pt x="4925" y="876"/>
                  </a:lnTo>
                  <a:lnTo>
                    <a:pt x="4906" y="872"/>
                  </a:lnTo>
                  <a:lnTo>
                    <a:pt x="4887" y="869"/>
                  </a:lnTo>
                  <a:lnTo>
                    <a:pt x="4866" y="868"/>
                  </a:lnTo>
                  <a:lnTo>
                    <a:pt x="2333" y="868"/>
                  </a:lnTo>
                  <a:lnTo>
                    <a:pt x="1465" y="0"/>
                  </a:lnTo>
                  <a:lnTo>
                    <a:pt x="1409" y="58"/>
                  </a:lnTo>
                  <a:lnTo>
                    <a:pt x="1353" y="118"/>
                  </a:lnTo>
                  <a:lnTo>
                    <a:pt x="1300" y="179"/>
                  </a:lnTo>
                  <a:lnTo>
                    <a:pt x="1249" y="240"/>
                  </a:lnTo>
                  <a:lnTo>
                    <a:pt x="1199" y="302"/>
                  </a:lnTo>
                  <a:lnTo>
                    <a:pt x="1152" y="366"/>
                  </a:lnTo>
                  <a:lnTo>
                    <a:pt x="1105" y="430"/>
                  </a:lnTo>
                  <a:lnTo>
                    <a:pt x="1061" y="495"/>
                  </a:lnTo>
                  <a:lnTo>
                    <a:pt x="1018" y="561"/>
                  </a:lnTo>
                  <a:lnTo>
                    <a:pt x="978" y="628"/>
                  </a:lnTo>
                  <a:lnTo>
                    <a:pt x="939" y="696"/>
                  </a:lnTo>
                  <a:lnTo>
                    <a:pt x="902" y="764"/>
                  </a:lnTo>
                  <a:lnTo>
                    <a:pt x="867" y="833"/>
                  </a:lnTo>
                  <a:lnTo>
                    <a:pt x="833" y="903"/>
                  </a:lnTo>
                  <a:lnTo>
                    <a:pt x="802" y="973"/>
                  </a:lnTo>
                  <a:lnTo>
                    <a:pt x="772" y="1044"/>
                  </a:lnTo>
                  <a:lnTo>
                    <a:pt x="744" y="1116"/>
                  </a:lnTo>
                  <a:lnTo>
                    <a:pt x="718" y="1188"/>
                  </a:lnTo>
                  <a:lnTo>
                    <a:pt x="693" y="1261"/>
                  </a:lnTo>
                  <a:lnTo>
                    <a:pt x="671" y="1333"/>
                  </a:lnTo>
                  <a:lnTo>
                    <a:pt x="651" y="1406"/>
                  </a:lnTo>
                  <a:lnTo>
                    <a:pt x="631" y="1481"/>
                  </a:lnTo>
                  <a:lnTo>
                    <a:pt x="614" y="1555"/>
                  </a:lnTo>
                  <a:lnTo>
                    <a:pt x="599" y="1630"/>
                  </a:lnTo>
                  <a:lnTo>
                    <a:pt x="585" y="1704"/>
                  </a:lnTo>
                  <a:lnTo>
                    <a:pt x="573" y="1779"/>
                  </a:lnTo>
                  <a:lnTo>
                    <a:pt x="564" y="1854"/>
                  </a:lnTo>
                  <a:lnTo>
                    <a:pt x="555" y="1930"/>
                  </a:lnTo>
                  <a:lnTo>
                    <a:pt x="549" y="2006"/>
                  </a:lnTo>
                  <a:lnTo>
                    <a:pt x="545" y="2081"/>
                  </a:lnTo>
                  <a:lnTo>
                    <a:pt x="541" y="2157"/>
                  </a:lnTo>
                  <a:lnTo>
                    <a:pt x="541" y="2232"/>
                  </a:lnTo>
                  <a:lnTo>
                    <a:pt x="541" y="2308"/>
                  </a:lnTo>
                  <a:lnTo>
                    <a:pt x="545" y="2384"/>
                  </a:lnTo>
                  <a:lnTo>
                    <a:pt x="549" y="2459"/>
                  </a:lnTo>
                  <a:lnTo>
                    <a:pt x="555" y="2535"/>
                  </a:lnTo>
                  <a:lnTo>
                    <a:pt x="564" y="2610"/>
                  </a:lnTo>
                  <a:lnTo>
                    <a:pt x="573" y="2686"/>
                  </a:lnTo>
                  <a:lnTo>
                    <a:pt x="585" y="2761"/>
                  </a:lnTo>
                  <a:lnTo>
                    <a:pt x="599" y="2835"/>
                  </a:lnTo>
                  <a:lnTo>
                    <a:pt x="614" y="2910"/>
                  </a:lnTo>
                  <a:lnTo>
                    <a:pt x="631" y="2984"/>
                  </a:lnTo>
                  <a:lnTo>
                    <a:pt x="651" y="3058"/>
                  </a:lnTo>
                  <a:lnTo>
                    <a:pt x="671" y="3132"/>
                  </a:lnTo>
                  <a:lnTo>
                    <a:pt x="693" y="3204"/>
                  </a:lnTo>
                  <a:lnTo>
                    <a:pt x="718" y="3277"/>
                  </a:lnTo>
                  <a:lnTo>
                    <a:pt x="744" y="3350"/>
                  </a:lnTo>
                  <a:lnTo>
                    <a:pt x="772" y="3421"/>
                  </a:lnTo>
                  <a:lnTo>
                    <a:pt x="802" y="3492"/>
                  </a:lnTo>
                  <a:lnTo>
                    <a:pt x="833" y="3562"/>
                  </a:lnTo>
                  <a:lnTo>
                    <a:pt x="867" y="3632"/>
                  </a:lnTo>
                  <a:lnTo>
                    <a:pt x="902" y="3701"/>
                  </a:lnTo>
                  <a:lnTo>
                    <a:pt x="939" y="3769"/>
                  </a:lnTo>
                  <a:lnTo>
                    <a:pt x="978" y="3837"/>
                  </a:lnTo>
                  <a:lnTo>
                    <a:pt x="1018" y="3904"/>
                  </a:lnTo>
                  <a:lnTo>
                    <a:pt x="1061" y="3970"/>
                  </a:lnTo>
                  <a:lnTo>
                    <a:pt x="1105" y="4036"/>
                  </a:lnTo>
                  <a:lnTo>
                    <a:pt x="1152" y="4100"/>
                  </a:lnTo>
                  <a:lnTo>
                    <a:pt x="1199" y="4163"/>
                  </a:lnTo>
                  <a:lnTo>
                    <a:pt x="1249" y="4225"/>
                  </a:lnTo>
                  <a:lnTo>
                    <a:pt x="1300" y="4287"/>
                  </a:lnTo>
                  <a:lnTo>
                    <a:pt x="1353" y="4347"/>
                  </a:lnTo>
                  <a:lnTo>
                    <a:pt x="1409" y="4407"/>
                  </a:lnTo>
                  <a:lnTo>
                    <a:pt x="1465" y="4466"/>
                  </a:lnTo>
                  <a:lnTo>
                    <a:pt x="1524" y="4522"/>
                  </a:lnTo>
                  <a:lnTo>
                    <a:pt x="1584" y="4577"/>
                  </a:lnTo>
                  <a:lnTo>
                    <a:pt x="1643" y="4630"/>
                  </a:lnTo>
                  <a:lnTo>
                    <a:pt x="1705" y="4682"/>
                  </a:lnTo>
                  <a:lnTo>
                    <a:pt x="1768" y="4732"/>
                  </a:lnTo>
                  <a:lnTo>
                    <a:pt x="1831" y="4779"/>
                  </a:lnTo>
                  <a:lnTo>
                    <a:pt x="1895" y="4826"/>
                  </a:lnTo>
                  <a:lnTo>
                    <a:pt x="1960" y="4870"/>
                  </a:lnTo>
                  <a:lnTo>
                    <a:pt x="2027" y="4913"/>
                  </a:lnTo>
                  <a:lnTo>
                    <a:pt x="2094" y="4953"/>
                  </a:lnTo>
                  <a:lnTo>
                    <a:pt x="2161" y="4991"/>
                  </a:lnTo>
                  <a:lnTo>
                    <a:pt x="2230" y="5029"/>
                  </a:lnTo>
                  <a:lnTo>
                    <a:pt x="2299" y="5064"/>
                  </a:lnTo>
                  <a:lnTo>
                    <a:pt x="2369" y="5098"/>
                  </a:lnTo>
                  <a:lnTo>
                    <a:pt x="2439" y="5129"/>
                  </a:lnTo>
                  <a:lnTo>
                    <a:pt x="2510" y="5159"/>
                  </a:lnTo>
                  <a:lnTo>
                    <a:pt x="2581" y="5187"/>
                  </a:lnTo>
                  <a:lnTo>
                    <a:pt x="2653" y="5213"/>
                  </a:lnTo>
                  <a:lnTo>
                    <a:pt x="2725" y="5237"/>
                  </a:lnTo>
                  <a:lnTo>
                    <a:pt x="2799" y="5260"/>
                  </a:lnTo>
                  <a:lnTo>
                    <a:pt x="2872" y="5280"/>
                  </a:lnTo>
                  <a:lnTo>
                    <a:pt x="2947" y="5300"/>
                  </a:lnTo>
                  <a:lnTo>
                    <a:pt x="3020" y="5316"/>
                  </a:lnTo>
                  <a:lnTo>
                    <a:pt x="3094" y="5332"/>
                  </a:lnTo>
                  <a:lnTo>
                    <a:pt x="3170" y="5346"/>
                  </a:lnTo>
                  <a:lnTo>
                    <a:pt x="3244" y="5357"/>
                  </a:lnTo>
                  <a:lnTo>
                    <a:pt x="3320" y="5367"/>
                  </a:lnTo>
                  <a:lnTo>
                    <a:pt x="3396" y="5375"/>
                  </a:lnTo>
                  <a:lnTo>
                    <a:pt x="3471" y="5382"/>
                  </a:lnTo>
                  <a:lnTo>
                    <a:pt x="3547" y="5386"/>
                  </a:lnTo>
                  <a:lnTo>
                    <a:pt x="3622" y="5389"/>
                  </a:lnTo>
                  <a:lnTo>
                    <a:pt x="3698" y="5390"/>
                  </a:lnTo>
                  <a:lnTo>
                    <a:pt x="3773" y="5389"/>
                  </a:lnTo>
                  <a:lnTo>
                    <a:pt x="3849" y="5386"/>
                  </a:lnTo>
                  <a:lnTo>
                    <a:pt x="3925" y="5382"/>
                  </a:lnTo>
                  <a:lnTo>
                    <a:pt x="4000" y="5375"/>
                  </a:lnTo>
                  <a:lnTo>
                    <a:pt x="4076" y="5367"/>
                  </a:lnTo>
                  <a:lnTo>
                    <a:pt x="4151" y="5357"/>
                  </a:lnTo>
                  <a:lnTo>
                    <a:pt x="4226" y="5346"/>
                  </a:lnTo>
                  <a:lnTo>
                    <a:pt x="4300" y="5332"/>
                  </a:lnTo>
                  <a:lnTo>
                    <a:pt x="4375" y="5316"/>
                  </a:lnTo>
                  <a:lnTo>
                    <a:pt x="4449" y="5300"/>
                  </a:lnTo>
                  <a:lnTo>
                    <a:pt x="4523" y="5280"/>
                  </a:lnTo>
                  <a:lnTo>
                    <a:pt x="4596" y="5260"/>
                  </a:lnTo>
                  <a:lnTo>
                    <a:pt x="4669" y="5237"/>
                  </a:lnTo>
                  <a:lnTo>
                    <a:pt x="4741" y="5213"/>
                  </a:lnTo>
                  <a:lnTo>
                    <a:pt x="4814" y="5187"/>
                  </a:lnTo>
                  <a:lnTo>
                    <a:pt x="4886" y="5159"/>
                  </a:lnTo>
                  <a:lnTo>
                    <a:pt x="4957" y="5129"/>
                  </a:lnTo>
                  <a:lnTo>
                    <a:pt x="5027" y="5098"/>
                  </a:lnTo>
                  <a:lnTo>
                    <a:pt x="5097" y="5064"/>
                  </a:lnTo>
                  <a:lnTo>
                    <a:pt x="5166" y="5029"/>
                  </a:lnTo>
                  <a:lnTo>
                    <a:pt x="5235" y="4991"/>
                  </a:lnTo>
                  <a:lnTo>
                    <a:pt x="5302" y="4953"/>
                  </a:lnTo>
                  <a:lnTo>
                    <a:pt x="5369" y="4913"/>
                  </a:lnTo>
                  <a:lnTo>
                    <a:pt x="5434" y="4870"/>
                  </a:lnTo>
                  <a:lnTo>
                    <a:pt x="5500" y="4826"/>
                  </a:lnTo>
                  <a:lnTo>
                    <a:pt x="5564" y="4779"/>
                  </a:lnTo>
                  <a:lnTo>
                    <a:pt x="5627" y="4732"/>
                  </a:lnTo>
                  <a:lnTo>
                    <a:pt x="5690" y="4682"/>
                  </a:lnTo>
                  <a:lnTo>
                    <a:pt x="5751" y="4630"/>
                  </a:lnTo>
                  <a:lnTo>
                    <a:pt x="5812" y="4577"/>
                  </a:lnTo>
                  <a:lnTo>
                    <a:pt x="5872" y="4522"/>
                  </a:lnTo>
                  <a:lnTo>
                    <a:pt x="5929" y="4466"/>
                  </a:lnTo>
                  <a:lnTo>
                    <a:pt x="5068" y="3604"/>
                  </a:lnTo>
                  <a:close/>
                  <a:moveTo>
                    <a:pt x="1189" y="3725"/>
                  </a:moveTo>
                  <a:lnTo>
                    <a:pt x="1189" y="3725"/>
                  </a:lnTo>
                  <a:lnTo>
                    <a:pt x="1139" y="3634"/>
                  </a:lnTo>
                  <a:lnTo>
                    <a:pt x="1094" y="3545"/>
                  </a:lnTo>
                  <a:lnTo>
                    <a:pt x="1051" y="3456"/>
                  </a:lnTo>
                  <a:lnTo>
                    <a:pt x="1012" y="3368"/>
                  </a:lnTo>
                  <a:lnTo>
                    <a:pt x="976" y="3281"/>
                  </a:lnTo>
                  <a:lnTo>
                    <a:pt x="943" y="3195"/>
                  </a:lnTo>
                  <a:lnTo>
                    <a:pt x="913" y="3109"/>
                  </a:lnTo>
                  <a:lnTo>
                    <a:pt x="886" y="3026"/>
                  </a:lnTo>
                  <a:lnTo>
                    <a:pt x="863" y="2942"/>
                  </a:lnTo>
                  <a:lnTo>
                    <a:pt x="841" y="2860"/>
                  </a:lnTo>
                  <a:lnTo>
                    <a:pt x="823" y="2779"/>
                  </a:lnTo>
                  <a:lnTo>
                    <a:pt x="807" y="2698"/>
                  </a:lnTo>
                  <a:lnTo>
                    <a:pt x="794" y="2620"/>
                  </a:lnTo>
                  <a:lnTo>
                    <a:pt x="783" y="2542"/>
                  </a:lnTo>
                  <a:lnTo>
                    <a:pt x="775" y="2465"/>
                  </a:lnTo>
                  <a:lnTo>
                    <a:pt x="768" y="2389"/>
                  </a:lnTo>
                  <a:lnTo>
                    <a:pt x="765" y="2315"/>
                  </a:lnTo>
                  <a:lnTo>
                    <a:pt x="762" y="2241"/>
                  </a:lnTo>
                  <a:lnTo>
                    <a:pt x="762" y="2169"/>
                  </a:lnTo>
                  <a:lnTo>
                    <a:pt x="765" y="2098"/>
                  </a:lnTo>
                  <a:lnTo>
                    <a:pt x="768" y="2028"/>
                  </a:lnTo>
                  <a:lnTo>
                    <a:pt x="774" y="1959"/>
                  </a:lnTo>
                  <a:lnTo>
                    <a:pt x="781" y="1892"/>
                  </a:lnTo>
                  <a:lnTo>
                    <a:pt x="789" y="1826"/>
                  </a:lnTo>
                  <a:lnTo>
                    <a:pt x="801" y="1761"/>
                  </a:lnTo>
                  <a:lnTo>
                    <a:pt x="812" y="1698"/>
                  </a:lnTo>
                  <a:lnTo>
                    <a:pt x="824" y="1636"/>
                  </a:lnTo>
                  <a:lnTo>
                    <a:pt x="839" y="1575"/>
                  </a:lnTo>
                  <a:lnTo>
                    <a:pt x="855" y="1515"/>
                  </a:lnTo>
                  <a:lnTo>
                    <a:pt x="871" y="1456"/>
                  </a:lnTo>
                  <a:lnTo>
                    <a:pt x="889" y="1400"/>
                  </a:lnTo>
                  <a:lnTo>
                    <a:pt x="907" y="1344"/>
                  </a:lnTo>
                  <a:lnTo>
                    <a:pt x="926" y="1290"/>
                  </a:lnTo>
                  <a:lnTo>
                    <a:pt x="946" y="1238"/>
                  </a:lnTo>
                  <a:lnTo>
                    <a:pt x="966" y="1186"/>
                  </a:lnTo>
                  <a:lnTo>
                    <a:pt x="987" y="1137"/>
                  </a:lnTo>
                  <a:lnTo>
                    <a:pt x="1008" y="1089"/>
                  </a:lnTo>
                  <a:lnTo>
                    <a:pt x="1031" y="1043"/>
                  </a:lnTo>
                  <a:lnTo>
                    <a:pt x="1052" y="998"/>
                  </a:lnTo>
                  <a:lnTo>
                    <a:pt x="1075" y="954"/>
                  </a:lnTo>
                  <a:lnTo>
                    <a:pt x="1097" y="912"/>
                  </a:lnTo>
                  <a:lnTo>
                    <a:pt x="1120" y="872"/>
                  </a:lnTo>
                  <a:lnTo>
                    <a:pt x="1142" y="833"/>
                  </a:lnTo>
                  <a:lnTo>
                    <a:pt x="1164" y="796"/>
                  </a:lnTo>
                  <a:lnTo>
                    <a:pt x="1208" y="727"/>
                  </a:lnTo>
                  <a:lnTo>
                    <a:pt x="1250" y="664"/>
                  </a:lnTo>
                  <a:lnTo>
                    <a:pt x="1289" y="609"/>
                  </a:lnTo>
                  <a:lnTo>
                    <a:pt x="1326" y="559"/>
                  </a:lnTo>
                  <a:lnTo>
                    <a:pt x="1359" y="517"/>
                  </a:lnTo>
                  <a:lnTo>
                    <a:pt x="1387" y="483"/>
                  </a:lnTo>
                  <a:lnTo>
                    <a:pt x="1411" y="456"/>
                  </a:lnTo>
                  <a:lnTo>
                    <a:pt x="1428" y="437"/>
                  </a:lnTo>
                  <a:lnTo>
                    <a:pt x="1443" y="421"/>
                  </a:lnTo>
                  <a:lnTo>
                    <a:pt x="1698" y="705"/>
                  </a:lnTo>
                  <a:lnTo>
                    <a:pt x="1685" y="717"/>
                  </a:lnTo>
                  <a:lnTo>
                    <a:pt x="1652" y="753"/>
                  </a:lnTo>
                  <a:lnTo>
                    <a:pt x="1629" y="779"/>
                  </a:lnTo>
                  <a:lnTo>
                    <a:pt x="1602" y="812"/>
                  </a:lnTo>
                  <a:lnTo>
                    <a:pt x="1571" y="850"/>
                  </a:lnTo>
                  <a:lnTo>
                    <a:pt x="1537" y="895"/>
                  </a:lnTo>
                  <a:lnTo>
                    <a:pt x="1502" y="946"/>
                  </a:lnTo>
                  <a:lnTo>
                    <a:pt x="1465" y="1002"/>
                  </a:lnTo>
                  <a:lnTo>
                    <a:pt x="1426" y="1065"/>
                  </a:lnTo>
                  <a:lnTo>
                    <a:pt x="1386" y="1132"/>
                  </a:lnTo>
                  <a:lnTo>
                    <a:pt x="1367" y="1168"/>
                  </a:lnTo>
                  <a:lnTo>
                    <a:pt x="1347" y="1207"/>
                  </a:lnTo>
                  <a:lnTo>
                    <a:pt x="1326" y="1246"/>
                  </a:lnTo>
                  <a:lnTo>
                    <a:pt x="1307" y="1287"/>
                  </a:lnTo>
                  <a:lnTo>
                    <a:pt x="1287" y="1329"/>
                  </a:lnTo>
                  <a:lnTo>
                    <a:pt x="1268" y="1373"/>
                  </a:lnTo>
                  <a:lnTo>
                    <a:pt x="1249" y="1418"/>
                  </a:lnTo>
                  <a:lnTo>
                    <a:pt x="1230" y="1464"/>
                  </a:lnTo>
                  <a:lnTo>
                    <a:pt x="1211" y="1511"/>
                  </a:lnTo>
                  <a:lnTo>
                    <a:pt x="1194" y="1561"/>
                  </a:lnTo>
                  <a:lnTo>
                    <a:pt x="1176" y="1612"/>
                  </a:lnTo>
                  <a:lnTo>
                    <a:pt x="1159" y="1665"/>
                  </a:lnTo>
                  <a:lnTo>
                    <a:pt x="1144" y="1719"/>
                  </a:lnTo>
                  <a:lnTo>
                    <a:pt x="1128" y="1774"/>
                  </a:lnTo>
                  <a:lnTo>
                    <a:pt x="1114" y="1831"/>
                  </a:lnTo>
                  <a:lnTo>
                    <a:pt x="1100" y="1889"/>
                  </a:lnTo>
                  <a:lnTo>
                    <a:pt x="1087" y="1949"/>
                  </a:lnTo>
                  <a:lnTo>
                    <a:pt x="1076" y="2010"/>
                  </a:lnTo>
                  <a:lnTo>
                    <a:pt x="1065" y="2073"/>
                  </a:lnTo>
                  <a:lnTo>
                    <a:pt x="1056" y="2137"/>
                  </a:lnTo>
                  <a:lnTo>
                    <a:pt x="1047" y="2203"/>
                  </a:lnTo>
                  <a:lnTo>
                    <a:pt x="1040" y="2270"/>
                  </a:lnTo>
                  <a:lnTo>
                    <a:pt x="1033" y="2339"/>
                  </a:lnTo>
                  <a:lnTo>
                    <a:pt x="1029" y="2408"/>
                  </a:lnTo>
                  <a:lnTo>
                    <a:pt x="1025" y="2480"/>
                  </a:lnTo>
                  <a:lnTo>
                    <a:pt x="1024" y="2553"/>
                  </a:lnTo>
                  <a:lnTo>
                    <a:pt x="1024" y="2626"/>
                  </a:lnTo>
                  <a:lnTo>
                    <a:pt x="1025" y="2703"/>
                  </a:lnTo>
                  <a:lnTo>
                    <a:pt x="1029" y="2780"/>
                  </a:lnTo>
                  <a:lnTo>
                    <a:pt x="1033" y="2859"/>
                  </a:lnTo>
                  <a:lnTo>
                    <a:pt x="1040" y="2939"/>
                  </a:lnTo>
                  <a:lnTo>
                    <a:pt x="1048" y="3020"/>
                  </a:lnTo>
                  <a:lnTo>
                    <a:pt x="1058" y="3104"/>
                  </a:lnTo>
                  <a:lnTo>
                    <a:pt x="1070" y="3188"/>
                  </a:lnTo>
                  <a:lnTo>
                    <a:pt x="1085" y="3274"/>
                  </a:lnTo>
                  <a:lnTo>
                    <a:pt x="1101" y="3361"/>
                  </a:lnTo>
                  <a:lnTo>
                    <a:pt x="1120" y="3450"/>
                  </a:lnTo>
                  <a:lnTo>
                    <a:pt x="1140" y="3540"/>
                  </a:lnTo>
                  <a:lnTo>
                    <a:pt x="1164" y="3632"/>
                  </a:lnTo>
                  <a:lnTo>
                    <a:pt x="1189" y="3725"/>
                  </a:lnTo>
                  <a:close/>
                  <a:moveTo>
                    <a:pt x="4632" y="3167"/>
                  </a:moveTo>
                  <a:lnTo>
                    <a:pt x="2763" y="1298"/>
                  </a:lnTo>
                  <a:lnTo>
                    <a:pt x="4632" y="1298"/>
                  </a:lnTo>
                  <a:lnTo>
                    <a:pt x="4632" y="3167"/>
                  </a:lnTo>
                  <a:close/>
                  <a:moveTo>
                    <a:pt x="1942" y="5769"/>
                  </a:moveTo>
                  <a:lnTo>
                    <a:pt x="1942" y="5769"/>
                  </a:lnTo>
                  <a:lnTo>
                    <a:pt x="1939" y="5699"/>
                  </a:lnTo>
                  <a:lnTo>
                    <a:pt x="1937" y="5628"/>
                  </a:lnTo>
                  <a:lnTo>
                    <a:pt x="1933" y="5555"/>
                  </a:lnTo>
                  <a:lnTo>
                    <a:pt x="1929" y="5482"/>
                  </a:lnTo>
                  <a:lnTo>
                    <a:pt x="1925" y="5446"/>
                  </a:lnTo>
                  <a:lnTo>
                    <a:pt x="1921" y="5410"/>
                  </a:lnTo>
                  <a:lnTo>
                    <a:pt x="1916" y="5375"/>
                  </a:lnTo>
                  <a:lnTo>
                    <a:pt x="1911" y="5340"/>
                  </a:lnTo>
                  <a:lnTo>
                    <a:pt x="1904" y="5306"/>
                  </a:lnTo>
                  <a:lnTo>
                    <a:pt x="1897" y="5272"/>
                  </a:lnTo>
                  <a:lnTo>
                    <a:pt x="1887" y="5240"/>
                  </a:lnTo>
                  <a:lnTo>
                    <a:pt x="1877" y="5208"/>
                  </a:lnTo>
                  <a:lnTo>
                    <a:pt x="1866" y="5178"/>
                  </a:lnTo>
                  <a:lnTo>
                    <a:pt x="1852" y="5148"/>
                  </a:lnTo>
                  <a:lnTo>
                    <a:pt x="1836" y="5120"/>
                  </a:lnTo>
                  <a:lnTo>
                    <a:pt x="1819" y="5093"/>
                  </a:lnTo>
                  <a:lnTo>
                    <a:pt x="1800" y="5067"/>
                  </a:lnTo>
                  <a:lnTo>
                    <a:pt x="1789" y="5056"/>
                  </a:lnTo>
                  <a:lnTo>
                    <a:pt x="1779" y="5043"/>
                  </a:lnTo>
                  <a:lnTo>
                    <a:pt x="1768" y="5033"/>
                  </a:lnTo>
                  <a:lnTo>
                    <a:pt x="1755" y="5022"/>
                  </a:lnTo>
                  <a:lnTo>
                    <a:pt x="1743" y="5012"/>
                  </a:lnTo>
                  <a:lnTo>
                    <a:pt x="1729" y="5002"/>
                  </a:lnTo>
                  <a:lnTo>
                    <a:pt x="1716" y="4993"/>
                  </a:lnTo>
                  <a:lnTo>
                    <a:pt x="1701" y="4984"/>
                  </a:lnTo>
                  <a:lnTo>
                    <a:pt x="1686" y="4976"/>
                  </a:lnTo>
                  <a:lnTo>
                    <a:pt x="1670" y="4968"/>
                  </a:lnTo>
                  <a:lnTo>
                    <a:pt x="1654" y="4960"/>
                  </a:lnTo>
                  <a:lnTo>
                    <a:pt x="1637" y="4954"/>
                  </a:lnTo>
                  <a:lnTo>
                    <a:pt x="1619" y="4947"/>
                  </a:lnTo>
                  <a:lnTo>
                    <a:pt x="1601" y="4942"/>
                  </a:lnTo>
                  <a:lnTo>
                    <a:pt x="1581" y="4937"/>
                  </a:lnTo>
                  <a:lnTo>
                    <a:pt x="1561" y="4933"/>
                  </a:lnTo>
                  <a:lnTo>
                    <a:pt x="1541" y="4929"/>
                  </a:lnTo>
                  <a:lnTo>
                    <a:pt x="1519" y="4926"/>
                  </a:lnTo>
                  <a:lnTo>
                    <a:pt x="1497" y="4924"/>
                  </a:lnTo>
                  <a:lnTo>
                    <a:pt x="1474" y="4922"/>
                  </a:lnTo>
                  <a:lnTo>
                    <a:pt x="1450" y="4922"/>
                  </a:lnTo>
                  <a:lnTo>
                    <a:pt x="1426" y="4920"/>
                  </a:lnTo>
                  <a:lnTo>
                    <a:pt x="1400" y="4922"/>
                  </a:lnTo>
                  <a:lnTo>
                    <a:pt x="1376" y="4922"/>
                  </a:lnTo>
                  <a:lnTo>
                    <a:pt x="1352" y="4924"/>
                  </a:lnTo>
                  <a:lnTo>
                    <a:pt x="1330" y="4926"/>
                  </a:lnTo>
                  <a:lnTo>
                    <a:pt x="1308" y="4929"/>
                  </a:lnTo>
                  <a:lnTo>
                    <a:pt x="1287" y="4933"/>
                  </a:lnTo>
                  <a:lnTo>
                    <a:pt x="1267" y="4937"/>
                  </a:lnTo>
                  <a:lnTo>
                    <a:pt x="1247" y="4942"/>
                  </a:lnTo>
                  <a:lnTo>
                    <a:pt x="1228" y="4947"/>
                  </a:lnTo>
                  <a:lnTo>
                    <a:pt x="1210" y="4954"/>
                  </a:lnTo>
                  <a:lnTo>
                    <a:pt x="1193" y="4960"/>
                  </a:lnTo>
                  <a:lnTo>
                    <a:pt x="1176" y="4968"/>
                  </a:lnTo>
                  <a:lnTo>
                    <a:pt x="1161" y="4976"/>
                  </a:lnTo>
                  <a:lnTo>
                    <a:pt x="1146" y="4984"/>
                  </a:lnTo>
                  <a:lnTo>
                    <a:pt x="1131" y="4993"/>
                  </a:lnTo>
                  <a:lnTo>
                    <a:pt x="1118" y="5002"/>
                  </a:lnTo>
                  <a:lnTo>
                    <a:pt x="1104" y="5012"/>
                  </a:lnTo>
                  <a:lnTo>
                    <a:pt x="1092" y="5022"/>
                  </a:lnTo>
                  <a:lnTo>
                    <a:pt x="1079" y="5033"/>
                  </a:lnTo>
                  <a:lnTo>
                    <a:pt x="1068" y="5043"/>
                  </a:lnTo>
                  <a:lnTo>
                    <a:pt x="1057" y="5056"/>
                  </a:lnTo>
                  <a:lnTo>
                    <a:pt x="1047" y="5067"/>
                  </a:lnTo>
                  <a:lnTo>
                    <a:pt x="1027" y="5093"/>
                  </a:lnTo>
                  <a:lnTo>
                    <a:pt x="1010" y="5120"/>
                  </a:lnTo>
                  <a:lnTo>
                    <a:pt x="995" y="5148"/>
                  </a:lnTo>
                  <a:lnTo>
                    <a:pt x="981" y="5178"/>
                  </a:lnTo>
                  <a:lnTo>
                    <a:pt x="970" y="5208"/>
                  </a:lnTo>
                  <a:lnTo>
                    <a:pt x="960" y="5240"/>
                  </a:lnTo>
                  <a:lnTo>
                    <a:pt x="951" y="5272"/>
                  </a:lnTo>
                  <a:lnTo>
                    <a:pt x="943" y="5306"/>
                  </a:lnTo>
                  <a:lnTo>
                    <a:pt x="937" y="5340"/>
                  </a:lnTo>
                  <a:lnTo>
                    <a:pt x="932" y="5375"/>
                  </a:lnTo>
                  <a:lnTo>
                    <a:pt x="927" y="5410"/>
                  </a:lnTo>
                  <a:lnTo>
                    <a:pt x="924" y="5446"/>
                  </a:lnTo>
                  <a:lnTo>
                    <a:pt x="921" y="5482"/>
                  </a:lnTo>
                  <a:lnTo>
                    <a:pt x="917" y="5555"/>
                  </a:lnTo>
                  <a:lnTo>
                    <a:pt x="913" y="5628"/>
                  </a:lnTo>
                  <a:lnTo>
                    <a:pt x="911" y="5699"/>
                  </a:lnTo>
                  <a:lnTo>
                    <a:pt x="908" y="5769"/>
                  </a:lnTo>
                  <a:lnTo>
                    <a:pt x="893" y="5801"/>
                  </a:lnTo>
                  <a:lnTo>
                    <a:pt x="877" y="5831"/>
                  </a:lnTo>
                  <a:lnTo>
                    <a:pt x="863" y="5859"/>
                  </a:lnTo>
                  <a:lnTo>
                    <a:pt x="846" y="5885"/>
                  </a:lnTo>
                  <a:lnTo>
                    <a:pt x="830" y="5910"/>
                  </a:lnTo>
                  <a:lnTo>
                    <a:pt x="813" y="5933"/>
                  </a:lnTo>
                  <a:lnTo>
                    <a:pt x="796" y="5954"/>
                  </a:lnTo>
                  <a:lnTo>
                    <a:pt x="779" y="5974"/>
                  </a:lnTo>
                  <a:lnTo>
                    <a:pt x="762" y="5992"/>
                  </a:lnTo>
                  <a:lnTo>
                    <a:pt x="744" y="6009"/>
                  </a:lnTo>
                  <a:lnTo>
                    <a:pt x="727" y="6024"/>
                  </a:lnTo>
                  <a:lnTo>
                    <a:pt x="709" y="6039"/>
                  </a:lnTo>
                  <a:lnTo>
                    <a:pt x="691" y="6051"/>
                  </a:lnTo>
                  <a:lnTo>
                    <a:pt x="673" y="6064"/>
                  </a:lnTo>
                  <a:lnTo>
                    <a:pt x="654" y="6074"/>
                  </a:lnTo>
                  <a:lnTo>
                    <a:pt x="636" y="6084"/>
                  </a:lnTo>
                  <a:lnTo>
                    <a:pt x="618" y="6092"/>
                  </a:lnTo>
                  <a:lnTo>
                    <a:pt x="599" y="6100"/>
                  </a:lnTo>
                  <a:lnTo>
                    <a:pt x="581" y="6106"/>
                  </a:lnTo>
                  <a:lnTo>
                    <a:pt x="561" y="6112"/>
                  </a:lnTo>
                  <a:lnTo>
                    <a:pt x="543" y="6118"/>
                  </a:lnTo>
                  <a:lnTo>
                    <a:pt x="524" y="6122"/>
                  </a:lnTo>
                  <a:lnTo>
                    <a:pt x="487" y="6129"/>
                  </a:lnTo>
                  <a:lnTo>
                    <a:pt x="451" y="6133"/>
                  </a:lnTo>
                  <a:lnTo>
                    <a:pt x="415" y="6138"/>
                  </a:lnTo>
                  <a:lnTo>
                    <a:pt x="344" y="6143"/>
                  </a:lnTo>
                  <a:lnTo>
                    <a:pt x="309" y="6145"/>
                  </a:lnTo>
                  <a:lnTo>
                    <a:pt x="276" y="6148"/>
                  </a:lnTo>
                  <a:lnTo>
                    <a:pt x="243" y="6152"/>
                  </a:lnTo>
                  <a:lnTo>
                    <a:pt x="213" y="6157"/>
                  </a:lnTo>
                  <a:lnTo>
                    <a:pt x="184" y="6165"/>
                  </a:lnTo>
                  <a:lnTo>
                    <a:pt x="170" y="6170"/>
                  </a:lnTo>
                  <a:lnTo>
                    <a:pt x="156" y="6174"/>
                  </a:lnTo>
                  <a:lnTo>
                    <a:pt x="143" y="6181"/>
                  </a:lnTo>
                  <a:lnTo>
                    <a:pt x="130" y="6188"/>
                  </a:lnTo>
                  <a:lnTo>
                    <a:pt x="118" y="6196"/>
                  </a:lnTo>
                  <a:lnTo>
                    <a:pt x="106" y="6205"/>
                  </a:lnTo>
                  <a:lnTo>
                    <a:pt x="94" y="6215"/>
                  </a:lnTo>
                  <a:lnTo>
                    <a:pt x="84" y="6225"/>
                  </a:lnTo>
                  <a:lnTo>
                    <a:pt x="74" y="6237"/>
                  </a:lnTo>
                  <a:lnTo>
                    <a:pt x="64" y="6251"/>
                  </a:lnTo>
                  <a:lnTo>
                    <a:pt x="55" y="6264"/>
                  </a:lnTo>
                  <a:lnTo>
                    <a:pt x="47" y="6280"/>
                  </a:lnTo>
                  <a:lnTo>
                    <a:pt x="39" y="6298"/>
                  </a:lnTo>
                  <a:lnTo>
                    <a:pt x="31" y="6316"/>
                  </a:lnTo>
                  <a:lnTo>
                    <a:pt x="26" y="6337"/>
                  </a:lnTo>
                  <a:lnTo>
                    <a:pt x="20" y="6359"/>
                  </a:lnTo>
                  <a:lnTo>
                    <a:pt x="14" y="6382"/>
                  </a:lnTo>
                  <a:lnTo>
                    <a:pt x="10" y="6408"/>
                  </a:lnTo>
                  <a:lnTo>
                    <a:pt x="6" y="6434"/>
                  </a:lnTo>
                  <a:lnTo>
                    <a:pt x="3" y="6463"/>
                  </a:lnTo>
                  <a:lnTo>
                    <a:pt x="1" y="6493"/>
                  </a:lnTo>
                  <a:lnTo>
                    <a:pt x="0" y="6526"/>
                  </a:lnTo>
                  <a:lnTo>
                    <a:pt x="2852" y="6526"/>
                  </a:lnTo>
                  <a:lnTo>
                    <a:pt x="2849" y="6493"/>
                  </a:lnTo>
                  <a:lnTo>
                    <a:pt x="2847" y="6463"/>
                  </a:lnTo>
                  <a:lnTo>
                    <a:pt x="2845" y="6434"/>
                  </a:lnTo>
                  <a:lnTo>
                    <a:pt x="2842" y="6408"/>
                  </a:lnTo>
                  <a:lnTo>
                    <a:pt x="2837" y="6382"/>
                  </a:lnTo>
                  <a:lnTo>
                    <a:pt x="2831" y="6359"/>
                  </a:lnTo>
                  <a:lnTo>
                    <a:pt x="2826" y="6337"/>
                  </a:lnTo>
                  <a:lnTo>
                    <a:pt x="2819" y="6316"/>
                  </a:lnTo>
                  <a:lnTo>
                    <a:pt x="2812" y="6298"/>
                  </a:lnTo>
                  <a:lnTo>
                    <a:pt x="2804" y="6280"/>
                  </a:lnTo>
                  <a:lnTo>
                    <a:pt x="2796" y="6264"/>
                  </a:lnTo>
                  <a:lnTo>
                    <a:pt x="2787" y="6251"/>
                  </a:lnTo>
                  <a:lnTo>
                    <a:pt x="2777" y="6237"/>
                  </a:lnTo>
                  <a:lnTo>
                    <a:pt x="2767" y="6225"/>
                  </a:lnTo>
                  <a:lnTo>
                    <a:pt x="2756" y="6215"/>
                  </a:lnTo>
                  <a:lnTo>
                    <a:pt x="2745" y="6205"/>
                  </a:lnTo>
                  <a:lnTo>
                    <a:pt x="2733" y="6196"/>
                  </a:lnTo>
                  <a:lnTo>
                    <a:pt x="2721" y="6188"/>
                  </a:lnTo>
                  <a:lnTo>
                    <a:pt x="2708" y="6181"/>
                  </a:lnTo>
                  <a:lnTo>
                    <a:pt x="2695" y="6174"/>
                  </a:lnTo>
                  <a:lnTo>
                    <a:pt x="2681" y="6170"/>
                  </a:lnTo>
                  <a:lnTo>
                    <a:pt x="2668" y="6165"/>
                  </a:lnTo>
                  <a:lnTo>
                    <a:pt x="2638" y="6157"/>
                  </a:lnTo>
                  <a:lnTo>
                    <a:pt x="2607" y="6152"/>
                  </a:lnTo>
                  <a:lnTo>
                    <a:pt x="2575" y="6148"/>
                  </a:lnTo>
                  <a:lnTo>
                    <a:pt x="2541" y="6145"/>
                  </a:lnTo>
                  <a:lnTo>
                    <a:pt x="2508" y="6143"/>
                  </a:lnTo>
                  <a:lnTo>
                    <a:pt x="2437" y="6138"/>
                  </a:lnTo>
                  <a:lnTo>
                    <a:pt x="2400" y="6133"/>
                  </a:lnTo>
                  <a:lnTo>
                    <a:pt x="2363" y="6129"/>
                  </a:lnTo>
                  <a:lnTo>
                    <a:pt x="2326" y="6122"/>
                  </a:lnTo>
                  <a:lnTo>
                    <a:pt x="2308" y="6118"/>
                  </a:lnTo>
                  <a:lnTo>
                    <a:pt x="2289" y="6112"/>
                  </a:lnTo>
                  <a:lnTo>
                    <a:pt x="2271" y="6106"/>
                  </a:lnTo>
                  <a:lnTo>
                    <a:pt x="2252" y="6100"/>
                  </a:lnTo>
                  <a:lnTo>
                    <a:pt x="2233" y="6092"/>
                  </a:lnTo>
                  <a:lnTo>
                    <a:pt x="2214" y="6084"/>
                  </a:lnTo>
                  <a:lnTo>
                    <a:pt x="2196" y="6074"/>
                  </a:lnTo>
                  <a:lnTo>
                    <a:pt x="2178" y="6064"/>
                  </a:lnTo>
                  <a:lnTo>
                    <a:pt x="2160" y="6051"/>
                  </a:lnTo>
                  <a:lnTo>
                    <a:pt x="2142" y="6039"/>
                  </a:lnTo>
                  <a:lnTo>
                    <a:pt x="2124" y="6024"/>
                  </a:lnTo>
                  <a:lnTo>
                    <a:pt x="2106" y="6009"/>
                  </a:lnTo>
                  <a:lnTo>
                    <a:pt x="2089" y="5992"/>
                  </a:lnTo>
                  <a:lnTo>
                    <a:pt x="2071" y="5974"/>
                  </a:lnTo>
                  <a:lnTo>
                    <a:pt x="2054" y="5954"/>
                  </a:lnTo>
                  <a:lnTo>
                    <a:pt x="2037" y="5933"/>
                  </a:lnTo>
                  <a:lnTo>
                    <a:pt x="2021" y="5910"/>
                  </a:lnTo>
                  <a:lnTo>
                    <a:pt x="2004" y="5885"/>
                  </a:lnTo>
                  <a:lnTo>
                    <a:pt x="1989" y="5859"/>
                  </a:lnTo>
                  <a:lnTo>
                    <a:pt x="1973" y="5831"/>
                  </a:lnTo>
                  <a:lnTo>
                    <a:pt x="1958" y="5801"/>
                  </a:lnTo>
                  <a:lnTo>
                    <a:pt x="1942" y="5769"/>
                  </a:lnTo>
                  <a:close/>
                  <a:moveTo>
                    <a:pt x="1025" y="5744"/>
                  </a:moveTo>
                  <a:lnTo>
                    <a:pt x="1025" y="5744"/>
                  </a:lnTo>
                  <a:lnTo>
                    <a:pt x="1021" y="5707"/>
                  </a:lnTo>
                  <a:lnTo>
                    <a:pt x="1018" y="5671"/>
                  </a:lnTo>
                  <a:lnTo>
                    <a:pt x="1016" y="5636"/>
                  </a:lnTo>
                  <a:lnTo>
                    <a:pt x="1015" y="5602"/>
                  </a:lnTo>
                  <a:lnTo>
                    <a:pt x="1015" y="5570"/>
                  </a:lnTo>
                  <a:lnTo>
                    <a:pt x="1015" y="5539"/>
                  </a:lnTo>
                  <a:lnTo>
                    <a:pt x="1016" y="5508"/>
                  </a:lnTo>
                  <a:lnTo>
                    <a:pt x="1018" y="5480"/>
                  </a:lnTo>
                  <a:lnTo>
                    <a:pt x="1022" y="5452"/>
                  </a:lnTo>
                  <a:lnTo>
                    <a:pt x="1025" y="5425"/>
                  </a:lnTo>
                  <a:lnTo>
                    <a:pt x="1030" y="5400"/>
                  </a:lnTo>
                  <a:lnTo>
                    <a:pt x="1034" y="5375"/>
                  </a:lnTo>
                  <a:lnTo>
                    <a:pt x="1040" y="5351"/>
                  </a:lnTo>
                  <a:lnTo>
                    <a:pt x="1045" y="5329"/>
                  </a:lnTo>
                  <a:lnTo>
                    <a:pt x="1052" y="5307"/>
                  </a:lnTo>
                  <a:lnTo>
                    <a:pt x="1059" y="5286"/>
                  </a:lnTo>
                  <a:lnTo>
                    <a:pt x="1067" y="5267"/>
                  </a:lnTo>
                  <a:lnTo>
                    <a:pt x="1075" y="5248"/>
                  </a:lnTo>
                  <a:lnTo>
                    <a:pt x="1084" y="5230"/>
                  </a:lnTo>
                  <a:lnTo>
                    <a:pt x="1092" y="5213"/>
                  </a:lnTo>
                  <a:lnTo>
                    <a:pt x="1102" y="5196"/>
                  </a:lnTo>
                  <a:lnTo>
                    <a:pt x="1111" y="5181"/>
                  </a:lnTo>
                  <a:lnTo>
                    <a:pt x="1121" y="5166"/>
                  </a:lnTo>
                  <a:lnTo>
                    <a:pt x="1131" y="5153"/>
                  </a:lnTo>
                  <a:lnTo>
                    <a:pt x="1142" y="5139"/>
                  </a:lnTo>
                  <a:lnTo>
                    <a:pt x="1154" y="5127"/>
                  </a:lnTo>
                  <a:lnTo>
                    <a:pt x="1175" y="5104"/>
                  </a:lnTo>
                  <a:lnTo>
                    <a:pt x="1199" y="5084"/>
                  </a:lnTo>
                  <a:lnTo>
                    <a:pt x="1223" y="5067"/>
                  </a:lnTo>
                  <a:lnTo>
                    <a:pt x="1246" y="5052"/>
                  </a:lnTo>
                  <a:lnTo>
                    <a:pt x="1270" y="5039"/>
                  </a:lnTo>
                  <a:lnTo>
                    <a:pt x="1295" y="5029"/>
                  </a:lnTo>
                  <a:lnTo>
                    <a:pt x="1317" y="5020"/>
                  </a:lnTo>
                  <a:lnTo>
                    <a:pt x="1341" y="5013"/>
                  </a:lnTo>
                  <a:lnTo>
                    <a:pt x="1362" y="5007"/>
                  </a:lnTo>
                  <a:lnTo>
                    <a:pt x="1384" y="5003"/>
                  </a:lnTo>
                  <a:lnTo>
                    <a:pt x="1403" y="4999"/>
                  </a:lnTo>
                  <a:lnTo>
                    <a:pt x="1421" y="4997"/>
                  </a:lnTo>
                  <a:lnTo>
                    <a:pt x="1438" y="4996"/>
                  </a:lnTo>
                  <a:lnTo>
                    <a:pt x="1464" y="4995"/>
                  </a:lnTo>
                  <a:lnTo>
                    <a:pt x="1482" y="4996"/>
                  </a:lnTo>
                  <a:lnTo>
                    <a:pt x="1488" y="4996"/>
                  </a:lnTo>
                  <a:lnTo>
                    <a:pt x="1476" y="5005"/>
                  </a:lnTo>
                  <a:lnTo>
                    <a:pt x="1462" y="5016"/>
                  </a:lnTo>
                  <a:lnTo>
                    <a:pt x="1443" y="5033"/>
                  </a:lnTo>
                  <a:lnTo>
                    <a:pt x="1420" y="5055"/>
                  </a:lnTo>
                  <a:lnTo>
                    <a:pt x="1393" y="5083"/>
                  </a:lnTo>
                  <a:lnTo>
                    <a:pt x="1362" y="5117"/>
                  </a:lnTo>
                  <a:lnTo>
                    <a:pt x="1330" y="5157"/>
                  </a:lnTo>
                  <a:lnTo>
                    <a:pt x="1294" y="5204"/>
                  </a:lnTo>
                  <a:lnTo>
                    <a:pt x="1276" y="5230"/>
                  </a:lnTo>
                  <a:lnTo>
                    <a:pt x="1256" y="5258"/>
                  </a:lnTo>
                  <a:lnTo>
                    <a:pt x="1237" y="5287"/>
                  </a:lnTo>
                  <a:lnTo>
                    <a:pt x="1218" y="5319"/>
                  </a:lnTo>
                  <a:lnTo>
                    <a:pt x="1199" y="5351"/>
                  </a:lnTo>
                  <a:lnTo>
                    <a:pt x="1179" y="5388"/>
                  </a:lnTo>
                  <a:lnTo>
                    <a:pt x="1159" y="5425"/>
                  </a:lnTo>
                  <a:lnTo>
                    <a:pt x="1139" y="5464"/>
                  </a:lnTo>
                  <a:lnTo>
                    <a:pt x="1120" y="5505"/>
                  </a:lnTo>
                  <a:lnTo>
                    <a:pt x="1101" y="5549"/>
                  </a:lnTo>
                  <a:lnTo>
                    <a:pt x="1080" y="5594"/>
                  </a:lnTo>
                  <a:lnTo>
                    <a:pt x="1062" y="5641"/>
                  </a:lnTo>
                  <a:lnTo>
                    <a:pt x="1043" y="5691"/>
                  </a:lnTo>
                  <a:lnTo>
                    <a:pt x="1025" y="5744"/>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latin typeface="+mj-ea"/>
                <a:ea typeface="+mj-ea"/>
              </a:endParaRPr>
            </a:p>
          </p:txBody>
        </p:sp>
      </p:grpSp>
      <p:sp>
        <p:nvSpPr>
          <p:cNvPr id="37" name="矩形 36"/>
          <p:cNvSpPr/>
          <p:nvPr/>
        </p:nvSpPr>
        <p:spPr>
          <a:xfrm>
            <a:off x="4486554" y="2253509"/>
            <a:ext cx="4388997" cy="1185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使用纸上原型而不是电子原型</a:t>
            </a:r>
            <a:endParaRPr lang="zh-CN" altLang="zh-CN" sz="1800" dirty="0">
              <a:solidFill>
                <a:schemeClr val="tx1"/>
              </a:solidFill>
              <a:latin typeface="+mj-ea"/>
              <a:ea typeface="+mj-ea"/>
            </a:endParaRPr>
          </a:p>
        </p:txBody>
      </p:sp>
      <p:pic>
        <p:nvPicPr>
          <p:cNvPr id="22"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grpSp>
        <p:nvGrpSpPr>
          <p:cNvPr id="5" name="组合 19"/>
          <p:cNvGrpSpPr/>
          <p:nvPr/>
        </p:nvGrpSpPr>
        <p:grpSpPr>
          <a:xfrm>
            <a:off x="8904288" y="0"/>
            <a:ext cx="3287712" cy="1921954"/>
            <a:chOff x="1001713" y="1526099"/>
            <a:chExt cx="3287712" cy="1921954"/>
          </a:xfrm>
        </p:grpSpPr>
        <p:sp>
          <p:nvSpPr>
            <p:cNvPr id="26" name="MH_Other_1"/>
            <p:cNvSpPr/>
            <p:nvPr>
              <p:custDataLst>
                <p:tags r:id="rId4"/>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27" name="MH_SubTitle_1"/>
            <p:cNvSpPr/>
            <p:nvPr>
              <p:custDataLst>
                <p:tags r:id="rId5"/>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风险控制</a:t>
              </a:r>
              <a:endParaRPr lang="zh-CN" altLang="en-US" sz="2000" b="1" dirty="0">
                <a:solidFill>
                  <a:schemeClr val="accent1"/>
                </a:solidFill>
                <a:latin typeface="+mj-lt"/>
                <a:ea typeface="+mj-ea"/>
                <a:cs typeface="+mj-cs"/>
              </a:endParaRPr>
            </a:p>
          </p:txBody>
        </p:sp>
        <p:sp>
          <p:nvSpPr>
            <p:cNvPr id="44"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grpSp>
        <p:nvGrpSpPr>
          <p:cNvPr id="6" name="组合 46"/>
          <p:cNvGrpSpPr/>
          <p:nvPr/>
        </p:nvGrpSpPr>
        <p:grpSpPr>
          <a:xfrm>
            <a:off x="2606265" y="4258213"/>
            <a:ext cx="1789690" cy="342213"/>
            <a:chOff x="2546144" y="1471670"/>
            <a:chExt cx="1789690" cy="342213"/>
          </a:xfrm>
        </p:grpSpPr>
        <p:sp>
          <p:nvSpPr>
            <p:cNvPr id="48" name="自由: 形状 17"/>
            <p:cNvSpPr>
              <a:spLocks noChangeArrowheads="1"/>
            </p:cNvSpPr>
            <p:nvPr/>
          </p:nvSpPr>
          <p:spPr bwMode="auto">
            <a:xfrm rot="21599018">
              <a:off x="2546144" y="1471902"/>
              <a:ext cx="1706715" cy="341981"/>
            </a:xfrm>
            <a:custGeom>
              <a:avLst/>
              <a:gdLst>
                <a:gd name="connsiteX0" fmla="*/ 1569820 w 1706715"/>
                <a:gd name="connsiteY0" fmla="*/ 0 h 341981"/>
                <a:gd name="connsiteX1" fmla="*/ 1706715 w 1706715"/>
                <a:gd name="connsiteY1" fmla="*/ 170991 h 341981"/>
                <a:gd name="connsiteX2" fmla="*/ 1569820 w 1706715"/>
                <a:gd name="connsiteY2" fmla="*/ 341981 h 341981"/>
                <a:gd name="connsiteX3" fmla="*/ 0 w 1706715"/>
                <a:gd name="connsiteY3" fmla="*/ 341981 h 341981"/>
                <a:gd name="connsiteX4" fmla="*/ 0 w 1706715"/>
                <a:gd name="connsiteY4" fmla="*/ 341634 h 341981"/>
                <a:gd name="connsiteX5" fmla="*/ 357395 w 1706715"/>
                <a:gd name="connsiteY5" fmla="*/ 341635 h 341981"/>
                <a:gd name="connsiteX6" fmla="*/ 494290 w 1706715"/>
                <a:gd name="connsiteY6" fmla="*/ 170645 h 341981"/>
                <a:gd name="connsiteX7" fmla="*/ 357673 w 1706715"/>
                <a:gd name="connsiteY7" fmla="*/ 0 h 34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6715" h="341981">
                  <a:moveTo>
                    <a:pt x="1569820" y="0"/>
                  </a:moveTo>
                  <a:lnTo>
                    <a:pt x="1706715" y="170991"/>
                  </a:lnTo>
                  <a:lnTo>
                    <a:pt x="1569820" y="341981"/>
                  </a:lnTo>
                  <a:lnTo>
                    <a:pt x="0" y="341981"/>
                  </a:lnTo>
                  <a:lnTo>
                    <a:pt x="0" y="341634"/>
                  </a:lnTo>
                  <a:lnTo>
                    <a:pt x="357395" y="341635"/>
                  </a:lnTo>
                  <a:lnTo>
                    <a:pt x="494290" y="170645"/>
                  </a:lnTo>
                  <a:lnTo>
                    <a:pt x="357673" y="0"/>
                  </a:lnTo>
                  <a:close/>
                </a:path>
              </a:pathLst>
            </a:custGeom>
            <a:solidFill>
              <a:schemeClr val="accent1">
                <a:lumMod val="40000"/>
                <a:lumOff val="60000"/>
                <a:alpha val="50000"/>
              </a:schemeClr>
            </a:solidFill>
            <a:ln w="9525">
              <a:noFill/>
              <a:miter lim="800000"/>
            </a:ln>
            <a:effectLst/>
          </p:spPr>
          <p:txBody>
            <a:bodyPr wrap="square" lIns="648000" tIns="0" bIns="0" anchor="ctr">
              <a:noAutofit/>
            </a:bodyPr>
            <a:lstStyle/>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AutoShape 8"/>
            <p:cNvSpPr>
              <a:spLocks noChangeArrowheads="1"/>
            </p:cNvSpPr>
            <p:nvPr/>
          </p:nvSpPr>
          <p:spPr bwMode="auto">
            <a:xfrm rot="21599018">
              <a:off x="4091646" y="1471670"/>
              <a:ext cx="244188" cy="341388"/>
            </a:xfrm>
            <a:prstGeom prst="chevron">
              <a:avLst>
                <a:gd name="adj" fmla="val 55472"/>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lnSpc>
                  <a:spcPct val="120000"/>
                </a:lnSpc>
              </a:pPr>
              <a:endParaRPr lang="zh-CN" altLang="en-US" sz="1500" dirty="0">
                <a:solidFill>
                  <a:schemeClr val="bg1"/>
                </a:solidFill>
                <a:latin typeface="微软雅黑" panose="020B0503020204020204" pitchFamily="34" charset="-122"/>
                <a:ea typeface="微软雅黑" panose="020B0503020204020204" pitchFamily="34" charset="-122"/>
              </a:endParaRPr>
            </a:p>
          </p:txBody>
        </p:sp>
      </p:grpSp>
      <p:sp>
        <p:nvSpPr>
          <p:cNvPr id="53" name="矩形 52"/>
          <p:cNvSpPr/>
          <p:nvPr/>
        </p:nvSpPr>
        <p:spPr>
          <a:xfrm>
            <a:off x="4546676" y="4150820"/>
            <a:ext cx="4388997" cy="61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mj-ea"/>
                <a:ea typeface="+mj-ea"/>
              </a:rPr>
              <a:t>选用一些原型工具</a:t>
            </a:r>
            <a:endParaRPr lang="zh-CN" altLang="zh-CN" sz="1800" dirty="0">
              <a:solidFill>
                <a:schemeClr val="tx1"/>
              </a:solidFill>
              <a:latin typeface="+mj-ea"/>
              <a:ea typeface="+mj-ea"/>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54605" y="3710343"/>
            <a:ext cx="1838965" cy="584775"/>
          </a:xfrm>
          <a:prstGeom prst="rect">
            <a:avLst/>
          </a:prstGeom>
          <a:noFill/>
        </p:spPr>
        <p:txBody>
          <a:bodyPr wrap="none" rtlCol="0">
            <a:spAutoFit/>
          </a:bodyPr>
          <a:lstStyle/>
          <a:p>
            <a:pPr algn="ctr"/>
            <a:r>
              <a:rPr lang="en-US" altLang="zh-CN" sz="3200" b="1" dirty="0" smtClean="0">
                <a:solidFill>
                  <a:schemeClr val="accent1"/>
                </a:solidFill>
                <a:latin typeface="+mn-ea"/>
              </a:rPr>
              <a:t>Axure RP</a:t>
            </a:r>
            <a:endParaRPr lang="zh-CN" altLang="en-US" sz="3200" b="1" dirty="0">
              <a:solidFill>
                <a:schemeClr val="accent1"/>
              </a:solidFill>
              <a:latin typeface="+mn-ea"/>
            </a:endParaRP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03</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grpSp>
        <p:nvGrpSpPr>
          <p:cNvPr id="15" name="组合 14"/>
          <p:cNvGrpSpPr/>
          <p:nvPr/>
        </p:nvGrpSpPr>
        <p:grpSpPr>
          <a:xfrm rot="5400000">
            <a:off x="1675704" y="5773417"/>
            <a:ext cx="868566" cy="713377"/>
            <a:chOff x="4972050" y="2667658"/>
            <a:chExt cx="2247900" cy="1846262"/>
          </a:xfrm>
        </p:grpSpPr>
        <p:sp>
          <p:nvSpPr>
            <p:cNvPr id="16"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20" name="矩形: 圆角 19"/>
          <p:cNvSpPr/>
          <p:nvPr/>
        </p:nvSpPr>
        <p:spPr>
          <a:xfrm>
            <a:off x="1510019" y="5602404"/>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7920" y="1219632"/>
            <a:ext cx="3735908" cy="3822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en-US"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是一个专业的</a:t>
            </a:r>
            <a:r>
              <a:rPr lang="zh-CN" altLang="en-US" sz="1800" dirty="0" smtClean="0">
                <a:solidFill>
                  <a:srgbClr val="FF0000"/>
                </a:solidFill>
                <a:ea typeface="幼圆" panose="02010509060101010101" pitchFamily="49" charset="-122"/>
              </a:rPr>
              <a:t>快速原型设计工具</a:t>
            </a:r>
            <a:r>
              <a:rPr lang="zh-CN" altLang="en-US" sz="1800" dirty="0" smtClean="0">
                <a:solidFill>
                  <a:schemeClr val="tx1"/>
                </a:solidFill>
                <a:ea typeface="幼圆" panose="02010509060101010101" pitchFamily="49" charset="-122"/>
              </a:rPr>
              <a:t>。</a:t>
            </a:r>
            <a:r>
              <a:rPr lang="en-US" altLang="en-US"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，代表美国</a:t>
            </a:r>
            <a:r>
              <a:rPr lang="en-US" altLang="en-US"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公司；</a:t>
            </a:r>
            <a:r>
              <a:rPr lang="en-US" altLang="en-US" sz="1800" dirty="0" smtClean="0">
                <a:solidFill>
                  <a:schemeClr val="tx1"/>
                </a:solidFill>
                <a:ea typeface="幼圆" panose="02010509060101010101" pitchFamily="49" charset="-122"/>
              </a:rPr>
              <a:t>RP</a:t>
            </a:r>
            <a:r>
              <a:rPr lang="zh-CN" altLang="en-US" sz="1800" dirty="0" smtClean="0">
                <a:solidFill>
                  <a:schemeClr val="tx1"/>
                </a:solidFill>
                <a:ea typeface="幼圆" panose="02010509060101010101" pitchFamily="49" charset="-122"/>
              </a:rPr>
              <a:t>则是</a:t>
            </a:r>
            <a:r>
              <a:rPr lang="en-US" altLang="en-US" sz="1800" dirty="0" smtClean="0">
                <a:solidFill>
                  <a:schemeClr val="tx1"/>
                </a:solidFill>
                <a:ea typeface="幼圆" panose="02010509060101010101" pitchFamily="49" charset="-122"/>
              </a:rPr>
              <a:t>Rapid Prototyping（</a:t>
            </a:r>
            <a:r>
              <a:rPr lang="zh-CN" altLang="en-US" sz="1800" dirty="0" smtClean="0">
                <a:solidFill>
                  <a:schemeClr val="tx1"/>
                </a:solidFill>
                <a:ea typeface="幼圆" panose="02010509060101010101" pitchFamily="49" charset="-122"/>
              </a:rPr>
              <a:t>快速原型）的缩写。</a:t>
            </a:r>
            <a:endParaRPr lang="en-US" altLang="zh-CN" sz="1800" dirty="0">
              <a:solidFill>
                <a:schemeClr val="tx1"/>
              </a:solidFill>
              <a:ea typeface="幼圆" panose="02010509060101010101" pitchFamily="49" charset="-122"/>
            </a:endParaRPr>
          </a:p>
        </p:txBody>
      </p:sp>
      <p:sp>
        <p:nvSpPr>
          <p:cNvPr id="41" name="矩形 40"/>
          <p:cNvSpPr/>
          <p:nvPr/>
        </p:nvSpPr>
        <p:spPr>
          <a:xfrm>
            <a:off x="4291711" y="1434517"/>
            <a:ext cx="3954667" cy="3867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是美国</a:t>
            </a:r>
            <a:r>
              <a:rPr lang="en-US" altLang="zh-CN" sz="1800" dirty="0" smtClean="0">
                <a:solidFill>
                  <a:schemeClr val="tx1"/>
                </a:solidFill>
                <a:ea typeface="幼圆" panose="02010509060101010101" pitchFamily="49" charset="-122"/>
              </a:rPr>
              <a:t>Axure Software Solution</a:t>
            </a:r>
            <a:r>
              <a:rPr lang="zh-CN" altLang="en-US" sz="1800" dirty="0" smtClean="0">
                <a:solidFill>
                  <a:schemeClr val="tx1"/>
                </a:solidFill>
                <a:ea typeface="幼圆" panose="02010509060101010101" pitchFamily="49" charset="-122"/>
              </a:rPr>
              <a:t>公司旗舰产品，是一个专业的快速原型设计工具，让负责定义需求和规格、设计功能和界面的专家能够</a:t>
            </a:r>
            <a:r>
              <a:rPr lang="zh-CN" altLang="en-US" sz="1800" dirty="0" smtClean="0">
                <a:solidFill>
                  <a:srgbClr val="FF0000"/>
                </a:solidFill>
                <a:ea typeface="幼圆" panose="02010509060101010101" pitchFamily="49" charset="-122"/>
              </a:rPr>
              <a:t>快速创建应用软件或</a:t>
            </a:r>
            <a:r>
              <a:rPr lang="en-US" altLang="zh-CN" sz="1800" dirty="0" smtClean="0">
                <a:solidFill>
                  <a:srgbClr val="FF0000"/>
                </a:solidFill>
                <a:ea typeface="幼圆" panose="02010509060101010101" pitchFamily="49" charset="-122"/>
              </a:rPr>
              <a:t>Web</a:t>
            </a:r>
            <a:r>
              <a:rPr lang="zh-CN" altLang="en-US" sz="1800" dirty="0" smtClean="0">
                <a:solidFill>
                  <a:srgbClr val="FF0000"/>
                </a:solidFill>
                <a:ea typeface="幼圆" panose="02010509060101010101" pitchFamily="49" charset="-122"/>
              </a:rPr>
              <a:t>网站的线框图、流程图、原型和规格说明文档</a:t>
            </a:r>
            <a:r>
              <a:rPr lang="zh-CN" altLang="en-US" sz="1800" dirty="0" smtClean="0">
                <a:solidFill>
                  <a:schemeClr val="tx1"/>
                </a:solidFill>
                <a:ea typeface="幼圆" panose="02010509060101010101" pitchFamily="49" charset="-122"/>
              </a:rPr>
              <a:t>。作为专业的原型设计工具，它能</a:t>
            </a:r>
            <a:r>
              <a:rPr lang="zh-CN" altLang="en-US" sz="1800" dirty="0" smtClean="0">
                <a:solidFill>
                  <a:srgbClr val="FF0000"/>
                </a:solidFill>
                <a:ea typeface="幼圆" panose="02010509060101010101" pitchFamily="49" charset="-122"/>
              </a:rPr>
              <a:t>快速、高效</a:t>
            </a:r>
            <a:r>
              <a:rPr lang="zh-CN" altLang="en-US" sz="1800" dirty="0" smtClean="0">
                <a:solidFill>
                  <a:schemeClr val="tx1"/>
                </a:solidFill>
                <a:ea typeface="幼圆" panose="02010509060101010101" pitchFamily="49" charset="-122"/>
              </a:rPr>
              <a:t>的创建原型，同时支持</a:t>
            </a:r>
            <a:r>
              <a:rPr lang="zh-CN" altLang="en-US" sz="1800" dirty="0" smtClean="0">
                <a:solidFill>
                  <a:srgbClr val="FF0000"/>
                </a:solidFill>
                <a:ea typeface="幼圆" panose="02010509060101010101" pitchFamily="49" charset="-122"/>
              </a:rPr>
              <a:t>多人协作设计和版本控制管理</a:t>
            </a:r>
            <a:r>
              <a:rPr lang="zh-CN" altLang="en-US" sz="1800" dirty="0" smtClean="0">
                <a:solidFill>
                  <a:schemeClr val="tx1"/>
                </a:solidFill>
                <a:ea typeface="幼圆" panose="02010509060101010101" pitchFamily="49" charset="-122"/>
              </a:rPr>
              <a:t> 。</a:t>
            </a:r>
            <a:endParaRPr lang="en-US" altLang="zh-CN" sz="1800" dirty="0">
              <a:solidFill>
                <a:schemeClr val="tx1"/>
              </a:solidFill>
              <a:ea typeface="幼圆" panose="02010509060101010101" pitchFamily="49" charset="-122"/>
            </a:endParaRPr>
          </a:p>
        </p:txBody>
      </p:sp>
      <p:sp>
        <p:nvSpPr>
          <p:cNvPr id="48" name="矩形 47"/>
          <p:cNvSpPr/>
          <p:nvPr/>
        </p:nvSpPr>
        <p:spPr>
          <a:xfrm>
            <a:off x="8342949" y="1672636"/>
            <a:ext cx="3491132" cy="3662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已被一些大公司采用。</a:t>
            </a: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的使用者主要包括商业分析师、信息架构师、可用性专家、产品经理、</a:t>
            </a:r>
            <a:r>
              <a:rPr lang="en-US" altLang="zh-CN" sz="1800" dirty="0" smtClean="0">
                <a:solidFill>
                  <a:schemeClr val="tx1"/>
                </a:solidFill>
                <a:ea typeface="幼圆" panose="02010509060101010101" pitchFamily="49" charset="-122"/>
              </a:rPr>
              <a:t>IT</a:t>
            </a:r>
            <a:r>
              <a:rPr lang="zh-CN" altLang="en-US" sz="1800" dirty="0" smtClean="0">
                <a:solidFill>
                  <a:schemeClr val="tx1"/>
                </a:solidFill>
                <a:ea typeface="幼圆" panose="02010509060101010101" pitchFamily="49" charset="-122"/>
              </a:rPr>
              <a:t>咨询师、用户体验设计师、交互设计师、界面设计师等，另外，架构师、程序开发工程师也在使用</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a:t>
            </a:r>
            <a:endParaRPr lang="en-US" altLang="zh-CN" sz="1800" dirty="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grpSp>
        <p:nvGrpSpPr>
          <p:cNvPr id="30" name="组合 29"/>
          <p:cNvGrpSpPr/>
          <p:nvPr/>
        </p:nvGrpSpPr>
        <p:grpSpPr>
          <a:xfrm rot="5400000">
            <a:off x="5863211" y="5832139"/>
            <a:ext cx="868566" cy="713377"/>
            <a:chOff x="4972050" y="2667658"/>
            <a:chExt cx="2247900" cy="1846262"/>
          </a:xfrm>
        </p:grpSpPr>
        <p:sp>
          <p:nvSpPr>
            <p:cNvPr id="31"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35" name="矩形: 圆角 19"/>
          <p:cNvSpPr/>
          <p:nvPr/>
        </p:nvSpPr>
        <p:spPr>
          <a:xfrm>
            <a:off x="5697526" y="5661126"/>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rot="5400000">
            <a:off x="9806037" y="5781804"/>
            <a:ext cx="868566" cy="713377"/>
            <a:chOff x="4972050" y="2667658"/>
            <a:chExt cx="2247900" cy="1846262"/>
          </a:xfrm>
        </p:grpSpPr>
        <p:sp>
          <p:nvSpPr>
            <p:cNvPr id="53"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57" name="矩形: 圆角 19"/>
          <p:cNvSpPr/>
          <p:nvPr/>
        </p:nvSpPr>
        <p:spPr>
          <a:xfrm>
            <a:off x="9640352" y="5610791"/>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4" name="矩形 3"/>
          <p:cNvSpPr/>
          <p:nvPr/>
        </p:nvSpPr>
        <p:spPr>
          <a:xfrm>
            <a:off x="757180" y="1394847"/>
            <a:ext cx="7673755" cy="4745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ea typeface="幼圆" panose="02010509060101010101" pitchFamily="49" charset="-122"/>
              </a:rPr>
              <a:t>Axure Software Solution</a:t>
            </a:r>
            <a:r>
              <a:rPr lang="zh-CN" altLang="en-US" sz="1800" dirty="0" smtClean="0">
                <a:solidFill>
                  <a:schemeClr val="tx1"/>
                </a:solidFill>
                <a:ea typeface="幼圆" panose="02010509060101010101" pitchFamily="49" charset="-122"/>
              </a:rPr>
              <a:t>公司成立于</a:t>
            </a:r>
            <a:r>
              <a:rPr lang="en-US" altLang="zh-CN" sz="1800" dirty="0" smtClean="0">
                <a:solidFill>
                  <a:schemeClr val="tx1"/>
                </a:solidFill>
                <a:ea typeface="幼圆" panose="02010509060101010101" pitchFamily="49" charset="-122"/>
              </a:rPr>
              <a:t>2002</a:t>
            </a:r>
            <a:r>
              <a:rPr lang="zh-CN" altLang="en-US" sz="1800" dirty="0" smtClean="0">
                <a:solidFill>
                  <a:schemeClr val="tx1"/>
                </a:solidFill>
                <a:ea typeface="幼圆" panose="02010509060101010101" pitchFamily="49" charset="-122"/>
              </a:rPr>
              <a:t>年，创始人是 </a:t>
            </a:r>
            <a:r>
              <a:rPr lang="en-US" altLang="zh-CN" sz="1800" dirty="0" smtClean="0">
                <a:solidFill>
                  <a:schemeClr val="tx1"/>
                </a:solidFill>
                <a:ea typeface="幼圆" panose="02010509060101010101" pitchFamily="49" charset="-122"/>
              </a:rPr>
              <a:t>Victor Hsu </a:t>
            </a:r>
            <a:r>
              <a:rPr lang="zh-CN" altLang="en-US" sz="1800" dirty="0" smtClean="0">
                <a:solidFill>
                  <a:schemeClr val="tx1"/>
                </a:solidFill>
                <a:ea typeface="幼圆" panose="02010509060101010101" pitchFamily="49" charset="-122"/>
              </a:rPr>
              <a:t>和</a:t>
            </a:r>
            <a:r>
              <a:rPr lang="en-US" altLang="zh-CN" sz="1800" dirty="0" smtClean="0">
                <a:solidFill>
                  <a:schemeClr val="tx1"/>
                </a:solidFill>
                <a:ea typeface="幼圆" panose="02010509060101010101" pitchFamily="49" charset="-122"/>
              </a:rPr>
              <a:t>Martin Smith </a:t>
            </a:r>
            <a:r>
              <a:rPr lang="zh-CN" altLang="en-US" sz="1800" dirty="0" smtClean="0">
                <a:solidFill>
                  <a:schemeClr val="tx1"/>
                </a:solidFill>
                <a:ea typeface="幼圆" panose="02010509060101010101" pitchFamily="49" charset="-122"/>
              </a:rPr>
              <a:t>，总部位于美国加州的伯克利。</a:t>
            </a:r>
            <a:r>
              <a:rPr lang="en-US" altLang="zh-CN" sz="1800" dirty="0" smtClean="0">
                <a:solidFill>
                  <a:schemeClr val="tx1"/>
                </a:solidFill>
                <a:ea typeface="幼圆" panose="02010509060101010101" pitchFamily="49" charset="-122"/>
              </a:rPr>
              <a:t>Axure </a:t>
            </a:r>
            <a:r>
              <a:rPr lang="zh-CN" altLang="en-US" sz="1800" dirty="0" smtClean="0">
                <a:solidFill>
                  <a:schemeClr val="tx1"/>
                </a:solidFill>
                <a:ea typeface="幼圆" panose="02010509060101010101" pitchFamily="49" charset="-122"/>
              </a:rPr>
              <a:t>公司创始人之一</a:t>
            </a:r>
            <a:r>
              <a:rPr lang="en-US" altLang="zh-CN" sz="1800" dirty="0" smtClean="0">
                <a:solidFill>
                  <a:schemeClr val="tx1"/>
                </a:solidFill>
                <a:ea typeface="幼圆" panose="02010509060101010101" pitchFamily="49" charset="-122"/>
              </a:rPr>
              <a:t>Victor </a:t>
            </a:r>
            <a:r>
              <a:rPr lang="zh-CN" altLang="en-US" sz="1800" dirty="0" smtClean="0">
                <a:solidFill>
                  <a:schemeClr val="tx1"/>
                </a:solidFill>
                <a:ea typeface="幼圆" panose="02010509060101010101" pitchFamily="49" charset="-122"/>
              </a:rPr>
              <a:t>是一位电力工程师，后来改行进入软件开发行业，再后来又当上了产品经理。</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公司创始人之一</a:t>
            </a:r>
            <a:r>
              <a:rPr lang="en-US" altLang="zh-CN" sz="1800" dirty="0" smtClean="0">
                <a:solidFill>
                  <a:schemeClr val="tx1"/>
                </a:solidFill>
                <a:ea typeface="幼圆" panose="02010509060101010101" pitchFamily="49" charset="-122"/>
              </a:rPr>
              <a:t>Martin</a:t>
            </a:r>
            <a:r>
              <a:rPr lang="zh-CN" altLang="en-US" sz="1800" dirty="0" smtClean="0">
                <a:solidFill>
                  <a:schemeClr val="tx1"/>
                </a:solidFill>
                <a:ea typeface="幼圆" panose="02010509060101010101" pitchFamily="49" charset="-122"/>
              </a:rPr>
              <a:t>是一位经济学家和自学成才的黑客，他曾经在网络创业公司就职，尝试着依据</a:t>
            </a:r>
            <a:r>
              <a:rPr lang="en-US" altLang="zh-CN" sz="1800" dirty="0" smtClean="0">
                <a:solidFill>
                  <a:schemeClr val="tx1"/>
                </a:solidFill>
                <a:ea typeface="幼圆" panose="02010509060101010101" pitchFamily="49" charset="-122"/>
              </a:rPr>
              <a:t>PowerPoint, Visio, </a:t>
            </a:r>
            <a:r>
              <a:rPr lang="zh-CN" altLang="en-US" sz="1800" dirty="0" smtClean="0">
                <a:solidFill>
                  <a:schemeClr val="tx1"/>
                </a:solidFill>
                <a:ea typeface="幼圆" panose="02010509060101010101" pitchFamily="49" charset="-122"/>
              </a:rPr>
              <a:t>和</a:t>
            </a:r>
            <a:r>
              <a:rPr lang="en-US" altLang="zh-CN" sz="1800" dirty="0" smtClean="0">
                <a:solidFill>
                  <a:schemeClr val="tx1"/>
                </a:solidFill>
                <a:ea typeface="幼圆" panose="02010509060101010101" pitchFamily="49" charset="-122"/>
              </a:rPr>
              <a:t>Word </a:t>
            </a:r>
            <a:r>
              <a:rPr lang="zh-CN" altLang="en-US" sz="1800" dirty="0" smtClean="0">
                <a:solidFill>
                  <a:schemeClr val="tx1"/>
                </a:solidFill>
                <a:ea typeface="幼圆" panose="02010509060101010101" pitchFamily="49" charset="-122"/>
              </a:rPr>
              <a:t>规格开发软件，他觉得应该找到一种更好的软件开发方法。</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由此诞生。 </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公司的旗舰产品</a:t>
            </a: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于</a:t>
            </a:r>
            <a:r>
              <a:rPr lang="en-US" altLang="zh-CN" sz="1800" dirty="0" smtClean="0">
                <a:solidFill>
                  <a:schemeClr val="tx1"/>
                </a:solidFill>
                <a:ea typeface="幼圆" panose="02010509060101010101" pitchFamily="49" charset="-122"/>
              </a:rPr>
              <a:t>2003</a:t>
            </a:r>
            <a:r>
              <a:rPr lang="zh-CN" altLang="en-US" sz="1800" dirty="0" smtClean="0">
                <a:solidFill>
                  <a:schemeClr val="tx1"/>
                </a:solidFill>
                <a:ea typeface="幼圆" panose="02010509060101010101" pitchFamily="49" charset="-122"/>
              </a:rPr>
              <a:t>年</a:t>
            </a:r>
            <a:r>
              <a:rPr lang="en-US" altLang="zh-CN" sz="1800" dirty="0" smtClean="0">
                <a:solidFill>
                  <a:schemeClr val="tx1"/>
                </a:solidFill>
                <a:ea typeface="幼圆" panose="02010509060101010101" pitchFamily="49" charset="-122"/>
              </a:rPr>
              <a:t>1</a:t>
            </a:r>
            <a:r>
              <a:rPr lang="zh-CN" altLang="en-US" sz="1800" dirty="0" smtClean="0">
                <a:solidFill>
                  <a:schemeClr val="tx1"/>
                </a:solidFill>
                <a:ea typeface="幼圆" panose="02010509060101010101" pitchFamily="49" charset="-122"/>
              </a:rPr>
              <a:t>月份发行，是</a:t>
            </a:r>
            <a:r>
              <a:rPr lang="zh-CN" altLang="en-US" sz="1800" dirty="0" smtClean="0">
                <a:solidFill>
                  <a:srgbClr val="FF0000"/>
                </a:solidFill>
                <a:ea typeface="幼圆" panose="02010509060101010101" pitchFamily="49" charset="-122"/>
              </a:rPr>
              <a:t>专门为基于浏览器应用的样机研究</a:t>
            </a:r>
            <a:r>
              <a:rPr lang="zh-CN" altLang="en-US" sz="1800" dirty="0" smtClean="0">
                <a:solidFill>
                  <a:schemeClr val="tx1"/>
                </a:solidFill>
                <a:ea typeface="幼圆" panose="02010509060101010101" pitchFamily="49" charset="-122"/>
              </a:rPr>
              <a:t>而开发的。九年之后，这款产品已经成为了软件样机研究工具领域的标榜，被成千上万的经验人士，商业分析师和产品经理人使用，服务于来自世界各地的大型企业和组织。</a:t>
            </a:r>
            <a:endParaRPr lang="zh-CN" altLang="zh-CN" sz="1800" dirty="0">
              <a:solidFill>
                <a:schemeClr val="tx1"/>
              </a:solidFill>
              <a:ea typeface="幼圆" panose="02010509060101010101" pitchFamily="49" charset="-122"/>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16"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4" name="矩形 3"/>
          <p:cNvSpPr/>
          <p:nvPr/>
        </p:nvSpPr>
        <p:spPr>
          <a:xfrm>
            <a:off x="755010" y="1140903"/>
            <a:ext cx="3598876" cy="469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最新版本为 </a:t>
            </a:r>
            <a:r>
              <a:rPr lang="en-US" altLang="zh-CN" sz="1800" dirty="0" smtClean="0">
                <a:solidFill>
                  <a:schemeClr val="tx1"/>
                </a:solidFill>
                <a:ea typeface="幼圆" panose="02010509060101010101" pitchFamily="49" charset="-122"/>
              </a:rPr>
              <a:t>8.1.0.3366</a:t>
            </a:r>
            <a:endParaRPr lang="en-US" altLang="zh-CN" sz="1800" dirty="0" smtClean="0">
              <a:solidFill>
                <a:schemeClr val="tx1"/>
              </a:solidFill>
              <a:ea typeface="幼圆" panose="02010509060101010101" pitchFamily="49" charset="-122"/>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pic>
        <p:nvPicPr>
          <p:cNvPr id="2049" name="Picture 1" descr="C:\Users\lenovo\AppData\Roaming\Tencent\Users\705075101\QQ\WinTemp\RichOle\P`%0JC5OQHVZ{EFR5AMO7AE.png"/>
          <p:cNvPicPr>
            <a:picLocks noChangeAspect="1" noChangeArrowheads="1"/>
          </p:cNvPicPr>
          <p:nvPr/>
        </p:nvPicPr>
        <p:blipFill>
          <a:blip r:embed="rId4"/>
          <a:srcRect/>
          <a:stretch>
            <a:fillRect/>
          </a:stretch>
        </p:blipFill>
        <p:spPr bwMode="auto">
          <a:xfrm>
            <a:off x="729841" y="1744910"/>
            <a:ext cx="5478011" cy="4784367"/>
          </a:xfrm>
          <a:prstGeom prst="rect">
            <a:avLst/>
          </a:prstGeom>
          <a:noFill/>
        </p:spPr>
      </p:pic>
      <p:sp>
        <p:nvSpPr>
          <p:cNvPr id="9"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pic>
        <p:nvPicPr>
          <p:cNvPr id="21508" name="Picture 4"/>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
        <p:nvSpPr>
          <p:cNvPr id="9" name="椭圆形标注 8"/>
          <p:cNvSpPr/>
          <p:nvPr/>
        </p:nvSpPr>
        <p:spPr>
          <a:xfrm>
            <a:off x="8405769" y="167780"/>
            <a:ext cx="116607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1.</a:t>
            </a:r>
            <a:r>
              <a:rPr lang="zh-CN" altLang="en-US" sz="1200" b="1" dirty="0" smtClean="0">
                <a:latin typeface="+mj-ea"/>
                <a:ea typeface="+mj-ea"/>
              </a:rPr>
              <a:t>主菜单和工具栏</a:t>
            </a:r>
            <a:endParaRPr lang="zh-CN" altLang="en-US" sz="1200" b="1" dirty="0">
              <a:latin typeface="+mj-ea"/>
              <a:ea typeface="+mj-ea"/>
            </a:endParaRPr>
          </a:p>
        </p:txBody>
      </p:sp>
      <p:sp>
        <p:nvSpPr>
          <p:cNvPr id="10" name="椭圆形标注 9"/>
          <p:cNvSpPr/>
          <p:nvPr/>
        </p:nvSpPr>
        <p:spPr>
          <a:xfrm>
            <a:off x="315505" y="1730969"/>
            <a:ext cx="116607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2.</a:t>
            </a:r>
            <a:r>
              <a:rPr lang="zh-CN" altLang="en-US" sz="1200" b="1" dirty="0" smtClean="0">
                <a:latin typeface="+mj-ea"/>
                <a:ea typeface="+mj-ea"/>
              </a:rPr>
              <a:t>站点地图面板</a:t>
            </a:r>
            <a:endParaRPr lang="zh-CN" altLang="en-US" sz="1200" b="1" dirty="0">
              <a:latin typeface="+mj-ea"/>
              <a:ea typeface="+mj-ea"/>
            </a:endParaRPr>
          </a:p>
        </p:txBody>
      </p:sp>
      <p:sp>
        <p:nvSpPr>
          <p:cNvPr id="11" name="椭圆形标注 10"/>
          <p:cNvSpPr/>
          <p:nvPr/>
        </p:nvSpPr>
        <p:spPr>
          <a:xfrm>
            <a:off x="1173300" y="3056709"/>
            <a:ext cx="1426210" cy="51046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3.</a:t>
            </a:r>
            <a:r>
              <a:rPr lang="zh-CN" altLang="en-US" sz="1200" b="1" dirty="0" smtClean="0">
                <a:latin typeface="+mj-ea"/>
                <a:ea typeface="+mj-ea"/>
              </a:rPr>
              <a:t>控件面板</a:t>
            </a:r>
            <a:endParaRPr lang="zh-CN" altLang="en-US" sz="1200" b="1" dirty="0">
              <a:latin typeface="+mj-ea"/>
              <a:ea typeface="+mj-ea"/>
            </a:endParaRPr>
          </a:p>
        </p:txBody>
      </p:sp>
      <p:sp>
        <p:nvSpPr>
          <p:cNvPr id="12" name="椭圆形标注 11"/>
          <p:cNvSpPr/>
          <p:nvPr/>
        </p:nvSpPr>
        <p:spPr>
          <a:xfrm>
            <a:off x="241482" y="5432112"/>
            <a:ext cx="1561192"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4.</a:t>
            </a:r>
            <a:r>
              <a:rPr lang="zh-CN" altLang="en-US" sz="1200" b="1" dirty="0" smtClean="0">
                <a:latin typeface="+mj-ea"/>
                <a:ea typeface="+mj-ea"/>
              </a:rPr>
              <a:t>模块面板</a:t>
            </a:r>
            <a:endParaRPr lang="zh-CN" altLang="en-US" sz="1200" b="1" dirty="0">
              <a:latin typeface="+mj-ea"/>
              <a:ea typeface="+mj-ea"/>
            </a:endParaRPr>
          </a:p>
        </p:txBody>
      </p:sp>
      <p:sp>
        <p:nvSpPr>
          <p:cNvPr id="13" name="矩形 12"/>
          <p:cNvSpPr/>
          <p:nvPr/>
        </p:nvSpPr>
        <p:spPr>
          <a:xfrm>
            <a:off x="3159961" y="1998879"/>
            <a:ext cx="6676242" cy="3748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zh-CN" sz="1800" b="1" dirty="0" smtClean="0"/>
              <a:t>1.</a:t>
            </a:r>
            <a:r>
              <a:rPr lang="zh-CN" altLang="en-US" sz="1800" b="1" dirty="0" smtClean="0"/>
              <a:t>主菜单和工具栏</a:t>
            </a:r>
            <a:endParaRPr lang="zh-CN" altLang="en-US" sz="1800" dirty="0" smtClean="0"/>
          </a:p>
          <a:p>
            <a:r>
              <a:rPr lang="zh-CN" altLang="en-US" sz="1800" dirty="0" smtClean="0"/>
              <a:t>执行常用操作，如文件打开、保存文件，格式化控件，自动生成原型和规格说明书等操作。</a:t>
            </a:r>
            <a:endParaRPr lang="zh-CN" altLang="en-US" sz="1800" dirty="0" smtClean="0"/>
          </a:p>
          <a:p>
            <a:r>
              <a:rPr lang="en-US" altLang="zh-CN" sz="1800" b="1" dirty="0" smtClean="0"/>
              <a:t>2.</a:t>
            </a:r>
            <a:r>
              <a:rPr lang="zh-CN" altLang="en-US" sz="1800" b="1" dirty="0" smtClean="0"/>
              <a:t>站点地图面板</a:t>
            </a:r>
            <a:endParaRPr lang="zh-CN" altLang="en-US" sz="1800" dirty="0" smtClean="0"/>
          </a:p>
          <a:p>
            <a:r>
              <a:rPr lang="zh-CN" altLang="en-US" sz="1800" dirty="0" smtClean="0"/>
              <a:t>对所设计的页面（包括线框图和流程图）进行添加、删除、重命名和组织页面层次。</a:t>
            </a:r>
            <a:endParaRPr lang="zh-CN" altLang="en-US" sz="1800" dirty="0" smtClean="0"/>
          </a:p>
          <a:p>
            <a:r>
              <a:rPr lang="en-US" altLang="zh-CN" sz="1800" b="1" dirty="0" smtClean="0"/>
              <a:t>3.</a:t>
            </a:r>
            <a:r>
              <a:rPr lang="zh-CN" altLang="en-US" sz="1800" b="1" dirty="0" smtClean="0"/>
              <a:t>控件面板</a:t>
            </a:r>
            <a:endParaRPr lang="zh-CN" altLang="en-US" sz="1800" dirty="0" smtClean="0"/>
          </a:p>
          <a:p>
            <a:r>
              <a:rPr lang="zh-CN" altLang="en-US" sz="1800" dirty="0" smtClean="0"/>
              <a:t>该面板包含线框图控件和流程图控件，另外，你还可以载入已有的部件库（*</a:t>
            </a:r>
            <a:r>
              <a:rPr lang="en-US" altLang="zh-CN" sz="1800" dirty="0" smtClean="0"/>
              <a:t>.rplib</a:t>
            </a:r>
            <a:r>
              <a:rPr lang="zh-CN" altLang="en-US" sz="1800" dirty="0" smtClean="0"/>
              <a:t>文件）创建自己的部件库。</a:t>
            </a:r>
            <a:endParaRPr lang="zh-CN" altLang="en-US" sz="1800" dirty="0" smtClean="0"/>
          </a:p>
          <a:p>
            <a:r>
              <a:rPr lang="en-US" altLang="zh-CN" sz="1800" b="1" dirty="0" smtClean="0"/>
              <a:t>4.</a:t>
            </a:r>
            <a:r>
              <a:rPr lang="zh-CN" altLang="en-US" sz="1800" b="1" dirty="0" smtClean="0"/>
              <a:t>模块面板</a:t>
            </a:r>
            <a:endParaRPr lang="zh-CN" altLang="en-US" sz="1800" dirty="0" smtClean="0"/>
          </a:p>
          <a:p>
            <a:r>
              <a:rPr lang="zh-CN" altLang="en-US" sz="1800" dirty="0" smtClean="0"/>
              <a:t>一种可以复用的特殊页面，在该面板中可进行模块的添加、删除、重命名和组织模块分类层次。</a:t>
            </a:r>
            <a:endParaRPr lang="zh-CN" alt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pic>
        <p:nvPicPr>
          <p:cNvPr id="21508" name="Picture 4"/>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
        <p:nvSpPr>
          <p:cNvPr id="9" name="椭圆形标注 8"/>
          <p:cNvSpPr/>
          <p:nvPr/>
        </p:nvSpPr>
        <p:spPr>
          <a:xfrm>
            <a:off x="6132832" y="1604695"/>
            <a:ext cx="116607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5.</a:t>
            </a:r>
            <a:r>
              <a:rPr lang="zh-CN" altLang="en-US" sz="1200" b="1" dirty="0" smtClean="0">
                <a:latin typeface="+mj-ea"/>
                <a:ea typeface="+mj-ea"/>
              </a:rPr>
              <a:t>线框图工作区</a:t>
            </a:r>
            <a:endParaRPr lang="zh-CN" altLang="en-US" sz="1200" b="1" dirty="0">
              <a:latin typeface="+mj-ea"/>
              <a:ea typeface="+mj-ea"/>
            </a:endParaRPr>
          </a:p>
        </p:txBody>
      </p:sp>
      <p:sp>
        <p:nvSpPr>
          <p:cNvPr id="10" name="椭圆形标注 9"/>
          <p:cNvSpPr/>
          <p:nvPr/>
        </p:nvSpPr>
        <p:spPr>
          <a:xfrm>
            <a:off x="10849761" y="2371888"/>
            <a:ext cx="1166070" cy="61264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6.</a:t>
            </a:r>
            <a:r>
              <a:rPr lang="zh-CN" altLang="en-US" sz="1200" b="1" dirty="0" smtClean="0">
                <a:latin typeface="+mj-ea"/>
                <a:ea typeface="+mj-ea"/>
              </a:rPr>
              <a:t>页面注释和交互区</a:t>
            </a:r>
            <a:endParaRPr lang="zh-CN" altLang="en-US" sz="1200" b="1" dirty="0">
              <a:latin typeface="+mj-ea"/>
              <a:ea typeface="+mj-ea"/>
            </a:endParaRPr>
          </a:p>
        </p:txBody>
      </p:sp>
      <p:sp>
        <p:nvSpPr>
          <p:cNvPr id="11" name="椭圆形标注 10"/>
          <p:cNvSpPr/>
          <p:nvPr/>
        </p:nvSpPr>
        <p:spPr>
          <a:xfrm>
            <a:off x="10723845" y="4670871"/>
            <a:ext cx="1426210" cy="51046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mj-ea"/>
                <a:ea typeface="+mj-ea"/>
              </a:rPr>
              <a:t>7.</a:t>
            </a:r>
            <a:r>
              <a:rPr lang="zh-CN" altLang="en-US" sz="1200" b="1" dirty="0" smtClean="0">
                <a:latin typeface="+mj-ea"/>
                <a:ea typeface="+mj-ea"/>
              </a:rPr>
              <a:t>控件交互面板</a:t>
            </a:r>
            <a:endParaRPr lang="zh-CN" altLang="en-US" sz="1200" b="1" dirty="0">
              <a:latin typeface="+mj-ea"/>
              <a:ea typeface="+mj-ea"/>
            </a:endParaRPr>
          </a:p>
        </p:txBody>
      </p:sp>
      <p:sp>
        <p:nvSpPr>
          <p:cNvPr id="13" name="矩形 12"/>
          <p:cNvSpPr/>
          <p:nvPr/>
        </p:nvSpPr>
        <p:spPr>
          <a:xfrm>
            <a:off x="3159961" y="1998879"/>
            <a:ext cx="6676242" cy="3748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zh-CN" sz="1800" b="1" dirty="0" smtClean="0"/>
              <a:t>5.</a:t>
            </a:r>
            <a:r>
              <a:rPr lang="zh-CN" altLang="en-US" sz="1800" b="1" dirty="0" smtClean="0"/>
              <a:t>线框图工作区</a:t>
            </a:r>
            <a:endParaRPr lang="zh-CN" altLang="en-US" sz="1800" dirty="0" smtClean="0"/>
          </a:p>
          <a:p>
            <a:r>
              <a:rPr lang="zh-CN" altLang="en-US" sz="1800" dirty="0" smtClean="0"/>
              <a:t>线框图工作区也叫页面工作区，线框图工作区是你进行原型设计的主要区域，在该区域中你可以设计线框图、流程图、自定义部件、模块。</a:t>
            </a:r>
            <a:endParaRPr lang="zh-CN" altLang="en-US" sz="1800" dirty="0" smtClean="0"/>
          </a:p>
          <a:p>
            <a:r>
              <a:rPr lang="en-US" altLang="zh-CN" sz="1800" b="1" dirty="0" smtClean="0"/>
              <a:t>6.</a:t>
            </a:r>
            <a:r>
              <a:rPr lang="zh-CN" altLang="en-US" sz="1800" b="1" dirty="0" smtClean="0"/>
              <a:t>页面注释和交互区</a:t>
            </a:r>
            <a:endParaRPr lang="zh-CN" altLang="en-US" sz="1800" dirty="0" smtClean="0"/>
          </a:p>
          <a:p>
            <a:r>
              <a:rPr lang="zh-CN" altLang="en-US" sz="1800" dirty="0" smtClean="0"/>
              <a:t>添加和管理页面级的注释和交互。</a:t>
            </a:r>
            <a:endParaRPr lang="zh-CN" altLang="en-US" sz="1800" dirty="0" smtClean="0"/>
          </a:p>
          <a:p>
            <a:r>
              <a:rPr lang="en-US" altLang="zh-CN" sz="1800" b="1" dirty="0" smtClean="0"/>
              <a:t>7.</a:t>
            </a:r>
            <a:r>
              <a:rPr lang="zh-CN" altLang="en-US" sz="1800" b="1" dirty="0" smtClean="0"/>
              <a:t>控件交互面板</a:t>
            </a:r>
            <a:endParaRPr lang="zh-CN" altLang="en-US" sz="1800" dirty="0" smtClean="0"/>
          </a:p>
          <a:p>
            <a:r>
              <a:rPr lang="zh-CN" altLang="en-US" sz="1800" dirty="0" smtClean="0"/>
              <a:t>定义控件的交互，如：链接、弹出、动态显示和隐藏等。</a:t>
            </a:r>
            <a:endParaRPr lang="zh-CN" altLang="en-US" sz="1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pic>
        <p:nvPicPr>
          <p:cNvPr id="2" name="Picture 2"/>
          <p:cNvPicPr>
            <a:picLocks noChangeAspect="1" noChangeArrowheads="1"/>
          </p:cNvPicPr>
          <p:nvPr/>
        </p:nvPicPr>
        <p:blipFill>
          <a:blip r:embed="rId4"/>
          <a:srcRect/>
          <a:stretch>
            <a:fillRect/>
          </a:stretch>
        </p:blipFill>
        <p:spPr bwMode="auto">
          <a:xfrm>
            <a:off x="689528" y="998290"/>
            <a:ext cx="10736121" cy="5859710"/>
          </a:xfrm>
          <a:prstGeom prst="rect">
            <a:avLst/>
          </a:prstGeom>
          <a:noFill/>
          <a:ln w="9525">
            <a:noFill/>
            <a:miter lim="800000"/>
            <a:headEnd/>
            <a:tailEnd/>
          </a:ln>
          <a:effectLst/>
        </p:spPr>
      </p:pic>
      <p:sp>
        <p:nvSpPr>
          <p:cNvPr id="13"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54606" y="3668398"/>
            <a:ext cx="1832553" cy="584775"/>
          </a:xfrm>
          <a:prstGeom prst="rect">
            <a:avLst/>
          </a:prstGeom>
          <a:noFill/>
        </p:spPr>
        <p:txBody>
          <a:bodyPr wrap="none" rtlCol="0">
            <a:spAutoFit/>
          </a:bodyPr>
          <a:lstStyle/>
          <a:p>
            <a:pPr algn="ctr"/>
            <a:r>
              <a:rPr lang="zh-CN" altLang="en-US" sz="3200" b="1" dirty="0" smtClean="0">
                <a:solidFill>
                  <a:schemeClr val="accent1"/>
                </a:solidFill>
                <a:latin typeface="+mn-ea"/>
              </a:rPr>
              <a:t>原型介绍</a:t>
            </a:r>
            <a:endParaRPr lang="zh-CN" altLang="en-US" sz="3200" b="1" dirty="0" smtClean="0">
              <a:solidFill>
                <a:schemeClr val="accent1"/>
              </a:solidFill>
              <a:latin typeface="+mn-ea"/>
            </a:endParaRP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01</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pic>
        <p:nvPicPr>
          <p:cNvPr id="23554" name="Picture 2"/>
          <p:cNvPicPr>
            <a:picLocks noChangeAspect="1" noChangeArrowheads="1"/>
          </p:cNvPicPr>
          <p:nvPr/>
        </p:nvPicPr>
        <p:blipFill>
          <a:blip r:embed="rId4"/>
          <a:srcRect/>
          <a:stretch>
            <a:fillRect/>
          </a:stretch>
        </p:blipFill>
        <p:spPr bwMode="auto">
          <a:xfrm>
            <a:off x="302002" y="1015067"/>
            <a:ext cx="3541647" cy="3066177"/>
          </a:xfrm>
          <a:prstGeom prst="rect">
            <a:avLst/>
          </a:prstGeom>
          <a:noFill/>
          <a:ln w="9525">
            <a:noFill/>
            <a:miter lim="800000"/>
            <a:headEnd/>
            <a:tailEnd/>
          </a:ln>
          <a:effectLst/>
        </p:spPr>
      </p:pic>
      <p:pic>
        <p:nvPicPr>
          <p:cNvPr id="23555" name="Picture 3"/>
          <p:cNvPicPr>
            <a:picLocks noChangeAspect="1" noChangeArrowheads="1"/>
          </p:cNvPicPr>
          <p:nvPr/>
        </p:nvPicPr>
        <p:blipFill>
          <a:blip r:embed="rId5"/>
          <a:srcRect/>
          <a:stretch>
            <a:fillRect/>
          </a:stretch>
        </p:blipFill>
        <p:spPr bwMode="auto">
          <a:xfrm>
            <a:off x="1451297" y="1986218"/>
            <a:ext cx="3754947" cy="4351663"/>
          </a:xfrm>
          <a:prstGeom prst="rect">
            <a:avLst/>
          </a:prstGeom>
          <a:noFill/>
          <a:ln w="9525">
            <a:noFill/>
            <a:miter lim="800000"/>
            <a:headEnd/>
            <a:tailEnd/>
          </a:ln>
          <a:effectLst/>
        </p:spPr>
      </p:pic>
      <p:sp>
        <p:nvSpPr>
          <p:cNvPr id="9" name="矩形 8"/>
          <p:cNvSpPr/>
          <p:nvPr/>
        </p:nvSpPr>
        <p:spPr>
          <a:xfrm>
            <a:off x="5553511" y="713064"/>
            <a:ext cx="5293453" cy="57548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ea typeface="幼圆" panose="02010509060101010101" pitchFamily="49" charset="-122"/>
              </a:rPr>
              <a:t>Axure RP 8</a:t>
            </a:r>
            <a:r>
              <a:rPr lang="zh-CN" altLang="en-US" sz="1800" dirty="0" smtClean="0">
                <a:solidFill>
                  <a:schemeClr val="tx1"/>
                </a:solidFill>
                <a:ea typeface="幼圆" panose="02010509060101010101" pitchFamily="49" charset="-122"/>
              </a:rPr>
              <a:t>支持</a:t>
            </a:r>
            <a:r>
              <a:rPr lang="zh-CN" altLang="en-US" sz="1800" dirty="0" smtClean="0">
                <a:solidFill>
                  <a:srgbClr val="FF0000"/>
                </a:solidFill>
                <a:ea typeface="幼圆" panose="02010509060101010101" pitchFamily="49" charset="-122"/>
              </a:rPr>
              <a:t>创建团队项目</a:t>
            </a:r>
            <a:r>
              <a:rPr lang="zh-CN" altLang="en-US" sz="1800" dirty="0" smtClean="0">
                <a:solidFill>
                  <a:schemeClr val="tx1"/>
                </a:solidFill>
                <a:ea typeface="幼圆" panose="02010509060101010101" pitchFamily="49" charset="-122"/>
              </a:rPr>
              <a:t>和</a:t>
            </a:r>
            <a:r>
              <a:rPr lang="zh-CN" altLang="en-US" sz="1800" dirty="0" smtClean="0">
                <a:solidFill>
                  <a:srgbClr val="FF0000"/>
                </a:solidFill>
                <a:ea typeface="幼圆" panose="02010509060101010101" pitchFamily="49" charset="-122"/>
              </a:rPr>
              <a:t>版本控制功能</a:t>
            </a:r>
            <a:r>
              <a:rPr lang="zh-CN" altLang="en-US" sz="1800" dirty="0" smtClean="0">
                <a:solidFill>
                  <a:schemeClr val="tx1"/>
                </a:solidFill>
                <a:ea typeface="幼圆" panose="02010509060101010101" pitchFamily="49" charset="-122"/>
              </a:rPr>
              <a:t>。</a:t>
            </a:r>
            <a:endParaRPr lang="en-US" altLang="zh-CN" sz="1800" dirty="0" smtClean="0">
              <a:solidFill>
                <a:schemeClr val="tx1"/>
              </a:solidFill>
              <a:ea typeface="幼圆" panose="02010509060101010101" pitchFamily="49" charset="-122"/>
            </a:endParaRPr>
          </a:p>
          <a:p>
            <a:pPr>
              <a:lnSpc>
                <a:spcPct val="150000"/>
              </a:lnSpc>
            </a:pPr>
            <a:r>
              <a:rPr lang="zh-CN" altLang="en-US" sz="1800" dirty="0" smtClean="0">
                <a:solidFill>
                  <a:schemeClr val="tx1"/>
                </a:solidFill>
                <a:ea typeface="幼圆" panose="02010509060101010101" pitchFamily="49" charset="-122"/>
              </a:rPr>
              <a:t>登录后可以进行创建团队项目，上传至</a:t>
            </a:r>
            <a:r>
              <a:rPr lang="en-US" altLang="zh-CN" sz="1800" dirty="0" smtClean="0">
                <a:solidFill>
                  <a:schemeClr val="tx1"/>
                </a:solidFill>
                <a:ea typeface="幼圆" panose="02010509060101010101" pitchFamily="49" charset="-122"/>
              </a:rPr>
              <a:t>Axure Share</a:t>
            </a:r>
            <a:r>
              <a:rPr lang="zh-CN" altLang="en-US" sz="1800" dirty="0" smtClean="0">
                <a:solidFill>
                  <a:schemeClr val="tx1"/>
                </a:solidFill>
                <a:ea typeface="幼圆" panose="02010509060101010101" pitchFamily="49" charset="-122"/>
              </a:rPr>
              <a:t>或者</a:t>
            </a:r>
            <a:r>
              <a:rPr lang="en-US" altLang="zh-CN" sz="1800" dirty="0" smtClean="0">
                <a:solidFill>
                  <a:schemeClr val="tx1"/>
                </a:solidFill>
                <a:ea typeface="幼圆" panose="02010509060101010101" pitchFamily="49" charset="-122"/>
              </a:rPr>
              <a:t>SVN</a:t>
            </a:r>
            <a:r>
              <a:rPr lang="zh-CN" altLang="en-US" sz="1800" dirty="0" smtClean="0">
                <a:solidFill>
                  <a:schemeClr val="tx1"/>
                </a:solidFill>
                <a:ea typeface="幼圆" panose="02010509060101010101" pitchFamily="49" charset="-122"/>
              </a:rPr>
              <a:t>上（目前只支持这两个版本控制管理系统）。一旦你在</a:t>
            </a:r>
            <a:r>
              <a:rPr lang="en-US" altLang="zh-CN" sz="1800" dirty="0" smtClean="0">
                <a:solidFill>
                  <a:schemeClr val="tx1"/>
                </a:solidFill>
                <a:ea typeface="幼圆" panose="02010509060101010101" pitchFamily="49" charset="-122"/>
              </a:rPr>
              <a:t>Axure Share</a:t>
            </a:r>
            <a:r>
              <a:rPr lang="zh-CN" altLang="en-US" sz="1800" dirty="0" smtClean="0">
                <a:solidFill>
                  <a:schemeClr val="tx1"/>
                </a:solidFill>
                <a:ea typeface="幼圆" panose="02010509060101010101" pitchFamily="49" charset="-122"/>
              </a:rPr>
              <a:t>创建了一个团队项目，你可以让其他人参与。能否进入到团队项目取决于是否能够进入到包含了该项目的</a:t>
            </a:r>
            <a:r>
              <a:rPr lang="en-US" altLang="zh-CN" sz="1800" dirty="0" smtClean="0">
                <a:solidFill>
                  <a:schemeClr val="tx1"/>
                </a:solidFill>
                <a:ea typeface="幼圆" panose="02010509060101010101" pitchFamily="49" charset="-122"/>
              </a:rPr>
              <a:t>Axure Share</a:t>
            </a:r>
            <a:r>
              <a:rPr lang="zh-CN" altLang="en-US" sz="1800" dirty="0" smtClean="0">
                <a:solidFill>
                  <a:schemeClr val="tx1"/>
                </a:solidFill>
                <a:ea typeface="幼圆" panose="02010509060101010101" pitchFamily="49" charset="-122"/>
              </a:rPr>
              <a:t>工作区。为了能够浏览和编辑</a:t>
            </a:r>
            <a:r>
              <a:rPr lang="en-US" altLang="zh-CN" sz="1800" dirty="0" smtClean="0">
                <a:solidFill>
                  <a:schemeClr val="tx1"/>
                </a:solidFill>
                <a:ea typeface="幼圆" panose="02010509060101010101" pitchFamily="49" charset="-122"/>
              </a:rPr>
              <a:t>Axure Share</a:t>
            </a:r>
            <a:r>
              <a:rPr lang="zh-CN" altLang="en-US" sz="1800" dirty="0" smtClean="0">
                <a:solidFill>
                  <a:schemeClr val="tx1"/>
                </a:solidFill>
                <a:ea typeface="幼圆" panose="02010509060101010101" pitchFamily="49" charset="-122"/>
              </a:rPr>
              <a:t>中的团队项目，每一个参与者首先需要拥有一个</a:t>
            </a:r>
            <a:r>
              <a:rPr lang="en-US" altLang="zh-CN" sz="1800" dirty="0" smtClean="0">
                <a:solidFill>
                  <a:schemeClr val="tx1"/>
                </a:solidFill>
                <a:ea typeface="幼圆" panose="02010509060101010101" pitchFamily="49" charset="-122"/>
              </a:rPr>
              <a:t>Axure</a:t>
            </a:r>
            <a:r>
              <a:rPr lang="zh-CN" altLang="en-US" sz="1800" dirty="0" smtClean="0">
                <a:solidFill>
                  <a:schemeClr val="tx1"/>
                </a:solidFill>
                <a:ea typeface="幼圆" panose="02010509060101010101" pitchFamily="49" charset="-122"/>
              </a:rPr>
              <a:t>帐号，并且被邀请加入到包含了此团队项目的工作区中。进入</a:t>
            </a:r>
            <a:r>
              <a:rPr lang="en-US" altLang="zh-CN" sz="1800" dirty="0" smtClean="0">
                <a:solidFill>
                  <a:schemeClr val="tx1"/>
                </a:solidFill>
                <a:ea typeface="幼圆" panose="02010509060101010101" pitchFamily="49" charset="-122"/>
              </a:rPr>
              <a:t>Axure Share</a:t>
            </a:r>
            <a:r>
              <a:rPr lang="zh-CN" altLang="en-US" sz="1800" dirty="0" smtClean="0">
                <a:solidFill>
                  <a:schemeClr val="tx1"/>
                </a:solidFill>
                <a:ea typeface="幼圆" panose="02010509060101010101" pitchFamily="49" charset="-122"/>
              </a:rPr>
              <a:t>介绍页面可以了解更多关于工作区的内容。</a:t>
            </a:r>
            <a:endParaRPr lang="en-US" altLang="zh-CN" sz="1800" dirty="0" smtClean="0">
              <a:solidFill>
                <a:schemeClr val="tx1"/>
              </a:solidFill>
              <a:ea typeface="幼圆" panose="02010509060101010101" pitchFamily="49" charset="-122"/>
            </a:endParaRPr>
          </a:p>
        </p:txBody>
      </p:sp>
      <p:sp>
        <p:nvSpPr>
          <p:cNvPr id="11"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down)">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46"/>
          <p:cNvSpPr/>
          <p:nvPr/>
        </p:nvSpPr>
        <p:spPr>
          <a:xfrm>
            <a:off x="775386" y="1252693"/>
            <a:ext cx="1808424" cy="1349479"/>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en-US" altLang="zh-CN" sz="1800" dirty="0" smtClean="0">
                <a:solidFill>
                  <a:srgbClr val="FFFFFF"/>
                </a:solidFill>
              </a:rPr>
              <a:t>Axure RP </a:t>
            </a:r>
            <a:r>
              <a:rPr lang="zh-CN" altLang="en-US" sz="1800" dirty="0" smtClean="0">
                <a:solidFill>
                  <a:srgbClr val="FFFFFF"/>
                </a:solidFill>
              </a:rPr>
              <a:t>官网</a:t>
            </a:r>
            <a:endParaRPr lang="zh-CN" altLang="en-US" sz="1800" dirty="0">
              <a:solidFill>
                <a:srgbClr val="FFFFFF"/>
              </a:solidFill>
            </a:endParaRPr>
          </a:p>
        </p:txBody>
      </p:sp>
      <p:pic>
        <p:nvPicPr>
          <p:cNvPr id="12"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
        <p:nvSpPr>
          <p:cNvPr id="17" name="任意多边形 46"/>
          <p:cNvSpPr/>
          <p:nvPr/>
        </p:nvSpPr>
        <p:spPr>
          <a:xfrm>
            <a:off x="768395" y="3317781"/>
            <a:ext cx="1808424" cy="1349479"/>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en-US" altLang="zh-CN" sz="1800" dirty="0" smtClean="0">
                <a:solidFill>
                  <a:srgbClr val="FFFFFF"/>
                </a:solidFill>
              </a:rPr>
              <a:t>Axure</a:t>
            </a:r>
            <a:r>
              <a:rPr lang="zh-CN" altLang="en-US" sz="1800" dirty="0" smtClean="0">
                <a:solidFill>
                  <a:srgbClr val="FFFFFF"/>
                </a:solidFill>
              </a:rPr>
              <a:t>中文网</a:t>
            </a:r>
            <a:endParaRPr lang="zh-CN" altLang="en-US" sz="1800" dirty="0">
              <a:solidFill>
                <a:srgbClr val="FFFFFF"/>
              </a:solidFill>
            </a:endParaRPr>
          </a:p>
        </p:txBody>
      </p:sp>
      <p:sp>
        <p:nvSpPr>
          <p:cNvPr id="20" name="任意多边形 46"/>
          <p:cNvSpPr/>
          <p:nvPr/>
        </p:nvSpPr>
        <p:spPr>
          <a:xfrm>
            <a:off x="743228" y="5508521"/>
            <a:ext cx="1808424" cy="1349479"/>
          </a:xfrm>
          <a:custGeom>
            <a:avLst/>
            <a:gdLst>
              <a:gd name="connsiteX0" fmla="*/ 0 w 2923108"/>
              <a:gd name="connsiteY0" fmla="*/ 0 h 2181277"/>
              <a:gd name="connsiteX1" fmla="*/ 109478 w 2923108"/>
              <a:gd name="connsiteY1" fmla="*/ 0 h 2181277"/>
              <a:gd name="connsiteX2" fmla="*/ 114649 w 2923108"/>
              <a:gd name="connsiteY2" fmla="*/ 25618 h 2181277"/>
              <a:gd name="connsiteX3" fmla="*/ 206889 w 2923108"/>
              <a:gd name="connsiteY3" fmla="*/ 86758 h 2181277"/>
              <a:gd name="connsiteX4" fmla="*/ 299129 w 2923108"/>
              <a:gd name="connsiteY4" fmla="*/ 25618 h 2181277"/>
              <a:gd name="connsiteX5" fmla="*/ 304301 w 2923108"/>
              <a:gd name="connsiteY5" fmla="*/ 0 h 2181277"/>
              <a:gd name="connsiteX6" fmla="*/ 423143 w 2923108"/>
              <a:gd name="connsiteY6" fmla="*/ 0 h 2181277"/>
              <a:gd name="connsiteX7" fmla="*/ 428315 w 2923108"/>
              <a:gd name="connsiteY7" fmla="*/ 25618 h 2181277"/>
              <a:gd name="connsiteX8" fmla="*/ 520555 w 2923108"/>
              <a:gd name="connsiteY8" fmla="*/ 86758 h 2181277"/>
              <a:gd name="connsiteX9" fmla="*/ 612795 w 2923108"/>
              <a:gd name="connsiteY9" fmla="*/ 25618 h 2181277"/>
              <a:gd name="connsiteX10" fmla="*/ 617967 w 2923108"/>
              <a:gd name="connsiteY10" fmla="*/ 0 h 2181277"/>
              <a:gd name="connsiteX11" fmla="*/ 736809 w 2923108"/>
              <a:gd name="connsiteY11" fmla="*/ 0 h 2181277"/>
              <a:gd name="connsiteX12" fmla="*/ 741981 w 2923108"/>
              <a:gd name="connsiteY12" fmla="*/ 25618 h 2181277"/>
              <a:gd name="connsiteX13" fmla="*/ 834221 w 2923108"/>
              <a:gd name="connsiteY13" fmla="*/ 86758 h 2181277"/>
              <a:gd name="connsiteX14" fmla="*/ 926461 w 2923108"/>
              <a:gd name="connsiteY14" fmla="*/ 25618 h 2181277"/>
              <a:gd name="connsiteX15" fmla="*/ 931634 w 2923108"/>
              <a:gd name="connsiteY15" fmla="*/ 0 h 2181277"/>
              <a:gd name="connsiteX16" fmla="*/ 1050475 w 2923108"/>
              <a:gd name="connsiteY16" fmla="*/ 0 h 2181277"/>
              <a:gd name="connsiteX17" fmla="*/ 1055647 w 2923108"/>
              <a:gd name="connsiteY17" fmla="*/ 25618 h 2181277"/>
              <a:gd name="connsiteX18" fmla="*/ 1147887 w 2923108"/>
              <a:gd name="connsiteY18" fmla="*/ 86758 h 2181277"/>
              <a:gd name="connsiteX19" fmla="*/ 1240128 w 2923108"/>
              <a:gd name="connsiteY19" fmla="*/ 25618 h 2181277"/>
              <a:gd name="connsiteX20" fmla="*/ 1245300 w 2923108"/>
              <a:gd name="connsiteY20" fmla="*/ 0 h 2181277"/>
              <a:gd name="connsiteX21" fmla="*/ 1364141 w 2923108"/>
              <a:gd name="connsiteY21" fmla="*/ 0 h 2181277"/>
              <a:gd name="connsiteX22" fmla="*/ 1369313 w 2923108"/>
              <a:gd name="connsiteY22" fmla="*/ 25618 h 2181277"/>
              <a:gd name="connsiteX23" fmla="*/ 1461553 w 2923108"/>
              <a:gd name="connsiteY23" fmla="*/ 86758 h 2181277"/>
              <a:gd name="connsiteX24" fmla="*/ 1553794 w 2923108"/>
              <a:gd name="connsiteY24" fmla="*/ 25618 h 2181277"/>
              <a:gd name="connsiteX25" fmla="*/ 1558966 w 2923108"/>
              <a:gd name="connsiteY25" fmla="*/ 0 h 2181277"/>
              <a:gd name="connsiteX26" fmla="*/ 1677807 w 2923108"/>
              <a:gd name="connsiteY26" fmla="*/ 0 h 2181277"/>
              <a:gd name="connsiteX27" fmla="*/ 1682979 w 2923108"/>
              <a:gd name="connsiteY27" fmla="*/ 25618 h 2181277"/>
              <a:gd name="connsiteX28" fmla="*/ 1775220 w 2923108"/>
              <a:gd name="connsiteY28" fmla="*/ 86758 h 2181277"/>
              <a:gd name="connsiteX29" fmla="*/ 1867460 w 2923108"/>
              <a:gd name="connsiteY29" fmla="*/ 25618 h 2181277"/>
              <a:gd name="connsiteX30" fmla="*/ 1872632 w 2923108"/>
              <a:gd name="connsiteY30" fmla="*/ 0 h 2181277"/>
              <a:gd name="connsiteX31" fmla="*/ 1991473 w 2923108"/>
              <a:gd name="connsiteY31" fmla="*/ 0 h 2181277"/>
              <a:gd name="connsiteX32" fmla="*/ 1996646 w 2923108"/>
              <a:gd name="connsiteY32" fmla="*/ 25618 h 2181277"/>
              <a:gd name="connsiteX33" fmla="*/ 2088886 w 2923108"/>
              <a:gd name="connsiteY33" fmla="*/ 86758 h 2181277"/>
              <a:gd name="connsiteX34" fmla="*/ 2181126 w 2923108"/>
              <a:gd name="connsiteY34" fmla="*/ 25618 h 2181277"/>
              <a:gd name="connsiteX35" fmla="*/ 2186298 w 2923108"/>
              <a:gd name="connsiteY35" fmla="*/ 0 h 2181277"/>
              <a:gd name="connsiteX36" fmla="*/ 2305139 w 2923108"/>
              <a:gd name="connsiteY36" fmla="*/ 0 h 2181277"/>
              <a:gd name="connsiteX37" fmla="*/ 2310312 w 2923108"/>
              <a:gd name="connsiteY37" fmla="*/ 25618 h 2181277"/>
              <a:gd name="connsiteX38" fmla="*/ 2402552 w 2923108"/>
              <a:gd name="connsiteY38" fmla="*/ 86758 h 2181277"/>
              <a:gd name="connsiteX39" fmla="*/ 2494792 w 2923108"/>
              <a:gd name="connsiteY39" fmla="*/ 25618 h 2181277"/>
              <a:gd name="connsiteX40" fmla="*/ 2499964 w 2923108"/>
              <a:gd name="connsiteY40" fmla="*/ 0 h 2181277"/>
              <a:gd name="connsiteX41" fmla="*/ 2618806 w 2923108"/>
              <a:gd name="connsiteY41" fmla="*/ 0 h 2181277"/>
              <a:gd name="connsiteX42" fmla="*/ 2623978 w 2923108"/>
              <a:gd name="connsiteY42" fmla="*/ 25618 h 2181277"/>
              <a:gd name="connsiteX43" fmla="*/ 2716218 w 2923108"/>
              <a:gd name="connsiteY43" fmla="*/ 86758 h 2181277"/>
              <a:gd name="connsiteX44" fmla="*/ 2808458 w 2923108"/>
              <a:gd name="connsiteY44" fmla="*/ 25618 h 2181277"/>
              <a:gd name="connsiteX45" fmla="*/ 2813630 w 2923108"/>
              <a:gd name="connsiteY45" fmla="*/ 0 h 2181277"/>
              <a:gd name="connsiteX46" fmla="*/ 2923108 w 2923108"/>
              <a:gd name="connsiteY46" fmla="*/ 0 h 2181277"/>
              <a:gd name="connsiteX47" fmla="*/ 2923108 w 2923108"/>
              <a:gd name="connsiteY47" fmla="*/ 2181277 h 2181277"/>
              <a:gd name="connsiteX48" fmla="*/ 2883682 w 2923108"/>
              <a:gd name="connsiteY48" fmla="*/ 2166860 h 2181277"/>
              <a:gd name="connsiteX49" fmla="*/ 1461554 w 2923108"/>
              <a:gd name="connsiteY49" fmla="*/ 1998880 h 2181277"/>
              <a:gd name="connsiteX50" fmla="*/ 39427 w 2923108"/>
              <a:gd name="connsiteY50" fmla="*/ 2166860 h 2181277"/>
              <a:gd name="connsiteX51" fmla="*/ 0 w 2923108"/>
              <a:gd name="connsiteY51" fmla="*/ 2181277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23108" h="2181277">
                <a:moveTo>
                  <a:pt x="0" y="0"/>
                </a:moveTo>
                <a:lnTo>
                  <a:pt x="109478" y="0"/>
                </a:lnTo>
                <a:lnTo>
                  <a:pt x="114649" y="25618"/>
                </a:lnTo>
                <a:cubicBezTo>
                  <a:pt x="129846" y="61547"/>
                  <a:pt x="165424" y="86758"/>
                  <a:pt x="206889" y="86758"/>
                </a:cubicBezTo>
                <a:cubicBezTo>
                  <a:pt x="248355" y="86758"/>
                  <a:pt x="283932" y="61547"/>
                  <a:pt x="299129" y="25618"/>
                </a:cubicBezTo>
                <a:lnTo>
                  <a:pt x="304301" y="0"/>
                </a:lnTo>
                <a:lnTo>
                  <a:pt x="423143" y="0"/>
                </a:lnTo>
                <a:lnTo>
                  <a:pt x="428315" y="25618"/>
                </a:lnTo>
                <a:cubicBezTo>
                  <a:pt x="443512" y="61547"/>
                  <a:pt x="479090" y="86758"/>
                  <a:pt x="520555" y="86758"/>
                </a:cubicBezTo>
                <a:cubicBezTo>
                  <a:pt x="562021" y="86758"/>
                  <a:pt x="597598" y="61547"/>
                  <a:pt x="612795" y="25618"/>
                </a:cubicBezTo>
                <a:lnTo>
                  <a:pt x="617967" y="0"/>
                </a:lnTo>
                <a:lnTo>
                  <a:pt x="736809" y="0"/>
                </a:lnTo>
                <a:lnTo>
                  <a:pt x="741981" y="25618"/>
                </a:lnTo>
                <a:cubicBezTo>
                  <a:pt x="757178" y="61547"/>
                  <a:pt x="792756" y="86758"/>
                  <a:pt x="834221" y="86758"/>
                </a:cubicBezTo>
                <a:cubicBezTo>
                  <a:pt x="875687" y="86758"/>
                  <a:pt x="911264" y="61547"/>
                  <a:pt x="926461" y="25618"/>
                </a:cubicBezTo>
                <a:lnTo>
                  <a:pt x="931634" y="0"/>
                </a:lnTo>
                <a:lnTo>
                  <a:pt x="1050475" y="0"/>
                </a:lnTo>
                <a:lnTo>
                  <a:pt x="1055647" y="25618"/>
                </a:lnTo>
                <a:cubicBezTo>
                  <a:pt x="1070844" y="61547"/>
                  <a:pt x="1106422" y="86758"/>
                  <a:pt x="1147887" y="86758"/>
                </a:cubicBezTo>
                <a:cubicBezTo>
                  <a:pt x="1189354" y="86758"/>
                  <a:pt x="1224930" y="61547"/>
                  <a:pt x="1240128" y="25618"/>
                </a:cubicBezTo>
                <a:lnTo>
                  <a:pt x="1245300" y="0"/>
                </a:lnTo>
                <a:lnTo>
                  <a:pt x="1364141" y="0"/>
                </a:lnTo>
                <a:lnTo>
                  <a:pt x="1369313" y="25618"/>
                </a:lnTo>
                <a:cubicBezTo>
                  <a:pt x="1384511" y="61547"/>
                  <a:pt x="1420089" y="86758"/>
                  <a:pt x="1461553" y="86758"/>
                </a:cubicBezTo>
                <a:cubicBezTo>
                  <a:pt x="1503020" y="86758"/>
                  <a:pt x="1538596" y="61547"/>
                  <a:pt x="1553794" y="25618"/>
                </a:cubicBezTo>
                <a:lnTo>
                  <a:pt x="1558966" y="0"/>
                </a:lnTo>
                <a:lnTo>
                  <a:pt x="1677807" y="0"/>
                </a:lnTo>
                <a:lnTo>
                  <a:pt x="1682979" y="25618"/>
                </a:lnTo>
                <a:cubicBezTo>
                  <a:pt x="1698177" y="61547"/>
                  <a:pt x="1733755" y="86758"/>
                  <a:pt x="1775220" y="86758"/>
                </a:cubicBezTo>
                <a:cubicBezTo>
                  <a:pt x="1816685" y="86758"/>
                  <a:pt x="1852263" y="61547"/>
                  <a:pt x="1867460" y="25618"/>
                </a:cubicBezTo>
                <a:lnTo>
                  <a:pt x="1872632" y="0"/>
                </a:lnTo>
                <a:lnTo>
                  <a:pt x="1991473" y="0"/>
                </a:lnTo>
                <a:lnTo>
                  <a:pt x="1996646" y="25618"/>
                </a:lnTo>
                <a:cubicBezTo>
                  <a:pt x="2011843" y="61547"/>
                  <a:pt x="2047419" y="86758"/>
                  <a:pt x="2088886" y="86758"/>
                </a:cubicBezTo>
                <a:cubicBezTo>
                  <a:pt x="2130352" y="86758"/>
                  <a:pt x="2165929" y="61547"/>
                  <a:pt x="2181126" y="25618"/>
                </a:cubicBezTo>
                <a:lnTo>
                  <a:pt x="2186298" y="0"/>
                </a:lnTo>
                <a:lnTo>
                  <a:pt x="2305139" y="0"/>
                </a:lnTo>
                <a:lnTo>
                  <a:pt x="2310312" y="25618"/>
                </a:lnTo>
                <a:cubicBezTo>
                  <a:pt x="2325509" y="61547"/>
                  <a:pt x="2361086" y="86758"/>
                  <a:pt x="2402552" y="86758"/>
                </a:cubicBezTo>
                <a:cubicBezTo>
                  <a:pt x="2444017" y="86758"/>
                  <a:pt x="2479595" y="61547"/>
                  <a:pt x="2494792" y="25618"/>
                </a:cubicBezTo>
                <a:lnTo>
                  <a:pt x="2499964" y="0"/>
                </a:lnTo>
                <a:lnTo>
                  <a:pt x="2618806" y="0"/>
                </a:lnTo>
                <a:lnTo>
                  <a:pt x="2623978" y="25618"/>
                </a:lnTo>
                <a:cubicBezTo>
                  <a:pt x="2639175" y="61547"/>
                  <a:pt x="2674753" y="86758"/>
                  <a:pt x="2716218" y="86758"/>
                </a:cubicBezTo>
                <a:cubicBezTo>
                  <a:pt x="2757683" y="86758"/>
                  <a:pt x="2793261" y="61547"/>
                  <a:pt x="2808458" y="25618"/>
                </a:cubicBezTo>
                <a:lnTo>
                  <a:pt x="2813630" y="0"/>
                </a:lnTo>
                <a:lnTo>
                  <a:pt x="2923108" y="0"/>
                </a:lnTo>
                <a:lnTo>
                  <a:pt x="2923108" y="2181277"/>
                </a:lnTo>
                <a:lnTo>
                  <a:pt x="2883682" y="2166860"/>
                </a:lnTo>
                <a:cubicBezTo>
                  <a:pt x="2575479" y="2065513"/>
                  <a:pt x="2053543" y="1998880"/>
                  <a:pt x="1461554" y="1998880"/>
                </a:cubicBezTo>
                <a:cubicBezTo>
                  <a:pt x="869565" y="1998880"/>
                  <a:pt x="347630" y="2065513"/>
                  <a:pt x="39427" y="2166860"/>
                </a:cubicBezTo>
                <a:lnTo>
                  <a:pt x="0" y="2181277"/>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288000" rtlCol="0" anchor="ctr">
            <a:noAutofit/>
          </a:bodyPr>
          <a:lstStyle/>
          <a:p>
            <a:pPr algn="ctr">
              <a:lnSpc>
                <a:spcPct val="150000"/>
              </a:lnSpc>
            </a:pPr>
            <a:r>
              <a:rPr lang="en-US" altLang="zh-CN" sz="1800" dirty="0" smtClean="0">
                <a:solidFill>
                  <a:srgbClr val="FFFFFF"/>
                </a:solidFill>
              </a:rPr>
              <a:t>Axure            </a:t>
            </a:r>
            <a:r>
              <a:rPr lang="zh-CN" altLang="en-US" sz="1800" dirty="0" smtClean="0">
                <a:solidFill>
                  <a:srgbClr val="FFFFFF"/>
                </a:solidFill>
              </a:rPr>
              <a:t>原创教程网</a:t>
            </a:r>
            <a:endParaRPr lang="zh-CN" altLang="en-US" sz="1800" dirty="0">
              <a:solidFill>
                <a:srgbClr val="FFFFFF"/>
              </a:solidFill>
            </a:endParaRPr>
          </a:p>
        </p:txBody>
      </p:sp>
      <p:sp>
        <p:nvSpPr>
          <p:cNvPr id="21" name="矩形 20"/>
          <p:cNvSpPr/>
          <p:nvPr/>
        </p:nvSpPr>
        <p:spPr>
          <a:xfrm>
            <a:off x="285226" y="838899"/>
            <a:ext cx="2961314" cy="42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rgbClr val="FFFFFF"/>
                </a:solidFill>
              </a:rPr>
              <a:t>https://www.axure.com/</a:t>
            </a:r>
            <a:endParaRPr lang="zh-CN" altLang="en-US" sz="1800" dirty="0">
              <a:solidFill>
                <a:srgbClr val="FFFFFF"/>
              </a:solidFill>
            </a:endParaRPr>
          </a:p>
        </p:txBody>
      </p:sp>
      <p:sp>
        <p:nvSpPr>
          <p:cNvPr id="22" name="矩形 21"/>
          <p:cNvSpPr/>
          <p:nvPr/>
        </p:nvSpPr>
        <p:spPr>
          <a:xfrm>
            <a:off x="320180" y="2920767"/>
            <a:ext cx="3203196" cy="42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rgbClr val="FFFFFF"/>
                </a:solidFill>
              </a:rPr>
              <a:t>https://www.axure.com.cn/</a:t>
            </a:r>
            <a:endParaRPr lang="zh-CN" altLang="en-US" sz="1800" dirty="0">
              <a:solidFill>
                <a:srgbClr val="FFFFFF"/>
              </a:solidFill>
            </a:endParaRPr>
          </a:p>
        </p:txBody>
      </p:sp>
      <p:sp>
        <p:nvSpPr>
          <p:cNvPr id="23" name="矩形 22"/>
          <p:cNvSpPr/>
          <p:nvPr/>
        </p:nvSpPr>
        <p:spPr>
          <a:xfrm>
            <a:off x="278235" y="5076737"/>
            <a:ext cx="2961314" cy="42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en-US" altLang="zh-CN" sz="1800" dirty="0" smtClean="0">
                <a:solidFill>
                  <a:srgbClr val="FFFFFF"/>
                </a:solidFill>
              </a:rPr>
              <a:t>http://www.iaxure.com/</a:t>
            </a:r>
            <a:endParaRPr lang="zh-CN" altLang="en-US" sz="1800" dirty="0">
              <a:solidFill>
                <a:srgbClr val="FFFFFF"/>
              </a:solidFill>
            </a:endParaRPr>
          </a:p>
        </p:txBody>
      </p:sp>
      <p:pic>
        <p:nvPicPr>
          <p:cNvPr id="2" name="Picture 2"/>
          <p:cNvPicPr>
            <a:picLocks noChangeAspect="1" noChangeArrowheads="1"/>
          </p:cNvPicPr>
          <p:nvPr/>
        </p:nvPicPr>
        <p:blipFill>
          <a:blip r:embed="rId2"/>
          <a:srcRect/>
          <a:stretch>
            <a:fillRect/>
          </a:stretch>
        </p:blipFill>
        <p:spPr bwMode="auto">
          <a:xfrm>
            <a:off x="4239237" y="1111542"/>
            <a:ext cx="5493115" cy="5074626"/>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3526971" y="1025707"/>
            <a:ext cx="7389884" cy="5633281"/>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a:srcRect/>
          <a:stretch>
            <a:fillRect/>
          </a:stretch>
        </p:blipFill>
        <p:spPr bwMode="auto">
          <a:xfrm>
            <a:off x="3200155" y="940246"/>
            <a:ext cx="7880032" cy="5821961"/>
          </a:xfrm>
          <a:prstGeom prst="rect">
            <a:avLst/>
          </a:prstGeom>
          <a:noFill/>
          <a:ln w="9525">
            <a:noFill/>
            <a:miter lim="800000"/>
            <a:headEnd/>
            <a:tailEnd/>
          </a:ln>
          <a:effectLst/>
        </p:spPr>
      </p:pic>
      <p:sp>
        <p:nvSpPr>
          <p:cNvPr id="26" name="标题 3"/>
          <p:cNvSpPr>
            <a:spLocks noGrp="1"/>
          </p:cNvSpPr>
          <p:nvPr>
            <p:ph type="title"/>
          </p:nvPr>
        </p:nvSpPr>
        <p:spPr>
          <a:xfrm>
            <a:off x="649550" y="192772"/>
            <a:ext cx="10642600" cy="1007204"/>
          </a:xfrm>
        </p:spPr>
        <p:txBody>
          <a:bodyPr/>
          <a:lstStyle/>
          <a:p>
            <a:pPr eaLnBrk="1" hangingPunct="1"/>
            <a:r>
              <a:rPr lang="en-US" altLang="zh-CN" dirty="0" smtClean="0"/>
              <a:t>Axure RP</a:t>
            </a:r>
            <a:r>
              <a:rPr lang="zh-CN" altLang="en-US" dirty="0" smtClean="0"/>
              <a:t>介绍</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wipe(down)">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wipe(down)">
                                      <p:cBhvr>
                                        <p:cTn id="1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54606" y="3668398"/>
            <a:ext cx="1832554" cy="584775"/>
          </a:xfrm>
          <a:prstGeom prst="rect">
            <a:avLst/>
          </a:prstGeom>
          <a:noFill/>
        </p:spPr>
        <p:txBody>
          <a:bodyPr wrap="none" rtlCol="0">
            <a:spAutoFit/>
          </a:bodyPr>
          <a:lstStyle/>
          <a:p>
            <a:pPr algn="ctr"/>
            <a:r>
              <a:rPr lang="zh-CN" altLang="en-US" sz="3200" b="1" dirty="0" smtClean="0">
                <a:solidFill>
                  <a:schemeClr val="accent1"/>
                </a:solidFill>
                <a:latin typeface="+mn-ea"/>
              </a:rPr>
              <a:t>三个问题</a:t>
            </a:r>
            <a:endParaRPr lang="zh-CN" altLang="en-US" sz="3200" b="1" dirty="0" smtClean="0">
              <a:solidFill>
                <a:schemeClr val="accent1"/>
              </a:solidFill>
              <a:latin typeface="+mn-ea"/>
            </a:endParaRP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04</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a:off x="1110161" y="3540930"/>
            <a:ext cx="1334080" cy="744863"/>
          </a:xfrm>
          <a:custGeom>
            <a:avLst/>
            <a:gdLst>
              <a:gd name="connsiteX0" fmla="*/ 0 w 2017590"/>
              <a:gd name="connsiteY0" fmla="*/ 0 h 1126490"/>
              <a:gd name="connsiteX1" fmla="*/ 1130672 w 2017590"/>
              <a:gd name="connsiteY1" fmla="*/ 0 h 1126490"/>
              <a:gd name="connsiteX2" fmla="*/ 1412667 w 2017590"/>
              <a:gd name="connsiteY2" fmla="*/ 610921 h 1126490"/>
              <a:gd name="connsiteX3" fmla="*/ 2017590 w 2017590"/>
              <a:gd name="connsiteY3" fmla="*/ 892519 h 1126490"/>
              <a:gd name="connsiteX4" fmla="*/ 2017590 w 2017590"/>
              <a:gd name="connsiteY4" fmla="*/ 1126490 h 1126490"/>
              <a:gd name="connsiteX5" fmla="*/ 934971 w 2017590"/>
              <a:gd name="connsiteY5" fmla="*/ 233290 h 1126490"/>
              <a:gd name="connsiteX6" fmla="*/ 0 w 2017590"/>
              <a:gd name="connsiteY6" fmla="*/ 233290 h 112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7590" h="1126490">
                <a:moveTo>
                  <a:pt x="0" y="0"/>
                </a:moveTo>
                <a:lnTo>
                  <a:pt x="1130672" y="0"/>
                </a:lnTo>
                <a:cubicBezTo>
                  <a:pt x="1148737" y="230831"/>
                  <a:pt x="1247238" y="445425"/>
                  <a:pt x="1412667" y="610921"/>
                </a:cubicBezTo>
                <a:cubicBezTo>
                  <a:pt x="1576720" y="775034"/>
                  <a:pt x="1789037" y="873270"/>
                  <a:pt x="2017590" y="892519"/>
                </a:cubicBezTo>
                <a:lnTo>
                  <a:pt x="2017590" y="1126490"/>
                </a:lnTo>
                <a:cubicBezTo>
                  <a:pt x="1495761" y="1090891"/>
                  <a:pt x="1065178" y="723335"/>
                  <a:pt x="934971" y="233290"/>
                </a:cubicBezTo>
                <a:lnTo>
                  <a:pt x="0" y="233290"/>
                </a:lnTo>
                <a:close/>
              </a:path>
            </a:pathLst>
          </a:cu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任意多边形: 形状 13"/>
          <p:cNvSpPr/>
          <p:nvPr/>
        </p:nvSpPr>
        <p:spPr>
          <a:xfrm>
            <a:off x="1110161" y="2466623"/>
            <a:ext cx="1334080" cy="737305"/>
          </a:xfrm>
          <a:custGeom>
            <a:avLst/>
            <a:gdLst>
              <a:gd name="connsiteX0" fmla="*/ 2017590 w 2017590"/>
              <a:gd name="connsiteY0" fmla="*/ 0 h 1115060"/>
              <a:gd name="connsiteX1" fmla="*/ 2017590 w 2017590"/>
              <a:gd name="connsiteY1" fmla="*/ 233991 h 1115060"/>
              <a:gd name="connsiteX2" fmla="*/ 1412667 w 2017590"/>
              <a:gd name="connsiteY2" fmla="*/ 515623 h 1115060"/>
              <a:gd name="connsiteX3" fmla="*/ 1131656 w 2017590"/>
              <a:gd name="connsiteY3" fmla="*/ 1115060 h 1115060"/>
              <a:gd name="connsiteX4" fmla="*/ 0 w 2017590"/>
              <a:gd name="connsiteY4" fmla="*/ 1115060 h 1115060"/>
              <a:gd name="connsiteX5" fmla="*/ 0 w 2017590"/>
              <a:gd name="connsiteY5" fmla="*/ 881750 h 1115060"/>
              <a:gd name="connsiteX6" fmla="*/ 938033 w 2017590"/>
              <a:gd name="connsiteY6" fmla="*/ 881750 h 1115060"/>
              <a:gd name="connsiteX7" fmla="*/ 2017590 w 2017590"/>
              <a:gd name="connsiteY7" fmla="*/ 0 h 111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590" h="1115060">
                <a:moveTo>
                  <a:pt x="2017590" y="0"/>
                </a:moveTo>
                <a:lnTo>
                  <a:pt x="2017590" y="233991"/>
                </a:lnTo>
                <a:cubicBezTo>
                  <a:pt x="1789037" y="253247"/>
                  <a:pt x="1576720" y="351496"/>
                  <a:pt x="1412667" y="515623"/>
                </a:cubicBezTo>
                <a:cubicBezTo>
                  <a:pt x="1249993" y="678373"/>
                  <a:pt x="1152055" y="888599"/>
                  <a:pt x="1131656" y="1115060"/>
                </a:cubicBezTo>
                <a:lnTo>
                  <a:pt x="0" y="1115060"/>
                </a:lnTo>
                <a:lnTo>
                  <a:pt x="0" y="881750"/>
                </a:lnTo>
                <a:lnTo>
                  <a:pt x="938033" y="881750"/>
                </a:lnTo>
                <a:cubicBezTo>
                  <a:pt x="1071901" y="397432"/>
                  <a:pt x="1499852" y="35326"/>
                  <a:pt x="2017590" y="0"/>
                </a:cubicBezTo>
                <a:close/>
              </a:path>
            </a:pathLst>
          </a:cu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Oval 23"/>
          <p:cNvSpPr>
            <a:spLocks noChangeArrowheads="1"/>
          </p:cNvSpPr>
          <p:nvPr/>
        </p:nvSpPr>
        <p:spPr bwMode="auto">
          <a:xfrm>
            <a:off x="167780" y="3020037"/>
            <a:ext cx="775245" cy="783102"/>
          </a:xfrm>
          <a:prstGeom prst="ellipse">
            <a:avLst/>
          </a:prstGeom>
          <a:solidFill>
            <a:schemeClr val="accent1"/>
          </a:solidFill>
          <a:ln w="38100">
            <a:solidFill>
              <a:schemeClr val="accent1">
                <a:lumMod val="20000"/>
                <a:lumOff val="80000"/>
              </a:schemeClr>
            </a:solidFill>
            <a:round/>
          </a:ln>
        </p:spPr>
        <p:txBody>
          <a:bodyPr/>
          <a:lstStyle/>
          <a:p>
            <a:endParaRPr lang="zh-CN" altLang="en-US"/>
          </a:p>
        </p:txBody>
      </p:sp>
      <p:sp>
        <p:nvSpPr>
          <p:cNvPr id="21" name="KSO_Shape"/>
          <p:cNvSpPr/>
          <p:nvPr/>
        </p:nvSpPr>
        <p:spPr bwMode="auto">
          <a:xfrm>
            <a:off x="339696" y="3204985"/>
            <a:ext cx="448637" cy="368629"/>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FFFF"/>
          </a:solidFill>
          <a:ln>
            <a:noFill/>
          </a:ln>
        </p:spPr>
        <p:txBody>
          <a:bodyPr/>
          <a:lstStyle/>
          <a:p>
            <a:endParaRPr lang="zh-CN" altLang="en-US"/>
          </a:p>
        </p:txBody>
      </p:sp>
      <p:sp>
        <p:nvSpPr>
          <p:cNvPr id="22" name="矩形 21"/>
          <p:cNvSpPr/>
          <p:nvPr/>
        </p:nvSpPr>
        <p:spPr>
          <a:xfrm>
            <a:off x="3459808" y="709850"/>
            <a:ext cx="6676242"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latin typeface="幼圆" panose="02010509060101010101" pitchFamily="49" charset="-122"/>
                <a:ea typeface="幼圆" panose="02010509060101010101" pitchFamily="49" charset="-122"/>
              </a:rPr>
              <a:t>1.</a:t>
            </a:r>
            <a:r>
              <a:rPr lang="zh-CN" altLang="en-US" sz="1800" dirty="0" smtClean="0">
                <a:solidFill>
                  <a:schemeClr val="tx1"/>
                </a:solidFill>
                <a:latin typeface="幼圆" panose="02010509060101010101" pitchFamily="49" charset="-122"/>
                <a:ea typeface="幼圆" panose="02010509060101010101" pitchFamily="49" charset="-122"/>
              </a:rPr>
              <a:t>原型有哪几种？（至少三种）</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23" name="文本框 22"/>
          <p:cNvSpPr txBox="1"/>
          <p:nvPr/>
        </p:nvSpPr>
        <p:spPr>
          <a:xfrm>
            <a:off x="2996006" y="544807"/>
            <a:ext cx="640829" cy="830997"/>
          </a:xfrm>
          <a:prstGeom prst="rect">
            <a:avLst/>
          </a:prstGeom>
          <a:noFill/>
        </p:spPr>
        <p:txBody>
          <a:bodyPr wrap="square" rtlCol="0">
            <a:spAutoFit/>
          </a:bodyPr>
          <a:lstStyle/>
          <a:p>
            <a:r>
              <a:rPr lang="en-US" altLang="zh-CN" sz="4800" b="1" dirty="0">
                <a:latin typeface="Bernard MT Condensed" panose="02050806060905020404" pitchFamily="18" charset="0"/>
              </a:rPr>
              <a:t>“</a:t>
            </a:r>
            <a:endParaRPr lang="zh-CN" altLang="en-US" sz="4800" b="1" dirty="0">
              <a:latin typeface="Bernard MT Condensed" panose="02050806060905020404" pitchFamily="18" charset="0"/>
            </a:endParaRPr>
          </a:p>
        </p:txBody>
      </p:sp>
      <p:sp>
        <p:nvSpPr>
          <p:cNvPr id="25" name="文本框 24"/>
          <p:cNvSpPr txBox="1"/>
          <p:nvPr/>
        </p:nvSpPr>
        <p:spPr>
          <a:xfrm>
            <a:off x="3021173" y="2494338"/>
            <a:ext cx="640829" cy="830997"/>
          </a:xfrm>
          <a:prstGeom prst="rect">
            <a:avLst/>
          </a:prstGeom>
          <a:noFill/>
        </p:spPr>
        <p:txBody>
          <a:bodyPr wrap="square" rtlCol="0">
            <a:spAutoFit/>
          </a:bodyPr>
          <a:lstStyle/>
          <a:p>
            <a:r>
              <a:rPr lang="en-US" altLang="zh-CN" sz="4800" b="1" dirty="0">
                <a:latin typeface="Bernard MT Condensed" panose="02050806060905020404" pitchFamily="18" charset="0"/>
              </a:rPr>
              <a:t>“</a:t>
            </a:r>
            <a:endParaRPr lang="zh-CN" altLang="en-US" sz="4800" b="1" dirty="0">
              <a:latin typeface="Bernard MT Condensed" panose="02050806060905020404" pitchFamily="18" charset="0"/>
            </a:endParaRPr>
          </a:p>
        </p:txBody>
      </p:sp>
      <p:pic>
        <p:nvPicPr>
          <p:cNvPr id="11"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
        <p:nvSpPr>
          <p:cNvPr id="12" name="文本框 24"/>
          <p:cNvSpPr txBox="1"/>
          <p:nvPr/>
        </p:nvSpPr>
        <p:spPr>
          <a:xfrm>
            <a:off x="3030961" y="4458760"/>
            <a:ext cx="640829" cy="830997"/>
          </a:xfrm>
          <a:prstGeom prst="rect">
            <a:avLst/>
          </a:prstGeom>
          <a:noFill/>
        </p:spPr>
        <p:txBody>
          <a:bodyPr wrap="square" rtlCol="0">
            <a:spAutoFit/>
          </a:bodyPr>
          <a:lstStyle/>
          <a:p>
            <a:r>
              <a:rPr lang="en-US" altLang="zh-CN" sz="4800" b="1" dirty="0">
                <a:latin typeface="Bernard MT Condensed" panose="02050806060905020404" pitchFamily="18" charset="0"/>
              </a:rPr>
              <a:t>“</a:t>
            </a:r>
            <a:endParaRPr lang="zh-CN" altLang="en-US" sz="4800" b="1" dirty="0">
              <a:latin typeface="Bernard MT Condensed" panose="02050806060905020404" pitchFamily="18" charset="0"/>
            </a:endParaRPr>
          </a:p>
        </p:txBody>
      </p:sp>
      <p:sp>
        <p:nvSpPr>
          <p:cNvPr id="15" name="矩形 14"/>
          <p:cNvSpPr/>
          <p:nvPr/>
        </p:nvSpPr>
        <p:spPr>
          <a:xfrm>
            <a:off x="3519929" y="1701149"/>
            <a:ext cx="7847154"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幼圆" panose="02010509060101010101" pitchFamily="49" charset="-122"/>
                <a:ea typeface="幼圆" panose="02010509060101010101" pitchFamily="49" charset="-122"/>
              </a:rPr>
              <a:t>实物模型、概念证明、可抛弃性原型、演进型原型、纸上原型、电子原型。</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16" name="矩形 15"/>
          <p:cNvSpPr/>
          <p:nvPr/>
        </p:nvSpPr>
        <p:spPr>
          <a:xfrm>
            <a:off x="3454215" y="2835061"/>
            <a:ext cx="6676242"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latin typeface="幼圆" panose="02010509060101010101" pitchFamily="49" charset="-122"/>
                <a:ea typeface="幼圆" panose="02010509060101010101" pitchFamily="49" charset="-122"/>
              </a:rPr>
              <a:t>2.</a:t>
            </a:r>
            <a:r>
              <a:rPr lang="zh-CN" altLang="en-US" sz="1800" dirty="0" smtClean="0">
                <a:solidFill>
                  <a:schemeClr val="tx1"/>
                </a:solidFill>
                <a:latin typeface="幼圆" panose="02010509060101010101" pitchFamily="49" charset="-122"/>
                <a:ea typeface="幼圆" panose="02010509060101010101" pitchFamily="49" charset="-122"/>
              </a:rPr>
              <a:t>原型中有哪几种风险？（至少两种）</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17" name="矩形 16"/>
          <p:cNvSpPr/>
          <p:nvPr/>
        </p:nvSpPr>
        <p:spPr>
          <a:xfrm>
            <a:off x="3487770" y="3799794"/>
            <a:ext cx="7384361"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latin typeface="幼圆" panose="02010509060101010101" pitchFamily="49" charset="-122"/>
                <a:ea typeface="幼圆" panose="02010509060101010101" pitchFamily="49" charset="-122"/>
              </a:rPr>
              <a:t>原型发布的压力；受细节所累；不现实的性能预期；对原型投入过多。</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18" name="矩形 17"/>
          <p:cNvSpPr/>
          <p:nvPr/>
        </p:nvSpPr>
        <p:spPr>
          <a:xfrm>
            <a:off x="3479382" y="4747750"/>
            <a:ext cx="6676242"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latin typeface="幼圆" panose="02010509060101010101" pitchFamily="49" charset="-122"/>
                <a:ea typeface="幼圆" panose="02010509060101010101" pitchFamily="49" charset="-122"/>
              </a:rPr>
              <a:t>3.Axure RP</a:t>
            </a:r>
            <a:r>
              <a:rPr lang="zh-CN" altLang="en-US" sz="1800" dirty="0" smtClean="0">
                <a:solidFill>
                  <a:schemeClr val="tx1"/>
                </a:solidFill>
                <a:latin typeface="幼圆" panose="02010509060101010101" pitchFamily="49" charset="-122"/>
                <a:ea typeface="幼圆" panose="02010509060101010101" pitchFamily="49" charset="-122"/>
              </a:rPr>
              <a:t>英文全称和</a:t>
            </a:r>
            <a:r>
              <a:rPr lang="en-US" altLang="zh-CN" sz="1800" dirty="0" smtClean="0">
                <a:solidFill>
                  <a:schemeClr val="tx1"/>
                </a:solidFill>
                <a:latin typeface="幼圆" panose="02010509060101010101" pitchFamily="49" charset="-122"/>
                <a:ea typeface="幼圆" panose="02010509060101010101" pitchFamily="49" charset="-122"/>
              </a:rPr>
              <a:t>RP</a:t>
            </a:r>
            <a:r>
              <a:rPr lang="zh-CN" altLang="en-US" sz="1800" dirty="0" smtClean="0">
                <a:solidFill>
                  <a:schemeClr val="tx1"/>
                </a:solidFill>
                <a:latin typeface="幼圆" panose="02010509060101010101" pitchFamily="49" charset="-122"/>
                <a:ea typeface="幼圆" panose="02010509060101010101" pitchFamily="49" charset="-122"/>
              </a:rPr>
              <a:t>的中文翻译是什么？</a:t>
            </a:r>
            <a:endParaRPr lang="en-US" altLang="zh-CN" sz="1800" dirty="0">
              <a:solidFill>
                <a:schemeClr val="tx1"/>
              </a:solidFill>
              <a:latin typeface="幼圆" panose="02010509060101010101" pitchFamily="49" charset="-122"/>
              <a:ea typeface="幼圆" panose="02010509060101010101" pitchFamily="49" charset="-122"/>
            </a:endParaRPr>
          </a:p>
        </p:txBody>
      </p:sp>
      <p:sp>
        <p:nvSpPr>
          <p:cNvPr id="19" name="矩形 18"/>
          <p:cNvSpPr/>
          <p:nvPr/>
        </p:nvSpPr>
        <p:spPr>
          <a:xfrm>
            <a:off x="3504550" y="5712484"/>
            <a:ext cx="6676242" cy="489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chemeClr val="tx1"/>
                </a:solidFill>
                <a:ea typeface="幼圆" panose="02010509060101010101" pitchFamily="49" charset="-122"/>
              </a:rPr>
              <a:t>RP</a:t>
            </a:r>
            <a:r>
              <a:rPr lang="zh-CN" altLang="en-US" sz="1800" dirty="0" smtClean="0">
                <a:solidFill>
                  <a:schemeClr val="tx1"/>
                </a:solidFill>
                <a:ea typeface="幼圆" panose="02010509060101010101" pitchFamily="49" charset="-122"/>
              </a:rPr>
              <a:t>：</a:t>
            </a:r>
            <a:r>
              <a:rPr lang="en-US" altLang="en-US" sz="1800" dirty="0" smtClean="0">
                <a:solidFill>
                  <a:schemeClr val="tx1"/>
                </a:solidFill>
                <a:ea typeface="幼圆" panose="02010509060101010101" pitchFamily="49" charset="-122"/>
              </a:rPr>
              <a:t>Rapid Prototyping</a:t>
            </a:r>
            <a:r>
              <a:rPr lang="zh-CN" altLang="en-US" sz="1800" dirty="0" smtClean="0">
                <a:solidFill>
                  <a:schemeClr val="tx1"/>
                </a:solidFill>
                <a:ea typeface="幼圆" panose="02010509060101010101" pitchFamily="49" charset="-122"/>
              </a:rPr>
              <a:t>，快速原型。</a:t>
            </a:r>
            <a:endParaRPr lang="en-US" altLang="zh-CN" sz="1800" dirty="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wipe(down)">
                                      <p:cBhvr>
                                        <p:cTn id="10" dur="5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down)">
                                      <p:cBhvr>
                                        <p:cTn id="15" dur="500"/>
                                        <p:tgtEl>
                                          <p:spTgt spid="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wipe(down)">
                                      <p:cBhvr>
                                        <p:cTn id="20" dur="500"/>
                                        <p:tgtEl>
                                          <p:spTgt spid="16">
                                            <p:txEl>
                                              <p:pRg st="0" end="0"/>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animEffect transition="in" filter="wipe(down)">
                                      <p:cBhvr>
                                        <p:cTn id="23" dur="500"/>
                                        <p:tgtEl>
                                          <p:spTgt spid="2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down)">
                                      <p:cBhvr>
                                        <p:cTn id="28" dur="500"/>
                                        <p:tgtEl>
                                          <p:spTgt spid="18">
                                            <p:txEl>
                                              <p:pRg st="0" end="0"/>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wipe(down)">
                                      <p:cBhvr>
                                        <p:cTn id="31" dur="500"/>
                                        <p:tgtEl>
                                          <p:spTgt spid="1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wipe(down)">
                                      <p:cBhvr>
                                        <p:cTn id="36" dur="500"/>
                                        <p:tgtEl>
                                          <p:spTgt spid="1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
                                            <p:txEl>
                                              <p:pRg st="0" end="0"/>
                                            </p:txEl>
                                          </p:spTgt>
                                        </p:tgtEl>
                                        <p:attrNameLst>
                                          <p:attrName>style.visibility</p:attrName>
                                        </p:attrNameLst>
                                      </p:cBhvr>
                                      <p:to>
                                        <p:strVal val="visible"/>
                                      </p:to>
                                    </p:set>
                                    <p:animEffect transition="in" filter="wipe(down)">
                                      <p:cBhvr>
                                        <p:cTn id="4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P spid="23" grpId="0" build="allAtOnce"/>
      <p:bldP spid="25" grpId="0" build="allAtOnce"/>
      <p:bldP spid="12" grpId="0" build="allAtOnce"/>
      <p:bldP spid="15" grpId="0" build="allAtOnce"/>
      <p:bldP spid="16" grpId="0" build="allAtOnce"/>
      <p:bldP spid="17" grpId="0" build="allAtOnce"/>
      <p:bldP spid="18" grpId="0" build="allAtOnce"/>
      <p:bldP spid="19"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88162" y="3626453"/>
            <a:ext cx="1832553" cy="1077218"/>
          </a:xfrm>
          <a:prstGeom prst="rect">
            <a:avLst/>
          </a:prstGeom>
          <a:noFill/>
        </p:spPr>
        <p:txBody>
          <a:bodyPr wrap="none" rtlCol="0">
            <a:spAutoFit/>
          </a:bodyPr>
          <a:lstStyle/>
          <a:p>
            <a:pPr algn="ctr"/>
            <a:r>
              <a:rPr lang="zh-CN" altLang="en-US" sz="3200" b="1" dirty="0" smtClean="0">
                <a:solidFill>
                  <a:schemeClr val="accent1"/>
                </a:solidFill>
                <a:latin typeface="+mn-ea"/>
              </a:rPr>
              <a:t>绩效评定</a:t>
            </a:r>
            <a:endParaRPr lang="en-US" altLang="zh-CN" sz="3200" b="1" dirty="0" smtClean="0">
              <a:solidFill>
                <a:schemeClr val="accent1"/>
              </a:solidFill>
              <a:latin typeface="+mn-ea"/>
            </a:endParaRPr>
          </a:p>
          <a:p>
            <a:pPr algn="ctr"/>
            <a:r>
              <a:rPr lang="zh-CN" altLang="en-US" sz="3200" b="1" dirty="0" smtClean="0">
                <a:solidFill>
                  <a:schemeClr val="accent1"/>
                </a:solidFill>
                <a:latin typeface="+mn-ea"/>
              </a:rPr>
              <a:t>参考资料</a:t>
            </a:r>
            <a:endParaRPr lang="zh-CN" altLang="en-US" sz="3200" b="1" dirty="0" smtClean="0">
              <a:solidFill>
                <a:schemeClr val="accent1"/>
              </a:solidFill>
              <a:latin typeface="+mn-ea"/>
            </a:endParaRPr>
          </a:p>
        </p:txBody>
      </p:sp>
      <p:sp>
        <p:nvSpPr>
          <p:cNvPr id="7" name="椭圆 6"/>
          <p:cNvSpPr/>
          <p:nvPr/>
        </p:nvSpPr>
        <p:spPr>
          <a:xfrm>
            <a:off x="5243014" y="1763974"/>
            <a:ext cx="1705972" cy="1705970"/>
          </a:xfrm>
          <a:prstGeom prst="ellipse">
            <a:avLst/>
          </a:prstGeom>
          <a:solidFill>
            <a:srgbClr val="7D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solidFill>
                  <a:schemeClr val="tx1"/>
                </a:solidFill>
              </a:rPr>
              <a:t>05</a:t>
            </a:r>
            <a:endParaRPr lang="zh-CN" altLang="en-US" sz="6000" dirty="0">
              <a:solidFill>
                <a:schemeClr val="tx1"/>
              </a:solidFill>
            </a:endParaRPr>
          </a:p>
        </p:txBody>
      </p:sp>
      <p:pic>
        <p:nvPicPr>
          <p:cNvPr id="6"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3"/>
          <p:cNvSpPr>
            <a:spLocks noGrp="1"/>
          </p:cNvSpPr>
          <p:nvPr>
            <p:ph type="title"/>
          </p:nvPr>
        </p:nvSpPr>
        <p:spPr/>
        <p:txBody>
          <a:bodyPr/>
          <a:lstStyle/>
          <a:p>
            <a:r>
              <a:rPr lang="zh-CN" altLang="en-US" dirty="0" smtClean="0">
                <a:latin typeface="+mn-ea"/>
              </a:rPr>
              <a:t>绩效评定</a:t>
            </a:r>
            <a:endParaRPr lang="zh-CN" altLang="en-US" dirty="0" smtClean="0">
              <a:latin typeface="+mn-ea"/>
            </a:endParaRPr>
          </a:p>
        </p:txBody>
      </p:sp>
      <p:pic>
        <p:nvPicPr>
          <p:cNvPr id="11"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graphicFrame>
        <p:nvGraphicFramePr>
          <p:cNvPr id="38" name="表格 37"/>
          <p:cNvGraphicFramePr/>
          <p:nvPr/>
        </p:nvGraphicFramePr>
        <p:xfrm>
          <a:off x="1251952" y="1103991"/>
          <a:ext cx="9372600" cy="5055870"/>
        </p:xfrm>
        <a:graphic>
          <a:graphicData uri="http://schemas.openxmlformats.org/drawingml/2006/table">
            <a:tbl>
              <a:tblPr firstRow="1" bandRow="1">
                <a:tableStyleId>{5C22544A-7EE6-4342-B048-85BDC9FD1C3A}</a:tableStyleId>
              </a:tblPr>
              <a:tblGrid>
                <a:gridCol w="3124200"/>
                <a:gridCol w="3124200"/>
                <a:gridCol w="3124200"/>
              </a:tblGrid>
              <a:tr h="671830">
                <a:tc>
                  <a:txBody>
                    <a:bodyPr/>
                    <a:lstStyle/>
                    <a:p>
                      <a:pPr>
                        <a:buNone/>
                      </a:pPr>
                      <a:r>
                        <a:rPr lang="zh-CN" altLang="en-US" b="1" dirty="0">
                          <a:solidFill>
                            <a:schemeClr val="tx1"/>
                          </a:solidFill>
                          <a:latin typeface="+mj-lt"/>
                        </a:rPr>
                        <a:t>组员</a:t>
                      </a:r>
                      <a:endParaRPr lang="zh-CN" altLang="en-US" b="1" dirty="0">
                        <a:solidFill>
                          <a:schemeClr val="tx1"/>
                        </a:solidFill>
                        <a:latin typeface="+mj-lt"/>
                      </a:endParaRPr>
                    </a:p>
                  </a:txBody>
                  <a:tcPr/>
                </a:tc>
                <a:tc>
                  <a:txBody>
                    <a:bodyPr/>
                    <a:lstStyle/>
                    <a:p>
                      <a:pPr>
                        <a:buNone/>
                      </a:pPr>
                      <a:r>
                        <a:rPr lang="zh-CN" altLang="en-US" b="1" dirty="0">
                          <a:solidFill>
                            <a:schemeClr val="tx1"/>
                          </a:solidFill>
                          <a:latin typeface="+mj-lt"/>
                        </a:rPr>
                        <a:t>评分</a:t>
                      </a:r>
                      <a:endParaRPr lang="zh-CN" altLang="en-US" b="1" dirty="0">
                        <a:solidFill>
                          <a:schemeClr val="tx1"/>
                        </a:solidFill>
                        <a:latin typeface="+mj-lt"/>
                      </a:endParaRPr>
                    </a:p>
                  </a:txBody>
                  <a:tcPr/>
                </a:tc>
                <a:tc>
                  <a:txBody>
                    <a:bodyPr/>
                    <a:lstStyle/>
                    <a:p>
                      <a:pPr>
                        <a:buNone/>
                      </a:pPr>
                      <a:r>
                        <a:rPr lang="zh-CN" altLang="en-US" b="1" dirty="0">
                          <a:solidFill>
                            <a:schemeClr val="tx1"/>
                          </a:solidFill>
                          <a:latin typeface="+mj-lt"/>
                        </a:rPr>
                        <a:t>说明</a:t>
                      </a:r>
                      <a:endParaRPr lang="zh-CN" altLang="en-US" b="1" dirty="0">
                        <a:solidFill>
                          <a:schemeClr val="tx1"/>
                        </a:solidFill>
                        <a:latin typeface="+mj-lt"/>
                      </a:endParaRPr>
                    </a:p>
                  </a:txBody>
                  <a:tcPr/>
                </a:tc>
              </a:tr>
              <a:tr h="1453515">
                <a:tc>
                  <a:txBody>
                    <a:bodyPr/>
                    <a:lstStyle/>
                    <a:p>
                      <a:pPr>
                        <a:buNone/>
                      </a:pPr>
                      <a:r>
                        <a:rPr lang="zh-CN" altLang="en-US" b="1" dirty="0">
                          <a:solidFill>
                            <a:schemeClr val="bg1"/>
                          </a:solidFill>
                          <a:latin typeface="+mj-lt"/>
                        </a:rPr>
                        <a:t>许佳俊</a:t>
                      </a:r>
                      <a:endParaRPr lang="zh-CN" altLang="en-US" b="1" dirty="0">
                        <a:solidFill>
                          <a:schemeClr val="bg1"/>
                        </a:solidFill>
                        <a:latin typeface="+mj-lt"/>
                      </a:endParaRPr>
                    </a:p>
                  </a:txBody>
                  <a:tcPr/>
                </a:tc>
                <a:tc>
                  <a:txBody>
                    <a:bodyPr/>
                    <a:lstStyle/>
                    <a:p>
                      <a:pPr>
                        <a:buNone/>
                      </a:pPr>
                      <a:r>
                        <a:rPr lang="en-US" altLang="zh-CN" b="1" dirty="0">
                          <a:solidFill>
                            <a:schemeClr val="bg1"/>
                          </a:solidFill>
                          <a:latin typeface="+mj-lt"/>
                        </a:rPr>
                        <a:t>93</a:t>
                      </a:r>
                      <a:endParaRPr lang="en-US" altLang="zh-CN" b="1" dirty="0">
                        <a:solidFill>
                          <a:schemeClr val="bg1"/>
                        </a:solidFill>
                        <a:latin typeface="+mj-lt"/>
                      </a:endParaRPr>
                    </a:p>
                  </a:txBody>
                  <a:tcPr/>
                </a:tc>
                <a:tc>
                  <a:txBody>
                    <a:bodyPr/>
                    <a:lstStyle/>
                    <a:p>
                      <a:pPr>
                        <a:buNone/>
                      </a:pPr>
                      <a:r>
                        <a:rPr lang="zh-CN" b="1">
                          <a:solidFill>
                            <a:schemeClr val="bg1"/>
                          </a:solidFill>
                          <a:latin typeface="+mj-lt"/>
                        </a:rPr>
                        <a:t>甘特图更新、</a:t>
                      </a:r>
                      <a:r>
                        <a:rPr lang="en-US" altLang="zh-CN" b="1">
                          <a:solidFill>
                            <a:schemeClr val="bg1"/>
                          </a:solidFill>
                          <a:latin typeface="+mj-lt"/>
                        </a:rPr>
                        <a:t>PC</a:t>
                      </a:r>
                      <a:r>
                        <a:rPr lang="zh-CN" altLang="en-US" b="1">
                          <a:solidFill>
                            <a:schemeClr val="bg1"/>
                          </a:solidFill>
                          <a:latin typeface="+mj-lt"/>
                        </a:rPr>
                        <a:t>端</a:t>
                      </a:r>
                      <a:r>
                        <a:rPr lang="zh-CN" b="1">
                          <a:solidFill>
                            <a:schemeClr val="bg1"/>
                          </a:solidFill>
                          <a:latin typeface="+mj-lt"/>
                        </a:rPr>
                        <a:t>原型界面更新、愿景与范围文档更新</a:t>
                      </a:r>
                      <a:endParaRPr lang="en-US" altLang="zh-CN" b="1">
                        <a:solidFill>
                          <a:schemeClr val="bg1"/>
                        </a:solidFill>
                        <a:latin typeface="+mj-lt"/>
                      </a:endParaRPr>
                    </a:p>
                  </a:txBody>
                  <a:tcPr/>
                </a:tc>
              </a:tr>
              <a:tr h="672465">
                <a:tc>
                  <a:txBody>
                    <a:bodyPr/>
                    <a:lstStyle/>
                    <a:p>
                      <a:pPr>
                        <a:buNone/>
                      </a:pPr>
                      <a:r>
                        <a:rPr lang="zh-CN" altLang="en-US" b="1">
                          <a:solidFill>
                            <a:schemeClr val="bg1"/>
                          </a:solidFill>
                          <a:latin typeface="+mj-lt"/>
                        </a:rPr>
                        <a:t>徐柯杰</a:t>
                      </a:r>
                      <a:endParaRPr lang="zh-CN" altLang="en-US" b="1">
                        <a:solidFill>
                          <a:schemeClr val="bg1"/>
                        </a:solidFill>
                        <a:latin typeface="+mj-lt"/>
                      </a:endParaRPr>
                    </a:p>
                  </a:txBody>
                  <a:tcPr/>
                </a:tc>
                <a:tc>
                  <a:txBody>
                    <a:bodyPr/>
                    <a:lstStyle/>
                    <a:p>
                      <a:pPr>
                        <a:buNone/>
                      </a:pPr>
                      <a:r>
                        <a:rPr lang="en-US" altLang="zh-CN" b="1" dirty="0">
                          <a:solidFill>
                            <a:schemeClr val="bg1"/>
                          </a:solidFill>
                          <a:latin typeface="+mj-lt"/>
                        </a:rPr>
                        <a:t>85</a:t>
                      </a:r>
                      <a:endParaRPr lang="en-US" altLang="zh-CN" b="1" dirty="0">
                        <a:solidFill>
                          <a:schemeClr val="bg1"/>
                        </a:solidFill>
                        <a:latin typeface="+mj-lt"/>
                      </a:endParaRPr>
                    </a:p>
                  </a:txBody>
                  <a:tcPr/>
                </a:tc>
                <a:tc>
                  <a:txBody>
                    <a:bodyPr/>
                    <a:lstStyle/>
                    <a:p>
                      <a:pPr>
                        <a:buNone/>
                      </a:pPr>
                      <a:r>
                        <a:rPr lang="zh-CN" altLang="en-US" b="1">
                          <a:solidFill>
                            <a:schemeClr val="bg1"/>
                          </a:solidFill>
                          <a:latin typeface="+mj-lt"/>
                        </a:rPr>
                        <a:t>出题。</a:t>
                      </a:r>
                      <a:endParaRPr lang="zh-CN" altLang="en-US" b="1">
                        <a:solidFill>
                          <a:schemeClr val="bg1"/>
                        </a:solidFill>
                        <a:latin typeface="+mj-lt"/>
                      </a:endParaRPr>
                    </a:p>
                  </a:txBody>
                  <a:tcPr/>
                </a:tc>
              </a:tr>
              <a:tr h="671830">
                <a:tc>
                  <a:txBody>
                    <a:bodyPr/>
                    <a:lstStyle/>
                    <a:p>
                      <a:pPr>
                        <a:buNone/>
                      </a:pPr>
                      <a:r>
                        <a:rPr lang="zh-CN" altLang="en-US" b="1">
                          <a:solidFill>
                            <a:schemeClr val="bg1"/>
                          </a:solidFill>
                          <a:latin typeface="+mj-lt"/>
                        </a:rPr>
                        <a:t>杜潇天</a:t>
                      </a:r>
                      <a:endParaRPr lang="zh-CN" altLang="en-US" b="1">
                        <a:solidFill>
                          <a:schemeClr val="bg1"/>
                        </a:solidFill>
                        <a:latin typeface="+mj-lt"/>
                      </a:endParaRPr>
                    </a:p>
                  </a:txBody>
                  <a:tcPr/>
                </a:tc>
                <a:tc>
                  <a:txBody>
                    <a:bodyPr/>
                    <a:lstStyle/>
                    <a:p>
                      <a:pPr>
                        <a:buNone/>
                      </a:pPr>
                      <a:r>
                        <a:rPr lang="en-US" altLang="zh-CN" b="1" dirty="0">
                          <a:solidFill>
                            <a:schemeClr val="bg1"/>
                          </a:solidFill>
                          <a:latin typeface="+mj-lt"/>
                        </a:rPr>
                        <a:t>89</a:t>
                      </a:r>
                      <a:endParaRPr lang="en-US" altLang="zh-CN" b="1" dirty="0">
                        <a:solidFill>
                          <a:schemeClr val="bg1"/>
                        </a:solidFill>
                        <a:latin typeface="+mj-lt"/>
                      </a:endParaRPr>
                    </a:p>
                  </a:txBody>
                  <a:tcPr/>
                </a:tc>
                <a:tc>
                  <a:txBody>
                    <a:bodyPr/>
                    <a:lstStyle/>
                    <a:p>
                      <a:pPr>
                        <a:buNone/>
                      </a:pPr>
                      <a:r>
                        <a:rPr lang="en-US" altLang="zh-CN" b="1" dirty="0">
                          <a:solidFill>
                            <a:schemeClr val="bg1"/>
                          </a:solidFill>
                          <a:latin typeface="+mj-lt"/>
                        </a:rPr>
                        <a:t>PPT</a:t>
                      </a:r>
                      <a:r>
                        <a:rPr lang="zh-CN" altLang="en-US" b="1" dirty="0">
                          <a:solidFill>
                            <a:schemeClr val="bg1"/>
                          </a:solidFill>
                          <a:latin typeface="+mj-lt"/>
                        </a:rPr>
                        <a:t>制作。</a:t>
                      </a:r>
                      <a:endParaRPr lang="zh-CN" altLang="en-US" b="1" dirty="0">
                        <a:solidFill>
                          <a:schemeClr val="bg1"/>
                        </a:solidFill>
                        <a:latin typeface="+mj-lt"/>
                      </a:endParaRPr>
                    </a:p>
                  </a:txBody>
                  <a:tcPr/>
                </a:tc>
              </a:tr>
              <a:tr h="671830">
                <a:tc>
                  <a:txBody>
                    <a:bodyPr/>
                    <a:lstStyle/>
                    <a:p>
                      <a:pPr>
                        <a:buNone/>
                      </a:pPr>
                      <a:r>
                        <a:rPr lang="zh-CN" altLang="en-US" b="1">
                          <a:solidFill>
                            <a:schemeClr val="bg1"/>
                          </a:solidFill>
                          <a:latin typeface="+mj-lt"/>
                        </a:rPr>
                        <a:t>何宇晨</a:t>
                      </a:r>
                      <a:endParaRPr lang="zh-CN" altLang="en-US" b="1">
                        <a:solidFill>
                          <a:schemeClr val="bg1"/>
                        </a:solidFill>
                        <a:latin typeface="+mj-lt"/>
                      </a:endParaRPr>
                    </a:p>
                  </a:txBody>
                  <a:tcPr/>
                </a:tc>
                <a:tc>
                  <a:txBody>
                    <a:bodyPr/>
                    <a:lstStyle/>
                    <a:p>
                      <a:pPr>
                        <a:buNone/>
                      </a:pPr>
                      <a:r>
                        <a:rPr lang="en-US" altLang="zh-CN" b="1">
                          <a:solidFill>
                            <a:schemeClr val="bg1"/>
                          </a:solidFill>
                          <a:latin typeface="+mj-lt"/>
                        </a:rPr>
                        <a:t>84</a:t>
                      </a:r>
                      <a:endParaRPr lang="en-US" altLang="zh-CN" b="1">
                        <a:solidFill>
                          <a:schemeClr val="bg1"/>
                        </a:solidFill>
                        <a:latin typeface="+mj-lt"/>
                      </a:endParaRPr>
                    </a:p>
                  </a:txBody>
                  <a:tcPr/>
                </a:tc>
                <a:tc>
                  <a:txBody>
                    <a:bodyPr/>
                    <a:lstStyle/>
                    <a:p>
                      <a:pPr>
                        <a:buNone/>
                      </a:pPr>
                      <a:r>
                        <a:rPr lang="zh-CN" altLang="en-US" b="1" dirty="0">
                          <a:solidFill>
                            <a:schemeClr val="bg1"/>
                          </a:solidFill>
                          <a:latin typeface="+mj-lt"/>
                        </a:rPr>
                        <a:t>出题。</a:t>
                      </a:r>
                      <a:endParaRPr lang="zh-CN" altLang="en-US" b="1" dirty="0">
                        <a:solidFill>
                          <a:schemeClr val="bg1"/>
                        </a:solidFill>
                        <a:latin typeface="+mj-lt"/>
                      </a:endParaRPr>
                    </a:p>
                  </a:txBody>
                  <a:tcPr/>
                </a:tc>
              </a:tr>
              <a:tr h="914400">
                <a:tc>
                  <a:txBody>
                    <a:bodyPr/>
                    <a:lstStyle/>
                    <a:p>
                      <a:pPr>
                        <a:buNone/>
                      </a:pPr>
                      <a:r>
                        <a:rPr lang="zh-CN" altLang="en-US" b="1">
                          <a:solidFill>
                            <a:schemeClr val="bg1"/>
                          </a:solidFill>
                          <a:latin typeface="+mj-lt"/>
                        </a:rPr>
                        <a:t>黄玉钱</a:t>
                      </a:r>
                      <a:endParaRPr lang="zh-CN" altLang="en-US" b="1">
                        <a:solidFill>
                          <a:schemeClr val="bg1"/>
                        </a:solidFill>
                        <a:latin typeface="+mj-lt"/>
                      </a:endParaRPr>
                    </a:p>
                  </a:txBody>
                  <a:tcPr/>
                </a:tc>
                <a:tc>
                  <a:txBody>
                    <a:bodyPr/>
                    <a:lstStyle/>
                    <a:p>
                      <a:pPr>
                        <a:buNone/>
                      </a:pPr>
                      <a:r>
                        <a:rPr lang="en-US" altLang="zh-CN" b="1">
                          <a:solidFill>
                            <a:schemeClr val="bg1"/>
                          </a:solidFill>
                          <a:latin typeface="+mj-lt"/>
                        </a:rPr>
                        <a:t>90</a:t>
                      </a:r>
                      <a:endParaRPr lang="en-US" altLang="zh-CN" b="1">
                        <a:solidFill>
                          <a:schemeClr val="bg1"/>
                        </a:solidFill>
                        <a:latin typeface="+mj-lt"/>
                      </a:endParaRPr>
                    </a:p>
                  </a:txBody>
                  <a:tcPr/>
                </a:tc>
                <a:tc>
                  <a:txBody>
                    <a:bodyPr/>
                    <a:lstStyle/>
                    <a:p>
                      <a:pPr>
                        <a:buNone/>
                      </a:pPr>
                      <a:r>
                        <a:rPr lang="zh-CN" altLang="en-US" b="1" dirty="0">
                          <a:solidFill>
                            <a:schemeClr val="bg1"/>
                          </a:solidFill>
                          <a:latin typeface="+mj-lt"/>
                        </a:rPr>
                        <a:t>移动端原型界面更新。</a:t>
                      </a:r>
                      <a:endParaRPr lang="zh-CN" altLang="en-US" b="1" dirty="0">
                        <a:solidFill>
                          <a:schemeClr val="bg1"/>
                        </a:solidFill>
                        <a:latin typeface="+mj-lt"/>
                      </a:endParaRPr>
                    </a:p>
                  </a:txBody>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3"/>
          <p:cNvSpPr>
            <a:spLocks noGrp="1"/>
          </p:cNvSpPr>
          <p:nvPr>
            <p:ph type="title"/>
          </p:nvPr>
        </p:nvSpPr>
        <p:spPr/>
        <p:txBody>
          <a:bodyPr/>
          <a:lstStyle/>
          <a:p>
            <a:r>
              <a:rPr lang="zh-CN" altLang="en-US" dirty="0" smtClean="0">
                <a:latin typeface="+mn-ea"/>
              </a:rPr>
              <a:t>参考资料</a:t>
            </a:r>
            <a:endParaRPr lang="zh-CN" altLang="en-US" dirty="0" smtClean="0">
              <a:latin typeface="+mn-ea"/>
            </a:endParaRPr>
          </a:p>
        </p:txBody>
      </p:sp>
      <p:pic>
        <p:nvPicPr>
          <p:cNvPr id="11"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
        <p:nvSpPr>
          <p:cNvPr id="5" name="矩形 4"/>
          <p:cNvSpPr/>
          <p:nvPr/>
        </p:nvSpPr>
        <p:spPr>
          <a:xfrm>
            <a:off x="892776" y="1493240"/>
            <a:ext cx="10491084" cy="38421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buFont typeface="Wingdings" panose="05000000000000000000" pitchFamily="2" charset="2"/>
              <a:buChar char="Ø"/>
            </a:pPr>
            <a:r>
              <a:rPr lang="zh-CN" altLang="en-US" dirty="0" smtClean="0">
                <a:solidFill>
                  <a:schemeClr val="tx1"/>
                </a:solidFill>
                <a:latin typeface="幼圆" panose="02010509060101010101" pitchFamily="49" charset="-122"/>
                <a:ea typeface="幼圆" panose="02010509060101010101" pitchFamily="49" charset="-122"/>
              </a:rPr>
              <a:t>维基百科</a:t>
            </a:r>
            <a:endParaRPr lang="en-US" altLang="zh-CN" dirty="0" smtClean="0">
              <a:solidFill>
                <a:schemeClr val="tx1"/>
              </a:solidFill>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zh-CN" altLang="en-US" dirty="0" smtClean="0">
                <a:solidFill>
                  <a:schemeClr val="tx1"/>
                </a:solidFill>
                <a:latin typeface="幼圆" panose="02010509060101010101" pitchFamily="49" charset="-122"/>
                <a:ea typeface="幼圆" panose="02010509060101010101" pitchFamily="49" charset="-122"/>
              </a:rPr>
              <a:t>百度百科</a:t>
            </a:r>
            <a:endParaRPr lang="en-US" altLang="zh-CN" dirty="0" smtClean="0">
              <a:solidFill>
                <a:schemeClr val="tx1"/>
              </a:solidFill>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zh-CN" altLang="en-US" dirty="0" smtClean="0">
                <a:solidFill>
                  <a:schemeClr val="tx1"/>
                </a:solidFill>
                <a:latin typeface="幼圆" panose="02010509060101010101" pitchFamily="49" charset="-122"/>
                <a:ea typeface="幼圆" panose="02010509060101010101" pitchFamily="49" charset="-122"/>
              </a:rPr>
              <a:t>软件需求（第三版）清华大学出版社</a:t>
            </a:r>
            <a:endParaRPr lang="en-US" altLang="zh-CN" dirty="0" smtClean="0">
              <a:solidFill>
                <a:schemeClr val="tx1"/>
              </a:solidFill>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zh-CN" altLang="en-US" dirty="0" smtClean="0">
                <a:solidFill>
                  <a:schemeClr val="tx1"/>
                </a:solidFill>
                <a:latin typeface="幼圆" panose="02010509060101010101" pitchFamily="49" charset="-122"/>
                <a:ea typeface="幼圆" panose="02010509060101010101" pitchFamily="49" charset="-122"/>
              </a:rPr>
              <a:t>软件项目管理（第五版）机械工业出版社</a:t>
            </a:r>
            <a:endParaRPr lang="en-US" altLang="zh-CN" dirty="0" smtClean="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402842" y="735842"/>
            <a:ext cx="5386316" cy="53863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75318" y="3991219"/>
            <a:ext cx="2037737" cy="646331"/>
          </a:xfrm>
          <a:prstGeom prst="rect">
            <a:avLst/>
          </a:prstGeom>
          <a:noFill/>
        </p:spPr>
        <p:txBody>
          <a:bodyPr wrap="none" rtlCol="0">
            <a:spAutoFit/>
          </a:bodyPr>
          <a:lstStyle/>
          <a:p>
            <a:pPr algn="ctr"/>
            <a:r>
              <a:rPr lang="zh-CN" altLang="en-US" sz="3600" b="1" dirty="0" smtClean="0"/>
              <a:t>谢谢大家</a:t>
            </a:r>
            <a:endParaRPr lang="zh-CN" altLang="en-US" sz="3600" b="1" dirty="0"/>
          </a:p>
        </p:txBody>
      </p:sp>
      <p:cxnSp>
        <p:nvCxnSpPr>
          <p:cNvPr id="9" name="直接连接符 8"/>
          <p:cNvCxnSpPr/>
          <p:nvPr/>
        </p:nvCxnSpPr>
        <p:spPr>
          <a:xfrm>
            <a:off x="5447731" y="3771541"/>
            <a:ext cx="129653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5" descr="E:\PRD\logoWhite.png"/>
          <p:cNvPicPr>
            <a:picLocks noChangeAspect="1" noChangeArrowheads="1"/>
          </p:cNvPicPr>
          <p:nvPr/>
        </p:nvPicPr>
        <p:blipFill>
          <a:blip r:embed="rId1" cstate="print"/>
          <a:srcRect/>
          <a:stretch>
            <a:fillRect/>
          </a:stretch>
        </p:blipFill>
        <p:spPr bwMode="auto">
          <a:xfrm>
            <a:off x="5302548" y="2013358"/>
            <a:ext cx="1517702" cy="152289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a:spLocks noGrp="1"/>
          </p:cNvSpPr>
          <p:nvPr>
            <p:ph type="title"/>
          </p:nvPr>
        </p:nvSpPr>
        <p:spPr>
          <a:xfrm>
            <a:off x="649550" y="192772"/>
            <a:ext cx="10642600" cy="1007204"/>
          </a:xfrm>
        </p:spPr>
        <p:txBody>
          <a:bodyPr/>
          <a:lstStyle/>
          <a:p>
            <a:pPr eaLnBrk="1" hangingPunct="1"/>
            <a:r>
              <a:rPr lang="zh-CN" altLang="en-US" dirty="0" smtClean="0"/>
              <a:t>原型介绍</a:t>
            </a:r>
            <a:endParaRPr lang="en-US" altLang="zh-CN" dirty="0"/>
          </a:p>
        </p:txBody>
      </p:sp>
      <p:grpSp>
        <p:nvGrpSpPr>
          <p:cNvPr id="2" name="组合 14"/>
          <p:cNvGrpSpPr/>
          <p:nvPr/>
        </p:nvGrpSpPr>
        <p:grpSpPr>
          <a:xfrm rot="5400000">
            <a:off x="1675704" y="5773417"/>
            <a:ext cx="868566" cy="713377"/>
            <a:chOff x="4972050" y="2667658"/>
            <a:chExt cx="2247900" cy="1846262"/>
          </a:xfrm>
        </p:grpSpPr>
        <p:sp>
          <p:nvSpPr>
            <p:cNvPr id="16"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20" name="矩形: 圆角 19"/>
          <p:cNvSpPr/>
          <p:nvPr/>
        </p:nvSpPr>
        <p:spPr>
          <a:xfrm>
            <a:off x="1510019" y="5602404"/>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7920" y="1219632"/>
            <a:ext cx="3735908" cy="3822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smtClean="0">
                <a:solidFill>
                  <a:schemeClr val="tx1"/>
                </a:solidFill>
                <a:ea typeface="幼圆" panose="02010509060101010101" pitchFamily="49" charset="-122"/>
              </a:rPr>
              <a:t>原型（</a:t>
            </a:r>
            <a:r>
              <a:rPr lang="en-US" altLang="zh-CN" sz="1800" dirty="0" smtClean="0">
                <a:solidFill>
                  <a:schemeClr val="tx1"/>
                </a:solidFill>
                <a:ea typeface="幼圆" panose="02010509060101010101" pitchFamily="49" charset="-122"/>
              </a:rPr>
              <a:t>prototype</a:t>
            </a:r>
            <a:r>
              <a:rPr lang="zh-CN" altLang="en-US" sz="1800" dirty="0" smtClean="0">
                <a:solidFill>
                  <a:schemeClr val="tx1"/>
                </a:solidFill>
                <a:ea typeface="幼圆" panose="02010509060101010101" pitchFamily="49" charset="-122"/>
              </a:rPr>
              <a:t>）是指模拟要开发的系统的</a:t>
            </a:r>
            <a:r>
              <a:rPr lang="zh-CN" altLang="en-US" sz="1800" dirty="0" smtClean="0">
                <a:solidFill>
                  <a:srgbClr val="FF0000"/>
                </a:solidFill>
                <a:ea typeface="幼圆" panose="02010509060101010101" pitchFamily="49" charset="-122"/>
              </a:rPr>
              <a:t>原始模型</a:t>
            </a:r>
            <a:r>
              <a:rPr lang="zh-CN" altLang="en-US" sz="1800" dirty="0" smtClean="0">
                <a:solidFill>
                  <a:schemeClr val="tx1"/>
                </a:solidFill>
                <a:ea typeface="幼圆" panose="02010509060101010101" pitchFamily="49" charset="-122"/>
              </a:rPr>
              <a:t>。在软件过程中，原型是软件</a:t>
            </a:r>
            <a:r>
              <a:rPr lang="zh-CN" altLang="en-US" sz="1800" dirty="0" smtClean="0">
                <a:solidFill>
                  <a:srgbClr val="FF0000"/>
                </a:solidFill>
                <a:ea typeface="幼圆" panose="02010509060101010101" pitchFamily="49" charset="-122"/>
              </a:rPr>
              <a:t>早期</a:t>
            </a:r>
            <a:r>
              <a:rPr lang="zh-CN" altLang="en-US" sz="1800" dirty="0" smtClean="0">
                <a:solidFill>
                  <a:schemeClr val="tx1"/>
                </a:solidFill>
                <a:ea typeface="幼圆" panose="02010509060101010101" pitchFamily="49" charset="-122"/>
              </a:rPr>
              <a:t>一个</a:t>
            </a:r>
            <a:r>
              <a:rPr lang="zh-CN" altLang="en-US" sz="1800" dirty="0" smtClean="0">
                <a:solidFill>
                  <a:srgbClr val="FF0000"/>
                </a:solidFill>
                <a:ea typeface="幼圆" panose="02010509060101010101" pitchFamily="49" charset="-122"/>
              </a:rPr>
              <a:t>可运行</a:t>
            </a:r>
            <a:r>
              <a:rPr lang="zh-CN" altLang="en-US" sz="1800" dirty="0" smtClean="0">
                <a:solidFill>
                  <a:schemeClr val="tx1"/>
                </a:solidFill>
                <a:ea typeface="幼圆" panose="02010509060101010101" pitchFamily="49" charset="-122"/>
              </a:rPr>
              <a:t>的版本，它反映最终系统的部分重要特性，如界面、功能或者性能等等。</a:t>
            </a:r>
            <a:endParaRPr lang="en-US" altLang="zh-CN" sz="1800" dirty="0" smtClean="0">
              <a:solidFill>
                <a:schemeClr val="tx1"/>
              </a:solidFill>
              <a:ea typeface="幼圆" panose="02010509060101010101" pitchFamily="49" charset="-122"/>
            </a:endParaRPr>
          </a:p>
        </p:txBody>
      </p:sp>
      <p:sp>
        <p:nvSpPr>
          <p:cNvPr id="41" name="矩形 40"/>
          <p:cNvSpPr/>
          <p:nvPr/>
        </p:nvSpPr>
        <p:spPr>
          <a:xfrm>
            <a:off x="4283322" y="1392573"/>
            <a:ext cx="3954667" cy="3867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smtClean="0">
                <a:solidFill>
                  <a:schemeClr val="tx1"/>
                </a:solidFill>
                <a:ea typeface="幼圆" panose="02010509060101010101" pitchFamily="49" charset="-122"/>
              </a:rPr>
              <a:t>原型即把系统主要功能和接口通过快速开发制作为“</a:t>
            </a:r>
            <a:r>
              <a:rPr lang="zh-CN" altLang="en-US" sz="1800" dirty="0" smtClean="0">
                <a:solidFill>
                  <a:srgbClr val="FF0000"/>
                </a:solidFill>
                <a:ea typeface="幼圆" panose="02010509060101010101" pitchFamily="49" charset="-122"/>
              </a:rPr>
              <a:t>软件样机</a:t>
            </a:r>
            <a:r>
              <a:rPr lang="zh-CN" altLang="en-US" sz="1800" dirty="0" smtClean="0">
                <a:solidFill>
                  <a:schemeClr val="tx1"/>
                </a:solidFill>
                <a:ea typeface="幼圆" panose="02010509060101010101" pitchFamily="49" charset="-122"/>
              </a:rPr>
              <a:t>”，以可视化的形式展现给用户，及时征求用户意见，从而明确无误地确定用户需求。同时，原型也可用于征求内部意见，作为分析和设计的接口之一，可方便于沟通。</a:t>
            </a:r>
            <a:endParaRPr lang="en-US" altLang="zh-CN" sz="1800" dirty="0" smtClean="0">
              <a:solidFill>
                <a:schemeClr val="tx1"/>
              </a:solidFill>
              <a:ea typeface="幼圆" panose="02010509060101010101" pitchFamily="49" charset="-122"/>
            </a:endParaRPr>
          </a:p>
        </p:txBody>
      </p:sp>
      <p:sp>
        <p:nvSpPr>
          <p:cNvPr id="48" name="矩形 47"/>
          <p:cNvSpPr/>
          <p:nvPr/>
        </p:nvSpPr>
        <p:spPr>
          <a:xfrm>
            <a:off x="8326171" y="1261576"/>
            <a:ext cx="3491132" cy="3662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smtClean="0">
                <a:solidFill>
                  <a:schemeClr val="tx1"/>
                </a:solidFill>
                <a:ea typeface="幼圆" panose="02010509060101010101" pitchFamily="49" charset="-122"/>
              </a:rPr>
              <a:t>软件原型在软件设计阶段，交互设计师或者产品经理等常常需要使用一些工具（比如</a:t>
            </a:r>
            <a:r>
              <a:rPr lang="en-US" altLang="zh-CN" sz="1800" dirty="0" smtClean="0">
                <a:solidFill>
                  <a:schemeClr val="tx1"/>
                </a:solidFill>
                <a:ea typeface="幼圆" panose="02010509060101010101" pitchFamily="49" charset="-122"/>
              </a:rPr>
              <a:t>Visio</a:t>
            </a:r>
            <a:r>
              <a:rPr lang="zh-CN" altLang="en-US" sz="1800" dirty="0" smtClean="0">
                <a:solidFill>
                  <a:schemeClr val="tx1"/>
                </a:solidFill>
                <a:ea typeface="幼圆" panose="02010509060101010101" pitchFamily="49" charset="-122"/>
              </a:rPr>
              <a:t>、</a:t>
            </a:r>
            <a:r>
              <a:rPr lang="en-US" altLang="zh-CN" sz="1800" dirty="0" smtClean="0">
                <a:solidFill>
                  <a:schemeClr val="tx1"/>
                </a:solidFill>
                <a:ea typeface="幼圆" panose="02010509060101010101" pitchFamily="49" charset="-122"/>
              </a:rPr>
              <a:t>Axure RP</a:t>
            </a:r>
            <a:r>
              <a:rPr lang="zh-CN" altLang="en-US" sz="1800" dirty="0" smtClean="0">
                <a:solidFill>
                  <a:schemeClr val="tx1"/>
                </a:solidFill>
                <a:ea typeface="幼圆" panose="02010509060101010101" pitchFamily="49" charset="-122"/>
              </a:rPr>
              <a:t>、</a:t>
            </a:r>
            <a:r>
              <a:rPr lang="en-US" altLang="zh-CN" sz="1800" dirty="0" smtClean="0">
                <a:solidFill>
                  <a:schemeClr val="tx1"/>
                </a:solidFill>
                <a:ea typeface="幼圆" panose="02010509060101010101" pitchFamily="49" charset="-122"/>
              </a:rPr>
              <a:t>Flash</a:t>
            </a:r>
            <a:r>
              <a:rPr lang="zh-CN" altLang="en-US" sz="1800" dirty="0" smtClean="0">
                <a:solidFill>
                  <a:schemeClr val="tx1"/>
                </a:solidFill>
                <a:ea typeface="幼圆" panose="02010509060101010101" pitchFamily="49" charset="-122"/>
              </a:rPr>
              <a:t>、</a:t>
            </a:r>
            <a:r>
              <a:rPr lang="en-US" altLang="zh-CN" sz="1800" dirty="0" smtClean="0">
                <a:solidFill>
                  <a:schemeClr val="tx1"/>
                </a:solidFill>
                <a:ea typeface="幼圆" panose="02010509060101010101" pitchFamily="49" charset="-122"/>
              </a:rPr>
              <a:t>PowerPoint</a:t>
            </a:r>
            <a:r>
              <a:rPr lang="zh-CN" altLang="en-US" sz="1800" dirty="0" smtClean="0">
                <a:solidFill>
                  <a:schemeClr val="tx1"/>
                </a:solidFill>
                <a:ea typeface="幼圆" panose="02010509060101010101" pitchFamily="49" charset="-122"/>
              </a:rPr>
              <a:t>或者</a:t>
            </a:r>
            <a:r>
              <a:rPr lang="en-US" altLang="zh-CN" sz="1800" dirty="0" smtClean="0">
                <a:solidFill>
                  <a:schemeClr val="tx1"/>
                </a:solidFill>
                <a:ea typeface="幼圆" panose="02010509060101010101" pitchFamily="49" charset="-122"/>
              </a:rPr>
              <a:t>OmniGraffle</a:t>
            </a:r>
            <a:r>
              <a:rPr lang="zh-CN" altLang="en-US" sz="1800" dirty="0" smtClean="0">
                <a:solidFill>
                  <a:schemeClr val="tx1"/>
                </a:solidFill>
                <a:ea typeface="幼圆" panose="02010509060101010101" pitchFamily="49" charset="-122"/>
              </a:rPr>
              <a:t>等）制作出静态稿或者原型来表达设计思想。</a:t>
            </a:r>
            <a:endParaRPr lang="en-US" altLang="zh-CN" sz="1800" dirty="0" smtClean="0">
              <a:solidFill>
                <a:schemeClr val="tx1"/>
              </a:solidFill>
              <a:ea typeface="幼圆" panose="02010509060101010101" pitchFamily="49" charset="-122"/>
            </a:endParaRPr>
          </a:p>
        </p:txBody>
      </p:sp>
      <p:pic>
        <p:nvPicPr>
          <p:cNvPr id="29"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grpSp>
        <p:nvGrpSpPr>
          <p:cNvPr id="3" name="组合 29"/>
          <p:cNvGrpSpPr/>
          <p:nvPr/>
        </p:nvGrpSpPr>
        <p:grpSpPr>
          <a:xfrm rot="5400000">
            <a:off x="5863211" y="5832139"/>
            <a:ext cx="868566" cy="713377"/>
            <a:chOff x="4972050" y="2667658"/>
            <a:chExt cx="2247900" cy="1846262"/>
          </a:xfrm>
        </p:grpSpPr>
        <p:sp>
          <p:nvSpPr>
            <p:cNvPr id="31"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35" name="矩形: 圆角 19"/>
          <p:cNvSpPr/>
          <p:nvPr/>
        </p:nvSpPr>
        <p:spPr>
          <a:xfrm>
            <a:off x="5697526" y="5661126"/>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51"/>
          <p:cNvGrpSpPr/>
          <p:nvPr/>
        </p:nvGrpSpPr>
        <p:grpSpPr>
          <a:xfrm rot="5400000">
            <a:off x="9806037" y="5781804"/>
            <a:ext cx="868566" cy="713377"/>
            <a:chOff x="4972050" y="2667658"/>
            <a:chExt cx="2247900" cy="1846262"/>
          </a:xfrm>
        </p:grpSpPr>
        <p:sp>
          <p:nvSpPr>
            <p:cNvPr id="53" name="자유형 24"/>
            <p:cNvSpPr/>
            <p:nvPr/>
          </p:nvSpPr>
          <p:spPr bwMode="auto">
            <a:xfrm rot="19844698" flipH="1">
              <a:off x="4978400" y="3628095"/>
              <a:ext cx="2014537" cy="469900"/>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203047 w 3164587"/>
                <a:gd name="connsiteY0-2" fmla="*/ 0 h 650470"/>
                <a:gd name="connsiteX1-3" fmla="*/ 3164587 w 3164587"/>
                <a:gd name="connsiteY1-4" fmla="*/ 0 h 650470"/>
                <a:gd name="connsiteX2-5" fmla="*/ 3164587 w 3164587"/>
                <a:gd name="connsiteY2-6" fmla="*/ 648072 h 650470"/>
                <a:gd name="connsiteX3-7" fmla="*/ 0 w 3164587"/>
                <a:gd name="connsiteY3-8" fmla="*/ 650470 h 650470"/>
                <a:gd name="connsiteX4-9" fmla="*/ 203047 w 3164587"/>
                <a:gd name="connsiteY4-10" fmla="*/ 0 h 650470"/>
                <a:gd name="connsiteX0-11" fmla="*/ 407488 w 3164587"/>
                <a:gd name="connsiteY0-12" fmla="*/ 0 h 655811"/>
                <a:gd name="connsiteX1-13" fmla="*/ 3164587 w 3164587"/>
                <a:gd name="connsiteY1-14" fmla="*/ 5341 h 655811"/>
                <a:gd name="connsiteX2-15" fmla="*/ 3164587 w 3164587"/>
                <a:gd name="connsiteY2-16" fmla="*/ 653413 h 655811"/>
                <a:gd name="connsiteX3-17" fmla="*/ 0 w 3164587"/>
                <a:gd name="connsiteY3-18" fmla="*/ 655811 h 655811"/>
                <a:gd name="connsiteX4-19" fmla="*/ 407488 w 3164587"/>
                <a:gd name="connsiteY4-20" fmla="*/ 0 h 655811"/>
                <a:gd name="connsiteX0-21" fmla="*/ 407488 w 3164587"/>
                <a:gd name="connsiteY0-22" fmla="*/ 0 h 655811"/>
                <a:gd name="connsiteX1-23" fmla="*/ 2615502 w 3164587"/>
                <a:gd name="connsiteY1-24" fmla="*/ 57122 h 655811"/>
                <a:gd name="connsiteX2-25" fmla="*/ 3164587 w 3164587"/>
                <a:gd name="connsiteY2-26" fmla="*/ 653413 h 655811"/>
                <a:gd name="connsiteX3-27" fmla="*/ 0 w 3164587"/>
                <a:gd name="connsiteY3-28" fmla="*/ 655811 h 655811"/>
                <a:gd name="connsiteX4-29" fmla="*/ 407488 w 3164587"/>
                <a:gd name="connsiteY4-30" fmla="*/ 0 h 655811"/>
                <a:gd name="connsiteX0-31" fmla="*/ 407488 w 2967403"/>
                <a:gd name="connsiteY0-32" fmla="*/ 0 h 685357"/>
                <a:gd name="connsiteX1-33" fmla="*/ 2615502 w 2967403"/>
                <a:gd name="connsiteY1-34" fmla="*/ 57122 h 685357"/>
                <a:gd name="connsiteX2-35" fmla="*/ 2967403 w 2967403"/>
                <a:gd name="connsiteY2-36" fmla="*/ 685357 h 685357"/>
                <a:gd name="connsiteX3-37" fmla="*/ 0 w 2967403"/>
                <a:gd name="connsiteY3-38" fmla="*/ 655811 h 685357"/>
                <a:gd name="connsiteX4-39" fmla="*/ 407488 w 2967403"/>
                <a:gd name="connsiteY4-40" fmla="*/ 0 h 685357"/>
                <a:gd name="connsiteX0-41" fmla="*/ 407488 w 2967403"/>
                <a:gd name="connsiteY0-42" fmla="*/ 0 h 685357"/>
                <a:gd name="connsiteX1-43" fmla="*/ 2583917 w 2967403"/>
                <a:gd name="connsiteY1-44" fmla="*/ 20227 h 685357"/>
                <a:gd name="connsiteX2-45" fmla="*/ 2967403 w 2967403"/>
                <a:gd name="connsiteY2-46" fmla="*/ 685357 h 685357"/>
                <a:gd name="connsiteX3-47" fmla="*/ 0 w 2967403"/>
                <a:gd name="connsiteY3-48" fmla="*/ 655811 h 685357"/>
                <a:gd name="connsiteX4-49" fmla="*/ 407488 w 2967403"/>
                <a:gd name="connsiteY4-50" fmla="*/ 0 h 685357"/>
                <a:gd name="connsiteX0-51" fmla="*/ 407488 w 2967403"/>
                <a:gd name="connsiteY0-52" fmla="*/ 5703 h 691060"/>
                <a:gd name="connsiteX1-53" fmla="*/ 2591228 w 2967403"/>
                <a:gd name="connsiteY1-54" fmla="*/ 0 h 691060"/>
                <a:gd name="connsiteX2-55" fmla="*/ 2967403 w 2967403"/>
                <a:gd name="connsiteY2-56" fmla="*/ 691060 h 691060"/>
                <a:gd name="connsiteX3-57" fmla="*/ 0 w 2967403"/>
                <a:gd name="connsiteY3-58" fmla="*/ 661514 h 691060"/>
                <a:gd name="connsiteX4-59" fmla="*/ 407488 w 2967403"/>
                <a:gd name="connsiteY4-60" fmla="*/ 5703 h 691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67403" h="691060">
                  <a:moveTo>
                    <a:pt x="407488" y="5703"/>
                  </a:moveTo>
                  <a:lnTo>
                    <a:pt x="2591228" y="0"/>
                  </a:lnTo>
                  <a:lnTo>
                    <a:pt x="2967403" y="691060"/>
                  </a:lnTo>
                  <a:lnTo>
                    <a:pt x="0" y="661514"/>
                  </a:lnTo>
                  <a:lnTo>
                    <a:pt x="407488" y="570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자유형 32"/>
            <p:cNvSpPr/>
            <p:nvPr/>
          </p:nvSpPr>
          <p:spPr bwMode="auto">
            <a:xfrm rot="1755302">
              <a:off x="5002212" y="2667658"/>
              <a:ext cx="2212975"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60319" h="632671">
                  <a:moveTo>
                    <a:pt x="0" y="58505"/>
                  </a:moveTo>
                  <a:lnTo>
                    <a:pt x="2904034" y="0"/>
                  </a:lnTo>
                  <a:lnTo>
                    <a:pt x="3260319" y="632671"/>
                  </a:lnTo>
                  <a:lnTo>
                    <a:pt x="298779" y="632671"/>
                  </a:lnTo>
                  <a:lnTo>
                    <a:pt x="0" y="5850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자유형 17"/>
            <p:cNvSpPr/>
            <p:nvPr/>
          </p:nvSpPr>
          <p:spPr bwMode="auto">
            <a:xfrm rot="1755302">
              <a:off x="4984750" y="3118508"/>
              <a:ext cx="2224087" cy="428625"/>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605255 w 2961540"/>
                <a:gd name="connsiteY1-4" fmla="*/ 15401 h 648072"/>
                <a:gd name="connsiteX2-5" fmla="*/ 2961540 w 2961540"/>
                <a:gd name="connsiteY2-6" fmla="*/ 648072 h 648072"/>
                <a:gd name="connsiteX3-7" fmla="*/ 0 w 2961540"/>
                <a:gd name="connsiteY3-8" fmla="*/ 648072 h 648072"/>
                <a:gd name="connsiteX4-9" fmla="*/ 0 w 2961540"/>
                <a:gd name="connsiteY4-10" fmla="*/ 0 h 648072"/>
                <a:gd name="connsiteX0-11" fmla="*/ 0 w 3260319"/>
                <a:gd name="connsiteY0-12" fmla="*/ 58505 h 632671"/>
                <a:gd name="connsiteX1-13" fmla="*/ 2904034 w 3260319"/>
                <a:gd name="connsiteY1-14" fmla="*/ 0 h 632671"/>
                <a:gd name="connsiteX2-15" fmla="*/ 3260319 w 3260319"/>
                <a:gd name="connsiteY2-16" fmla="*/ 632671 h 632671"/>
                <a:gd name="connsiteX3-17" fmla="*/ 298779 w 3260319"/>
                <a:gd name="connsiteY3-18" fmla="*/ 632671 h 632671"/>
                <a:gd name="connsiteX4-19" fmla="*/ 0 w 3260319"/>
                <a:gd name="connsiteY4-20" fmla="*/ 58505 h 632671"/>
                <a:gd name="connsiteX0-21" fmla="*/ 0 w 3277939"/>
                <a:gd name="connsiteY0-22" fmla="*/ 46540 h 632671"/>
                <a:gd name="connsiteX1-23" fmla="*/ 2921654 w 3277939"/>
                <a:gd name="connsiteY1-24" fmla="*/ 0 h 632671"/>
                <a:gd name="connsiteX2-25" fmla="*/ 3277939 w 3277939"/>
                <a:gd name="connsiteY2-26" fmla="*/ 632671 h 632671"/>
                <a:gd name="connsiteX3-27" fmla="*/ 316399 w 3277939"/>
                <a:gd name="connsiteY3-28" fmla="*/ 632671 h 632671"/>
                <a:gd name="connsiteX4-29" fmla="*/ 0 w 3277939"/>
                <a:gd name="connsiteY4-30" fmla="*/ 46540 h 6326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77939" h="632671">
                  <a:moveTo>
                    <a:pt x="0" y="46540"/>
                  </a:moveTo>
                  <a:lnTo>
                    <a:pt x="2921654" y="0"/>
                  </a:lnTo>
                  <a:lnTo>
                    <a:pt x="3277939" y="632671"/>
                  </a:lnTo>
                  <a:lnTo>
                    <a:pt x="316399" y="632671"/>
                  </a:lnTo>
                  <a:lnTo>
                    <a:pt x="0" y="465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자유형 19"/>
            <p:cNvSpPr/>
            <p:nvPr/>
          </p:nvSpPr>
          <p:spPr bwMode="auto">
            <a:xfrm rot="19844698" flipH="1">
              <a:off x="4972050" y="4074183"/>
              <a:ext cx="2247900" cy="439737"/>
            </a:xfrm>
            <a:custGeom>
              <a:avLst/>
              <a:gdLst>
                <a:gd name="connsiteX0" fmla="*/ 0 w 2961540"/>
                <a:gd name="connsiteY0" fmla="*/ 0 h 648072"/>
                <a:gd name="connsiteX1" fmla="*/ 2961540 w 2961540"/>
                <a:gd name="connsiteY1" fmla="*/ 0 h 648072"/>
                <a:gd name="connsiteX2" fmla="*/ 2961540 w 2961540"/>
                <a:gd name="connsiteY2" fmla="*/ 648072 h 648072"/>
                <a:gd name="connsiteX3" fmla="*/ 0 w 2961540"/>
                <a:gd name="connsiteY3" fmla="*/ 648072 h 648072"/>
                <a:gd name="connsiteX4" fmla="*/ 0 w 2961540"/>
                <a:gd name="connsiteY4" fmla="*/ 0 h 648072"/>
                <a:gd name="connsiteX0-1" fmla="*/ 0 w 2961540"/>
                <a:gd name="connsiteY0-2" fmla="*/ 0 h 648072"/>
                <a:gd name="connsiteX1-3" fmla="*/ 2961540 w 2961540"/>
                <a:gd name="connsiteY1-4" fmla="*/ 0 h 648072"/>
                <a:gd name="connsiteX2-5" fmla="*/ 2961540 w 2961540"/>
                <a:gd name="connsiteY2-6" fmla="*/ 648072 h 648072"/>
                <a:gd name="connsiteX3-7" fmla="*/ 383001 w 2961540"/>
                <a:gd name="connsiteY3-8" fmla="*/ 645803 h 648072"/>
                <a:gd name="connsiteX4-9" fmla="*/ 0 w 2961540"/>
                <a:gd name="connsiteY4-10" fmla="*/ 0 h 648072"/>
                <a:gd name="connsiteX0-11" fmla="*/ 0 w 3311251"/>
                <a:gd name="connsiteY0-12" fmla="*/ 0 h 648698"/>
                <a:gd name="connsiteX1-13" fmla="*/ 2961540 w 3311251"/>
                <a:gd name="connsiteY1-14" fmla="*/ 0 h 648698"/>
                <a:gd name="connsiteX2-15" fmla="*/ 3311251 w 3311251"/>
                <a:gd name="connsiteY2-16" fmla="*/ 648698 h 648698"/>
                <a:gd name="connsiteX3-17" fmla="*/ 383001 w 3311251"/>
                <a:gd name="connsiteY3-18" fmla="*/ 645803 h 648698"/>
                <a:gd name="connsiteX4-19" fmla="*/ 0 w 3311251"/>
                <a:gd name="connsiteY4-20" fmla="*/ 0 h 6486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1251" h="648698">
                  <a:moveTo>
                    <a:pt x="0" y="0"/>
                  </a:moveTo>
                  <a:lnTo>
                    <a:pt x="2961540" y="0"/>
                  </a:lnTo>
                  <a:lnTo>
                    <a:pt x="3311251" y="648698"/>
                  </a:lnTo>
                  <a:lnTo>
                    <a:pt x="383001" y="645803"/>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57" name="矩形: 圆角 19"/>
          <p:cNvSpPr/>
          <p:nvPr/>
        </p:nvSpPr>
        <p:spPr>
          <a:xfrm>
            <a:off x="9640352" y="5610791"/>
            <a:ext cx="1208015" cy="107355"/>
          </a:xfrm>
          <a:prstGeom prst="roundRect">
            <a:avLst>
              <a:gd name="adj" fmla="val 50000"/>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8904288" y="0"/>
            <a:ext cx="3287712" cy="1921954"/>
            <a:chOff x="1001713" y="1526099"/>
            <a:chExt cx="3287712" cy="1921954"/>
          </a:xfrm>
        </p:grpSpPr>
        <p:sp>
          <p:nvSpPr>
            <p:cNvPr id="26" name="MH_Other_1"/>
            <p:cNvSpPr/>
            <p:nvPr>
              <p:custDataLst>
                <p:tags r:id="rId2"/>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27" name="MH_SubTitle_1"/>
            <p:cNvSpPr/>
            <p:nvPr>
              <p:custDataLst>
                <p:tags r:id="rId3"/>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原型定义</a:t>
              </a:r>
              <a:endParaRPr lang="zh-CN" altLang="en-US" sz="2000" b="1" dirty="0">
                <a:solidFill>
                  <a:schemeClr val="accent1"/>
                </a:solidFill>
                <a:latin typeface="+mj-lt"/>
                <a:ea typeface="+mj-ea"/>
                <a:cs typeface="+mj-cs"/>
              </a:endParaRPr>
            </a:p>
          </p:txBody>
        </p:sp>
        <p:sp>
          <p:nvSpPr>
            <p:cNvPr id="28"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15"/>
          <p:cNvSpPr/>
          <p:nvPr>
            <p:custDataLst>
              <p:tags r:id="rId1"/>
            </p:custDataLst>
          </p:nvPr>
        </p:nvSpPr>
        <p:spPr>
          <a:xfrm rot="2935387">
            <a:off x="8391029" y="3807263"/>
            <a:ext cx="1211330" cy="3318525"/>
          </a:xfrm>
          <a:custGeom>
            <a:avLst/>
            <a:gdLst>
              <a:gd name="connsiteX0" fmla="*/ 195477 w 1211330"/>
              <a:gd name="connsiteY0" fmla="*/ 0 h 3318525"/>
              <a:gd name="connsiteX1" fmla="*/ 390952 w 1211330"/>
              <a:gd name="connsiteY1" fmla="*/ 418555 h 3318525"/>
              <a:gd name="connsiteX2" fmla="*/ 293215 w 1211330"/>
              <a:gd name="connsiteY2" fmla="*/ 418555 h 3318525"/>
              <a:gd name="connsiteX3" fmla="*/ 293214 w 1211330"/>
              <a:gd name="connsiteY3" fmla="*/ 1480498 h 3318525"/>
              <a:gd name="connsiteX4" fmla="*/ 1107647 w 1211330"/>
              <a:gd name="connsiteY4" fmla="*/ 1480498 h 3318525"/>
              <a:gd name="connsiteX5" fmla="*/ 1107647 w 1211330"/>
              <a:gd name="connsiteY5" fmla="*/ 1481472 h 3318525"/>
              <a:gd name="connsiteX6" fmla="*/ 1111489 w 1211330"/>
              <a:gd name="connsiteY6" fmla="*/ 1480549 h 3318525"/>
              <a:gd name="connsiteX7" fmla="*/ 1163523 w 1211330"/>
              <a:gd name="connsiteY7" fmla="*/ 1496539 h 3318525"/>
              <a:gd name="connsiteX8" fmla="*/ 1211117 w 1211330"/>
              <a:gd name="connsiteY8" fmla="*/ 1590073 h 3318525"/>
              <a:gd name="connsiteX9" fmla="*/ 1210040 w 1211330"/>
              <a:gd name="connsiteY9" fmla="*/ 1590003 h 3318525"/>
              <a:gd name="connsiteX10" fmla="*/ 1210040 w 1211330"/>
              <a:gd name="connsiteY10" fmla="*/ 3083585 h 3318525"/>
              <a:gd name="connsiteX11" fmla="*/ 1005256 w 1211330"/>
              <a:gd name="connsiteY11" fmla="*/ 3318525 h 3318525"/>
              <a:gd name="connsiteX12" fmla="*/ 1005256 w 1211330"/>
              <a:gd name="connsiteY12" fmla="*/ 1686415 h 3318525"/>
              <a:gd name="connsiteX13" fmla="*/ 196122 w 1211330"/>
              <a:gd name="connsiteY13" fmla="*/ 1686415 h 3318525"/>
              <a:gd name="connsiteX14" fmla="*/ 196122 w 1211330"/>
              <a:gd name="connsiteY14" fmla="*/ 1684848 h 3318525"/>
              <a:gd name="connsiteX15" fmla="*/ 186505 w 1211330"/>
              <a:gd name="connsiteY15" fmla="*/ 1685338 h 3318525"/>
              <a:gd name="connsiteX16" fmla="*/ 99053 w 1211330"/>
              <a:gd name="connsiteY16" fmla="*/ 1571339 h 3318525"/>
              <a:gd name="connsiteX17" fmla="*/ 100472 w 1211330"/>
              <a:gd name="connsiteY17" fmla="*/ 1566970 h 3318525"/>
              <a:gd name="connsiteX18" fmla="*/ 97738 w 1211330"/>
              <a:gd name="connsiteY18" fmla="*/ 1566970 h 3318525"/>
              <a:gd name="connsiteX19" fmla="*/ 97738 w 1211330"/>
              <a:gd name="connsiteY19" fmla="*/ 418555 h 3318525"/>
              <a:gd name="connsiteX20" fmla="*/ 0 w 1211330"/>
              <a:gd name="connsiteY20" fmla="*/ 418555 h 331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1330" h="3318525">
                <a:moveTo>
                  <a:pt x="195477" y="0"/>
                </a:moveTo>
                <a:lnTo>
                  <a:pt x="390952" y="418555"/>
                </a:lnTo>
                <a:lnTo>
                  <a:pt x="293215" y="418555"/>
                </a:lnTo>
                <a:lnTo>
                  <a:pt x="293214" y="1480498"/>
                </a:lnTo>
                <a:lnTo>
                  <a:pt x="1107647" y="1480498"/>
                </a:lnTo>
                <a:lnTo>
                  <a:pt x="1107647" y="1481472"/>
                </a:lnTo>
                <a:lnTo>
                  <a:pt x="1111489" y="1480549"/>
                </a:lnTo>
                <a:cubicBezTo>
                  <a:pt x="1129639" y="1481111"/>
                  <a:pt x="1147640" y="1486462"/>
                  <a:pt x="1163523" y="1496539"/>
                </a:cubicBezTo>
                <a:cubicBezTo>
                  <a:pt x="1195291" y="1516694"/>
                  <a:pt x="1213536" y="1552550"/>
                  <a:pt x="1211117" y="1590073"/>
                </a:cubicBezTo>
                <a:lnTo>
                  <a:pt x="1210040" y="1590003"/>
                </a:lnTo>
                <a:lnTo>
                  <a:pt x="1210040" y="3083585"/>
                </a:lnTo>
                <a:lnTo>
                  <a:pt x="1005256" y="3318525"/>
                </a:lnTo>
                <a:lnTo>
                  <a:pt x="1005256" y="1686415"/>
                </a:lnTo>
                <a:lnTo>
                  <a:pt x="196122" y="1686415"/>
                </a:lnTo>
                <a:lnTo>
                  <a:pt x="196122" y="1684848"/>
                </a:lnTo>
                <a:lnTo>
                  <a:pt x="186505" y="1685338"/>
                </a:lnTo>
                <a:cubicBezTo>
                  <a:pt x="131260" y="1677287"/>
                  <a:pt x="92481" y="1626737"/>
                  <a:pt x="99053" y="1571339"/>
                </a:cubicBezTo>
                <a:lnTo>
                  <a:pt x="100472" y="1566970"/>
                </a:lnTo>
                <a:lnTo>
                  <a:pt x="97738" y="1566970"/>
                </a:lnTo>
                <a:lnTo>
                  <a:pt x="97738" y="418555"/>
                </a:lnTo>
                <a:lnTo>
                  <a:pt x="0" y="418555"/>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wrap="square" anchor="ctr">
            <a:noAutofit/>
          </a:bodyPr>
          <a:lstStyle/>
          <a:p>
            <a:pPr algn="ctr">
              <a:defRPr/>
            </a:pPr>
            <a:endParaRPr lang="zh-CN" altLang="en-US" kern="0">
              <a:solidFill>
                <a:prstClr val="white"/>
              </a:solidFill>
            </a:endParaRPr>
          </a:p>
        </p:txBody>
      </p:sp>
      <p:sp>
        <p:nvSpPr>
          <p:cNvPr id="4" name="矩形 3"/>
          <p:cNvSpPr/>
          <p:nvPr/>
        </p:nvSpPr>
        <p:spPr>
          <a:xfrm>
            <a:off x="673291" y="1403236"/>
            <a:ext cx="4871832" cy="4745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软件原型以</a:t>
            </a:r>
            <a:r>
              <a:rPr lang="zh-CN" altLang="en-US" sz="1800" dirty="0" smtClean="0">
                <a:solidFill>
                  <a:srgbClr val="FF0000"/>
                </a:solidFill>
                <a:ea typeface="幼圆" panose="02010509060101010101" pitchFamily="49" charset="-122"/>
              </a:rPr>
              <a:t>试探性方式</a:t>
            </a:r>
            <a:r>
              <a:rPr lang="zh-CN" altLang="en-US" sz="1800" dirty="0" smtClean="0">
                <a:solidFill>
                  <a:schemeClr val="tx1"/>
                </a:solidFill>
                <a:ea typeface="幼圆" panose="02010509060101010101" pitchFamily="49" charset="-122"/>
              </a:rPr>
              <a:t>逐步逼近解决方案。原型通过对新系统建模或者给用户提供一个粗糙的新系统、激发用户思考并引导出需求。原型方法的早期反馈可以帮助项目干系人对系统需求达成共识，从而减少用户满意度降低的风险。</a:t>
            </a:r>
            <a:endParaRPr lang="en-US" altLang="zh-CN" sz="18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1800" dirty="0" smtClean="0">
                <a:solidFill>
                  <a:schemeClr val="tx1"/>
                </a:solidFill>
                <a:ea typeface="幼圆" panose="02010509060101010101" pitchFamily="49" charset="-122"/>
              </a:rPr>
              <a:t>软件原型可能只是实际系统的一部分或者是实际系统的一个模型，可能没有任何使用的功能。可以是一个静态设计或是工作模型；草图或者高度详尽的屏幕界面；功能的可视化展示或者是全部展示；或者是未来产品的模拟。</a:t>
            </a:r>
            <a:endParaRPr lang="en-US" altLang="zh-CN" sz="1800" dirty="0" smtClean="0">
              <a:solidFill>
                <a:schemeClr val="tx1"/>
              </a:solidFill>
              <a:ea typeface="幼圆" panose="02010509060101010101" pitchFamily="49" charset="-122"/>
            </a:endParaRPr>
          </a:p>
          <a:p>
            <a:pPr>
              <a:lnSpc>
                <a:spcPct val="150000"/>
              </a:lnSpc>
            </a:pPr>
            <a:endParaRPr lang="zh-CN" altLang="zh-CN" sz="1800" dirty="0">
              <a:solidFill>
                <a:schemeClr val="tx1"/>
              </a:solidFill>
              <a:ea typeface="幼圆" panose="02010509060101010101" pitchFamily="49" charset="-122"/>
            </a:endParaRPr>
          </a:p>
        </p:txBody>
      </p:sp>
      <p:sp>
        <p:nvSpPr>
          <p:cNvPr id="5" name="MH_Other_5"/>
          <p:cNvSpPr/>
          <p:nvPr>
            <p:custDataLst>
              <p:tags r:id="rId2"/>
            </p:custDataLst>
          </p:nvPr>
        </p:nvSpPr>
        <p:spPr>
          <a:xfrm rot="2935387">
            <a:off x="10297293" y="1753349"/>
            <a:ext cx="1211331" cy="4117628"/>
          </a:xfrm>
          <a:custGeom>
            <a:avLst/>
            <a:gdLst>
              <a:gd name="connsiteX0" fmla="*/ 242455 w 1502447"/>
              <a:gd name="connsiteY0" fmla="*/ 0 h 5111146"/>
              <a:gd name="connsiteX1" fmla="*/ 484909 w 1502447"/>
              <a:gd name="connsiteY1" fmla="*/ 519546 h 5111146"/>
              <a:gd name="connsiteX2" fmla="*/ 363682 w 1502447"/>
              <a:gd name="connsiteY2" fmla="*/ 519546 h 5111146"/>
              <a:gd name="connsiteX3" fmla="*/ 363682 w 1502447"/>
              <a:gd name="connsiteY3" fmla="*/ 1837719 h 5111146"/>
              <a:gd name="connsiteX4" fmla="*/ 1373845 w 1502447"/>
              <a:gd name="connsiteY4" fmla="*/ 1837719 h 5111146"/>
              <a:gd name="connsiteX5" fmla="*/ 1373845 w 1502447"/>
              <a:gd name="connsiteY5" fmla="*/ 1838928 h 5111146"/>
              <a:gd name="connsiteX6" fmla="*/ 1378610 w 1502447"/>
              <a:gd name="connsiteY6" fmla="*/ 1837781 h 5111146"/>
              <a:gd name="connsiteX7" fmla="*/ 1443150 w 1502447"/>
              <a:gd name="connsiteY7" fmla="*/ 1857630 h 5111146"/>
              <a:gd name="connsiteX8" fmla="*/ 1502182 w 1502447"/>
              <a:gd name="connsiteY8" fmla="*/ 1973732 h 5111146"/>
              <a:gd name="connsiteX9" fmla="*/ 1500846 w 1502447"/>
              <a:gd name="connsiteY9" fmla="*/ 1973646 h 5111146"/>
              <a:gd name="connsiteX10" fmla="*/ 1500846 w 1502447"/>
              <a:gd name="connsiteY10" fmla="*/ 4528702 h 5111146"/>
              <a:gd name="connsiteX11" fmla="*/ 1502447 w 1502447"/>
              <a:gd name="connsiteY11" fmla="*/ 4528702 h 5111146"/>
              <a:gd name="connsiteX12" fmla="*/ 1502447 w 1502447"/>
              <a:gd name="connsiteY12" fmla="*/ 5111146 h 5111146"/>
              <a:gd name="connsiteX13" fmla="*/ 1246847 w 1502447"/>
              <a:gd name="connsiteY13" fmla="*/ 5111146 h 5111146"/>
              <a:gd name="connsiteX14" fmla="*/ 1246847 w 1502447"/>
              <a:gd name="connsiteY14" fmla="*/ 4809520 h 5111146"/>
              <a:gd name="connsiteX15" fmla="*/ 1246846 w 1502447"/>
              <a:gd name="connsiteY15" fmla="*/ 4809520 h 5111146"/>
              <a:gd name="connsiteX16" fmla="*/ 1246846 w 1502447"/>
              <a:gd name="connsiteY16" fmla="*/ 2093320 h 5111146"/>
              <a:gd name="connsiteX17" fmla="*/ 243256 w 1502447"/>
              <a:gd name="connsiteY17" fmla="*/ 2093320 h 5111146"/>
              <a:gd name="connsiteX18" fmla="*/ 243256 w 1502447"/>
              <a:gd name="connsiteY18" fmla="*/ 2091375 h 5111146"/>
              <a:gd name="connsiteX19" fmla="*/ 231327 w 1502447"/>
              <a:gd name="connsiteY19" fmla="*/ 2091983 h 5111146"/>
              <a:gd name="connsiteX20" fmla="*/ 122858 w 1502447"/>
              <a:gd name="connsiteY20" fmla="*/ 1950478 h 5111146"/>
              <a:gd name="connsiteX21" fmla="*/ 124618 w 1502447"/>
              <a:gd name="connsiteY21" fmla="*/ 1945055 h 5111146"/>
              <a:gd name="connsiteX22" fmla="*/ 121227 w 1502447"/>
              <a:gd name="connsiteY22" fmla="*/ 1945055 h 5111146"/>
              <a:gd name="connsiteX23" fmla="*/ 121227 w 1502447"/>
              <a:gd name="connsiteY23" fmla="*/ 519546 h 5111146"/>
              <a:gd name="connsiteX24" fmla="*/ 0 w 1502447"/>
              <a:gd name="connsiteY24" fmla="*/ 519546 h 511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02447" h="5111146">
                <a:moveTo>
                  <a:pt x="242455" y="0"/>
                </a:moveTo>
                <a:lnTo>
                  <a:pt x="484909" y="519546"/>
                </a:lnTo>
                <a:lnTo>
                  <a:pt x="363682" y="519546"/>
                </a:lnTo>
                <a:lnTo>
                  <a:pt x="363682" y="1837719"/>
                </a:lnTo>
                <a:lnTo>
                  <a:pt x="1373845" y="1837719"/>
                </a:lnTo>
                <a:lnTo>
                  <a:pt x="1373845" y="1838928"/>
                </a:lnTo>
                <a:lnTo>
                  <a:pt x="1378610" y="1837781"/>
                </a:lnTo>
                <a:cubicBezTo>
                  <a:pt x="1401122" y="1838479"/>
                  <a:pt x="1423449" y="1845121"/>
                  <a:pt x="1443150" y="1857630"/>
                </a:cubicBezTo>
                <a:cubicBezTo>
                  <a:pt x="1482552" y="1882648"/>
                  <a:pt x="1505182" y="1927156"/>
                  <a:pt x="1502182" y="1973732"/>
                </a:cubicBezTo>
                <a:lnTo>
                  <a:pt x="1500846" y="1973646"/>
                </a:lnTo>
                <a:lnTo>
                  <a:pt x="1500846" y="4528702"/>
                </a:lnTo>
                <a:lnTo>
                  <a:pt x="1502447" y="4528702"/>
                </a:lnTo>
                <a:lnTo>
                  <a:pt x="1502447" y="5111146"/>
                </a:lnTo>
                <a:lnTo>
                  <a:pt x="1246847" y="5111146"/>
                </a:lnTo>
                <a:lnTo>
                  <a:pt x="1246847" y="4809520"/>
                </a:lnTo>
                <a:lnTo>
                  <a:pt x="1246846" y="4809520"/>
                </a:lnTo>
                <a:lnTo>
                  <a:pt x="1246846" y="2093320"/>
                </a:lnTo>
                <a:lnTo>
                  <a:pt x="243256" y="2093320"/>
                </a:lnTo>
                <a:lnTo>
                  <a:pt x="243256" y="2091375"/>
                </a:lnTo>
                <a:lnTo>
                  <a:pt x="231327" y="2091983"/>
                </a:lnTo>
                <a:cubicBezTo>
                  <a:pt x="162805" y="2081990"/>
                  <a:pt x="114707" y="2019243"/>
                  <a:pt x="122858" y="1950478"/>
                </a:cubicBezTo>
                <a:lnTo>
                  <a:pt x="124618" y="1945055"/>
                </a:lnTo>
                <a:lnTo>
                  <a:pt x="121227" y="1945055"/>
                </a:lnTo>
                <a:lnTo>
                  <a:pt x="121227" y="519546"/>
                </a:lnTo>
                <a:lnTo>
                  <a:pt x="0" y="519546"/>
                </a:lnTo>
                <a:close/>
              </a:path>
            </a:pathLst>
          </a:custGeom>
          <a:solidFill>
            <a:schemeClr val="accent1"/>
          </a:solidFill>
          <a:ln w="28575" cap="flat" cmpd="sng" algn="ctr">
            <a:noFill/>
            <a:prstDash val="solid"/>
          </a:ln>
          <a:effectLst>
            <a:outerShdw blurRad="317500" dist="165100" dir="2700000" algn="tl" rotWithShape="0">
              <a:prstClr val="black">
                <a:alpha val="40000"/>
              </a:prstClr>
            </a:outerShdw>
          </a:effectLst>
        </p:spPr>
        <p:txBody>
          <a:bodyPr anchor="ctr"/>
          <a:lstStyle/>
          <a:p>
            <a:pPr algn="ctr">
              <a:defRPr/>
            </a:pPr>
            <a:endParaRPr lang="zh-CN" altLang="en-US" kern="0">
              <a:solidFill>
                <a:prstClr val="white"/>
              </a:solidFill>
            </a:endParaRPr>
          </a:p>
        </p:txBody>
      </p:sp>
      <p:pic>
        <p:nvPicPr>
          <p:cNvPr id="14"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8" name="标题 3"/>
          <p:cNvSpPr>
            <a:spLocks noGrp="1"/>
          </p:cNvSpPr>
          <p:nvPr>
            <p:ph type="title"/>
          </p:nvPr>
        </p:nvSpPr>
        <p:spPr>
          <a:xfrm>
            <a:off x="649550" y="192772"/>
            <a:ext cx="10642600" cy="1007204"/>
          </a:xfrm>
        </p:spPr>
        <p:txBody>
          <a:bodyPr/>
          <a:lstStyle/>
          <a:p>
            <a:pPr eaLnBrk="1" hangingPunct="1"/>
            <a:r>
              <a:rPr lang="zh-CN" altLang="en-US" dirty="0" smtClean="0"/>
              <a:t>原型介绍</a:t>
            </a:r>
            <a:endParaRPr lang="en-US" altLang="zh-CN" dirty="0"/>
          </a:p>
        </p:txBody>
      </p:sp>
      <p:grpSp>
        <p:nvGrpSpPr>
          <p:cNvPr id="9" name="组合 8"/>
          <p:cNvGrpSpPr/>
          <p:nvPr/>
        </p:nvGrpSpPr>
        <p:grpSpPr>
          <a:xfrm>
            <a:off x="8904288" y="0"/>
            <a:ext cx="3287712" cy="1921954"/>
            <a:chOff x="1001713" y="1526099"/>
            <a:chExt cx="3287712" cy="1921954"/>
          </a:xfrm>
        </p:grpSpPr>
        <p:sp>
          <p:nvSpPr>
            <p:cNvPr id="10" name="MH_Other_1"/>
            <p:cNvSpPr/>
            <p:nvPr>
              <p:custDataLst>
                <p:tags r:id="rId4"/>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11" name="MH_SubTitle_1"/>
            <p:cNvSpPr/>
            <p:nvPr>
              <p:custDataLst>
                <p:tags r:id="rId5"/>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原型定义</a:t>
              </a:r>
              <a:endParaRPr lang="zh-CN" altLang="en-US" sz="2000" b="1" dirty="0">
                <a:solidFill>
                  <a:schemeClr val="accent1"/>
                </a:solidFill>
                <a:latin typeface="+mj-lt"/>
                <a:ea typeface="+mj-ea"/>
                <a:cs typeface="+mj-cs"/>
              </a:endParaRPr>
            </a:p>
          </p:txBody>
        </p:sp>
        <p:sp>
          <p:nvSpPr>
            <p:cNvPr id="12"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pic>
        <p:nvPicPr>
          <p:cNvPr id="25602" name="Picture 2" descr="C:\Users\lenovo\Desktop\timg.jpg"/>
          <p:cNvPicPr>
            <a:picLocks noChangeAspect="1" noChangeArrowheads="1"/>
          </p:cNvPicPr>
          <p:nvPr/>
        </p:nvPicPr>
        <p:blipFill>
          <a:blip r:embed="rId6"/>
          <a:srcRect/>
          <a:stretch>
            <a:fillRect/>
          </a:stretch>
        </p:blipFill>
        <p:spPr bwMode="auto">
          <a:xfrm>
            <a:off x="0" y="0"/>
            <a:ext cx="10172700" cy="5245100"/>
          </a:xfrm>
          <a:prstGeom prst="rect">
            <a:avLst/>
          </a:prstGeom>
          <a:noFill/>
        </p:spPr>
      </p:pic>
      <p:pic>
        <p:nvPicPr>
          <p:cNvPr id="25603" name="Picture 3" descr="C:\Users\lenovo\Desktop\timg (1).jpg"/>
          <p:cNvPicPr>
            <a:picLocks noChangeAspect="1" noChangeArrowheads="1"/>
          </p:cNvPicPr>
          <p:nvPr/>
        </p:nvPicPr>
        <p:blipFill>
          <a:blip r:embed="rId7"/>
          <a:srcRect/>
          <a:stretch>
            <a:fillRect/>
          </a:stretch>
        </p:blipFill>
        <p:spPr bwMode="auto">
          <a:xfrm>
            <a:off x="937703" y="1457587"/>
            <a:ext cx="11254297" cy="5400413"/>
          </a:xfrm>
          <a:prstGeom prst="rect">
            <a:avLst/>
          </a:prstGeom>
          <a:noFill/>
        </p:spPr>
      </p:pic>
      <p:pic>
        <p:nvPicPr>
          <p:cNvPr id="25604" name="Picture 4" descr="C:\Users\lenovo\Desktop\timg (4).jpg"/>
          <p:cNvPicPr>
            <a:picLocks noChangeAspect="1" noChangeArrowheads="1"/>
          </p:cNvPicPr>
          <p:nvPr/>
        </p:nvPicPr>
        <p:blipFill>
          <a:blip r:embed="rId8"/>
          <a:srcRect/>
          <a:stretch>
            <a:fillRect/>
          </a:stretch>
        </p:blipFill>
        <p:spPr bwMode="auto">
          <a:xfrm>
            <a:off x="4381500" y="2362200"/>
            <a:ext cx="7810500" cy="4495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down)">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down)">
                                      <p:cBhvr>
                                        <p:cTn id="12" dur="500"/>
                                        <p:tgtEl>
                                          <p:spTgt spid="256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wipe(down)">
                                      <p:cBhvr>
                                        <p:cTn id="1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原型动机</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sp>
        <p:nvSpPr>
          <p:cNvPr id="58" name="矩形 57"/>
          <p:cNvSpPr/>
          <p:nvPr/>
        </p:nvSpPr>
        <p:spPr>
          <a:xfrm>
            <a:off x="934793" y="1474072"/>
            <a:ext cx="10004451" cy="526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endParaRPr lang="en-US" altLang="zh-CN" sz="1800" dirty="0">
              <a:solidFill>
                <a:schemeClr val="tx1"/>
              </a:solidFill>
              <a:latin typeface="幼圆" panose="02010509060101010101" pitchFamily="49" charset="-122"/>
              <a:ea typeface="幼圆" panose="02010509060101010101" pitchFamily="49" charset="-122"/>
            </a:endParaRPr>
          </a:p>
        </p:txBody>
      </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ea typeface="幼圆" panose="02010509060101010101" pitchFamily="49" charset="-122"/>
              </a:rPr>
              <a:t>软件原型是</a:t>
            </a:r>
            <a:r>
              <a:rPr lang="zh-CN" altLang="en-US" sz="2000" dirty="0" smtClean="0">
                <a:solidFill>
                  <a:srgbClr val="FF0000"/>
                </a:solidFill>
                <a:ea typeface="幼圆" panose="02010509060101010101" pitchFamily="49" charset="-122"/>
              </a:rPr>
              <a:t>对提议新产品的部分、可能的或是初步的实现</a:t>
            </a:r>
            <a:r>
              <a:rPr lang="zh-CN" altLang="en-US" sz="2000" dirty="0" smtClean="0">
                <a:solidFill>
                  <a:schemeClr val="tx1"/>
                </a:solidFill>
                <a:ea typeface="幼圆" panose="02010509060101010101" pitchFamily="49" charset="-122"/>
              </a:rPr>
              <a:t>。原型能够实现三个主要目的，并且在最开始的时候就必须明确。</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zh-CN" altLang="en-US"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明确、完成以及验证需求</a:t>
            </a:r>
            <a:r>
              <a:rPr lang="en-US" altLang="zh-CN" sz="16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作为一种需求工具，原型能够辅助我们取得共识、查找错误和遗漏以及评估需求的准确性的质量。用户通过对原型进行评估，能够支出需求中存在的问题，还能够发现被忽略的需求，使我们在构建实际产品之前，能够以低成本方式加以改正。对于系统中不容易理解的或是风险较大或是复杂的部分，原型特别有效。</a:t>
            </a:r>
            <a:endParaRPr lang="en-US" altLang="zh-CN" sz="14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zh-CN" altLang="en-US"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探究设计的选择方案</a:t>
            </a:r>
            <a:r>
              <a:rPr lang="en-US" altLang="zh-CN" sz="14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原型用作设计工具，能够使项目干系人探究不同的用户交互技术、设想最终产品、优化系统的易用性以及评估潜在的技术方法。借助于设计方案，原型能够表示需求的可行性。在构建实际解决方案之前，原型可以帮助我们确认开发人员已经理解了需求。</a:t>
            </a:r>
            <a:endParaRPr lang="en-US" altLang="zh-CN" sz="14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en-US" altLang="zh-CN"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创建一个可以演变为成品的部分系统</a:t>
            </a:r>
            <a:r>
              <a:rPr lang="en-US" altLang="zh-CN" sz="14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作为结构化工具，原型是对部分产品的功能实现，通过一系列小规模的开发周期，它演变为完整的产品。想要把原型作为产品演变的安全方法，有一个条件需要引起我们的注意，就一开始就需要时刻记住，原型要最终发布并需要设计。</a:t>
            </a: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原型动机</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sp>
        <p:nvSpPr>
          <p:cNvPr id="58" name="矩形 57"/>
          <p:cNvSpPr/>
          <p:nvPr/>
        </p:nvSpPr>
        <p:spPr>
          <a:xfrm>
            <a:off x="934793" y="1474072"/>
            <a:ext cx="10004451" cy="526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endParaRPr lang="en-US" altLang="zh-CN" sz="1800" dirty="0">
              <a:solidFill>
                <a:schemeClr val="tx1"/>
              </a:solidFill>
              <a:latin typeface="幼圆" panose="02010509060101010101" pitchFamily="49" charset="-122"/>
              <a:ea typeface="幼圆" panose="02010509060101010101" pitchFamily="49" charset="-122"/>
            </a:endParaRPr>
          </a:p>
        </p:txBody>
      </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ea typeface="幼圆" panose="02010509060101010101" pitchFamily="49" charset="-122"/>
              </a:rPr>
              <a:t>创建原型的主要原因是</a:t>
            </a:r>
            <a:r>
              <a:rPr lang="zh-CN" altLang="en-US" sz="2000" dirty="0" smtClean="0">
                <a:solidFill>
                  <a:srgbClr val="FF0000"/>
                </a:solidFill>
                <a:ea typeface="幼圆" panose="02010509060101010101" pitchFamily="49" charset="-122"/>
              </a:rPr>
              <a:t>想在开发过程中尽早解决不确定的问题</a:t>
            </a:r>
            <a:r>
              <a:rPr lang="zh-CN" altLang="en-US" sz="2000" dirty="0" smtClean="0">
                <a:solidFill>
                  <a:schemeClr val="tx1"/>
                </a:solidFill>
                <a:ea typeface="幼圆" panose="02010509060101010101" pitchFamily="49" charset="-122"/>
              </a:rPr>
              <a:t>。把重点放在</a:t>
            </a:r>
            <a:r>
              <a:rPr lang="zh-CN" altLang="en-US" sz="2000" dirty="0" smtClean="0">
                <a:solidFill>
                  <a:srgbClr val="FF0000"/>
                </a:solidFill>
                <a:ea typeface="幼圆" panose="02010509060101010101" pitchFamily="49" charset="-122"/>
              </a:rPr>
              <a:t>高风险</a:t>
            </a:r>
            <a:r>
              <a:rPr lang="zh-CN" altLang="en-US" sz="2000" dirty="0" smtClean="0">
                <a:solidFill>
                  <a:schemeClr val="tx1"/>
                </a:solidFill>
                <a:ea typeface="幼圆" panose="02010509060101010101" pitchFamily="49" charset="-122"/>
              </a:rPr>
              <a:t>的或</a:t>
            </a:r>
            <a:r>
              <a:rPr lang="zh-CN" altLang="en-US" sz="2000" dirty="0" smtClean="0">
                <a:solidFill>
                  <a:srgbClr val="FF0000"/>
                </a:solidFill>
                <a:ea typeface="幼圆" panose="02010509060101010101" pitchFamily="49" charset="-122"/>
              </a:rPr>
              <a:t>已知不确定</a:t>
            </a:r>
            <a:r>
              <a:rPr lang="zh-CN" altLang="en-US" sz="2000" dirty="0" smtClean="0">
                <a:solidFill>
                  <a:schemeClr val="tx1"/>
                </a:solidFill>
                <a:ea typeface="幼圆" panose="02010509060101010101" pitchFamily="49" charset="-122"/>
              </a:rPr>
              <a:t>的功能上，以此来决定对系统中哪些部分进行建模以及希望从原型评估中了解哪些内容。由于有误解的风险，所以在“原型”这个词之前一些描述很重要，这可以使项目参与人员明白创建一类或者其他类别原型的原因和时机。以下是三类原型属性：</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zh-CN" altLang="en-US"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范围</a:t>
            </a:r>
            <a:r>
              <a:rPr lang="en-US" altLang="zh-CN" sz="1600" dirty="0" smtClean="0">
                <a:solidFill>
                  <a:schemeClr val="tx1"/>
                </a:solidFill>
                <a:ea typeface="幼圆" panose="02010509060101010101" pitchFamily="49" charset="-122"/>
              </a:rPr>
              <a:t>    </a:t>
            </a:r>
            <a:r>
              <a:rPr lang="zh-CN" altLang="en-US" sz="1600" dirty="0" smtClean="0">
                <a:solidFill>
                  <a:schemeClr val="tx1"/>
                </a:solidFill>
                <a:ea typeface="幼圆" panose="02010509060101010101" pitchFamily="49" charset="-122"/>
              </a:rPr>
              <a:t>实物模型这类原型重点关注用户体验；概念证明原型探究的是提议方式方法的技术合理性。</a:t>
            </a:r>
            <a:endParaRPr lang="en-US" altLang="zh-CN" sz="14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zh-CN" altLang="en-US"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未来用途</a:t>
            </a:r>
            <a:r>
              <a:rPr lang="en-US" altLang="zh-CN" sz="14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一次性（可抛弃型）原型在产生反馈信息以后会被抛弃，演进型原型则通过一系列的迭代发展成为最终产品。</a:t>
            </a:r>
            <a:endParaRPr lang="en-US" altLang="zh-CN" sz="1400" dirty="0" smtClean="0">
              <a:solidFill>
                <a:schemeClr val="tx1"/>
              </a:solidFill>
              <a:ea typeface="幼圆" panose="02010509060101010101" pitchFamily="49" charset="-122"/>
            </a:endParaRPr>
          </a:p>
          <a:p>
            <a:pPr>
              <a:lnSpc>
                <a:spcPct val="150000"/>
              </a:lnSpc>
              <a:buFont typeface="Wingdings" panose="05000000000000000000" pitchFamily="2" charset="2"/>
              <a:buChar char="l"/>
            </a:pPr>
            <a:r>
              <a:rPr lang="en-US" altLang="zh-CN" sz="1400" dirty="0" smtClean="0">
                <a:solidFill>
                  <a:schemeClr val="tx1"/>
                </a:solidFill>
                <a:ea typeface="幼圆" panose="02010509060101010101" pitchFamily="49" charset="-122"/>
              </a:rPr>
              <a:t>  </a:t>
            </a:r>
            <a:r>
              <a:rPr lang="zh-CN" altLang="en-US" sz="1600" dirty="0" smtClean="0">
                <a:solidFill>
                  <a:srgbClr val="FF0000"/>
                </a:solidFill>
                <a:ea typeface="幼圆" panose="02010509060101010101" pitchFamily="49" charset="-122"/>
              </a:rPr>
              <a:t>形式</a:t>
            </a:r>
            <a:r>
              <a:rPr lang="en-US" altLang="zh-CN" sz="1400" dirty="0" smtClean="0">
                <a:solidFill>
                  <a:schemeClr val="tx1"/>
                </a:solidFill>
                <a:ea typeface="幼圆" panose="02010509060101010101" pitchFamily="49" charset="-122"/>
              </a:rPr>
              <a:t>    </a:t>
            </a:r>
            <a:r>
              <a:rPr lang="zh-CN" altLang="en-US" sz="1400" dirty="0" smtClean="0">
                <a:solidFill>
                  <a:schemeClr val="tx1"/>
                </a:solidFill>
                <a:ea typeface="幼圆" panose="02010509060101010101" pitchFamily="49" charset="-122"/>
              </a:rPr>
              <a:t>纸上原型是画在纸上、白板上或者画图工具中的草图。电子原型由只针对部分解决方案的可工作软件组成。</a:t>
            </a: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8904288" y="0"/>
            <a:ext cx="3287712" cy="1921954"/>
            <a:chOff x="1001713" y="1526099"/>
            <a:chExt cx="3287712" cy="1921954"/>
          </a:xfrm>
        </p:grpSpPr>
        <p:sp>
          <p:nvSpPr>
            <p:cNvPr id="33" name="MH_Other_1"/>
            <p:cNvSpPr/>
            <p:nvPr>
              <p:custDataLst>
                <p:tags r:id="rId1"/>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34" name="MH_SubTitle_1"/>
            <p:cNvSpPr/>
            <p:nvPr>
              <p:custDataLst>
                <p:tags r:id="rId2"/>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实物模型</a:t>
              </a:r>
              <a:endParaRPr lang="zh-CN" altLang="en-US" sz="2000" b="1" dirty="0">
                <a:solidFill>
                  <a:schemeClr val="accent1"/>
                </a:solidFill>
                <a:latin typeface="+mj-lt"/>
                <a:ea typeface="+mj-ea"/>
                <a:cs typeface="+mj-cs"/>
              </a:endParaRPr>
            </a:p>
          </p:txBody>
        </p:sp>
        <p:sp>
          <p:nvSpPr>
            <p:cNvPr id="45"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sp>
        <p:nvSpPr>
          <p:cNvPr id="58" name="矩形 57"/>
          <p:cNvSpPr/>
          <p:nvPr/>
        </p:nvSpPr>
        <p:spPr>
          <a:xfrm>
            <a:off x="934793" y="1474072"/>
            <a:ext cx="10004451" cy="526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342900" indent="-342900">
              <a:lnSpc>
                <a:spcPct val="150000"/>
              </a:lnSpc>
              <a:buFont typeface="+mj-lt"/>
              <a:buAutoNum type="arabicPeriod"/>
            </a:pPr>
            <a:endParaRPr lang="en-US" altLang="zh-CN" sz="1800" dirty="0">
              <a:solidFill>
                <a:schemeClr val="tx1"/>
              </a:solidFill>
              <a:latin typeface="幼圆" panose="02010509060101010101" pitchFamily="49" charset="-122"/>
              <a:ea typeface="幼圆" panose="02010509060101010101" pitchFamily="49" charset="-122"/>
            </a:endParaRPr>
          </a:p>
        </p:txBody>
      </p:sp>
      <p:pic>
        <p:nvPicPr>
          <p:cNvPr id="19" name="Picture 5" descr="E:\PRD\logoWhite.png"/>
          <p:cNvPicPr>
            <a:picLocks noChangeAspect="1" noChangeArrowheads="1"/>
          </p:cNvPicPr>
          <p:nvPr/>
        </p:nvPicPr>
        <p:blipFill>
          <a:blip r:embed="rId3" cstate="print"/>
          <a:srcRect/>
          <a:stretch>
            <a:fillRect/>
          </a:stretch>
        </p:blipFill>
        <p:spPr bwMode="auto">
          <a:xfrm>
            <a:off x="11577513" y="6241409"/>
            <a:ext cx="614487" cy="616591"/>
          </a:xfrm>
          <a:prstGeom prst="rect">
            <a:avLst/>
          </a:prstGeom>
          <a:noFill/>
        </p:spPr>
      </p:pic>
      <p:sp>
        <p:nvSpPr>
          <p:cNvPr id="22"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sp>
        <p:nvSpPr>
          <p:cNvPr id="23" name="矩形 22"/>
          <p:cNvSpPr/>
          <p:nvPr/>
        </p:nvSpPr>
        <p:spPr>
          <a:xfrm>
            <a:off x="651535" y="956344"/>
            <a:ext cx="8484076" cy="5146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ea typeface="幼圆" panose="02010509060101010101" pitchFamily="49" charset="-122"/>
              </a:rPr>
              <a:t>实物模型（水平模型）</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不会深入设计架构的各个层次或者详细功能。</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以提炼需求为目的时，可以使用这种类型的原型来探究预期系统的某些特定行为。</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r>
              <a:rPr lang="zh-CN" altLang="en-US" sz="2000" dirty="0" smtClean="0">
                <a:solidFill>
                  <a:schemeClr val="tx1"/>
                </a:solidFill>
                <a:ea typeface="幼圆" panose="02010509060101010101" pitchFamily="49" charset="-122"/>
              </a:rPr>
              <a:t>实际上没有实现行为，展示</a:t>
            </a:r>
            <a:r>
              <a:rPr lang="en-US" altLang="zh-CN" sz="2000" dirty="0" smtClean="0">
                <a:solidFill>
                  <a:schemeClr val="tx1"/>
                </a:solidFill>
                <a:ea typeface="幼圆" panose="02010509060101010101" pitchFamily="49" charset="-122"/>
              </a:rPr>
              <a:t>UI</a:t>
            </a:r>
            <a:r>
              <a:rPr lang="zh-CN" altLang="en-US" sz="2000" dirty="0" smtClean="0">
                <a:solidFill>
                  <a:schemeClr val="tx1"/>
                </a:solidFill>
                <a:ea typeface="幼圆" panose="02010509060101010101" pitchFamily="49" charset="-122"/>
              </a:rPr>
              <a:t>屏幕的一些表现形式以及其之间的导航，不包含或是很少包含实际的功能实现。</a:t>
            </a:r>
            <a:endParaRPr lang="en-US" altLang="zh-CN" sz="2000" dirty="0" smtClean="0">
              <a:solidFill>
                <a:schemeClr val="tx1"/>
              </a:solidFill>
              <a:ea typeface="幼圆" panose="02010509060101010101" pitchFamily="49" charset="-122"/>
            </a:endParaRPr>
          </a:p>
          <a:p>
            <a:pPr>
              <a:lnSpc>
                <a:spcPct val="150000"/>
              </a:lnSpc>
              <a:buFont typeface="Wingdings" panose="05000000000000000000" pitchFamily="2" charset="2"/>
              <a:buChar char="Ø"/>
            </a:pPr>
            <a:endParaRPr lang="en-US" altLang="zh-CN" sz="1400" dirty="0" smtClean="0">
              <a:solidFill>
                <a:schemeClr val="tx1"/>
              </a:solidFill>
              <a:ea typeface="幼圆" panose="02010509060101010101" pitchFamily="49"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p:cNvSpPr/>
          <p:nvPr/>
        </p:nvSpPr>
        <p:spPr bwMode="auto">
          <a:xfrm rot="18900000">
            <a:off x="964741" y="2943543"/>
            <a:ext cx="2203094" cy="2067672"/>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p:spPr>
        <p:txBody>
          <a:bodyPr vert="horz" wrap="square" lIns="68538" tIns="34269" rIns="68538" bIns="34269" numCol="1" anchor="t" anchorCtr="0" compatLnSpc="1"/>
          <a:lstStyle/>
          <a:p>
            <a:endParaRPr lang="ko-KR" altLang="en-US" sz="7495" dirty="0">
              <a:solidFill>
                <a:schemeClr val="bg1"/>
              </a:solidFill>
              <a:latin typeface="Lato Black"/>
              <a:cs typeface="Lato Black"/>
            </a:endParaRPr>
          </a:p>
        </p:txBody>
      </p:sp>
      <p:sp>
        <p:nvSpPr>
          <p:cNvPr id="18" name="矩形 17"/>
          <p:cNvSpPr/>
          <p:nvPr/>
        </p:nvSpPr>
        <p:spPr>
          <a:xfrm>
            <a:off x="4478021" y="1476063"/>
            <a:ext cx="4987345" cy="159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尝试在样例中显示和输出中使用真实的数据，可以增强原型作为真实系统模型的有效性，但一定得确保原型评估人员清楚知道显示的输出内容是模拟而非实际数据。</a:t>
            </a:r>
            <a:endParaRPr lang="en-US" altLang="zh-CN" sz="1800" dirty="0" smtClean="0">
              <a:solidFill>
                <a:schemeClr val="tx1"/>
              </a:solidFill>
              <a:ea typeface="幼圆" panose="02010509060101010101" pitchFamily="49" charset="-122"/>
            </a:endParaRPr>
          </a:p>
        </p:txBody>
      </p:sp>
      <p:sp>
        <p:nvSpPr>
          <p:cNvPr id="19" name="KSO_Shape"/>
          <p:cNvSpPr/>
          <p:nvPr/>
        </p:nvSpPr>
        <p:spPr bwMode="auto">
          <a:xfrm flipH="1">
            <a:off x="3873899" y="1628272"/>
            <a:ext cx="451786" cy="12953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星形: 五角 19"/>
          <p:cNvSpPr/>
          <p:nvPr/>
        </p:nvSpPr>
        <p:spPr>
          <a:xfrm>
            <a:off x="2972856" y="1974277"/>
            <a:ext cx="603376" cy="6033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478021" y="4687421"/>
            <a:ext cx="4987345" cy="159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1800" dirty="0" smtClean="0">
                <a:solidFill>
                  <a:schemeClr val="tx1"/>
                </a:solidFill>
                <a:ea typeface="幼圆" panose="02010509060101010101" pitchFamily="49" charset="-122"/>
              </a:rPr>
              <a:t>用户应该重点关注概要性需求和工作流问题，不要被屏幕元素的确切外观所分散精力。</a:t>
            </a:r>
            <a:endParaRPr lang="en-US" altLang="zh-CN" sz="1800" dirty="0" smtClean="0">
              <a:solidFill>
                <a:schemeClr val="tx1"/>
              </a:solidFill>
              <a:ea typeface="幼圆" panose="02010509060101010101" pitchFamily="49" charset="-122"/>
            </a:endParaRPr>
          </a:p>
        </p:txBody>
      </p:sp>
      <p:sp>
        <p:nvSpPr>
          <p:cNvPr id="22" name="KSO_Shape"/>
          <p:cNvSpPr/>
          <p:nvPr/>
        </p:nvSpPr>
        <p:spPr bwMode="auto">
          <a:xfrm flipH="1">
            <a:off x="3873899" y="4839630"/>
            <a:ext cx="451786" cy="129538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3" name="星形: 五角 22"/>
          <p:cNvSpPr/>
          <p:nvPr/>
        </p:nvSpPr>
        <p:spPr>
          <a:xfrm>
            <a:off x="2972856" y="5185635"/>
            <a:ext cx="603376" cy="603375"/>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5" descr="E:\PRD\logoWhite.png"/>
          <p:cNvPicPr>
            <a:picLocks noChangeAspect="1" noChangeArrowheads="1"/>
          </p:cNvPicPr>
          <p:nvPr/>
        </p:nvPicPr>
        <p:blipFill>
          <a:blip r:embed="rId1" cstate="print"/>
          <a:srcRect/>
          <a:stretch>
            <a:fillRect/>
          </a:stretch>
        </p:blipFill>
        <p:spPr bwMode="auto">
          <a:xfrm>
            <a:off x="11577513" y="6241409"/>
            <a:ext cx="614487" cy="616591"/>
          </a:xfrm>
          <a:prstGeom prst="rect">
            <a:avLst/>
          </a:prstGeom>
          <a:noFill/>
        </p:spPr>
      </p:pic>
      <p:sp>
        <p:nvSpPr>
          <p:cNvPr id="13" name="矩形 12"/>
          <p:cNvSpPr/>
          <p:nvPr/>
        </p:nvSpPr>
        <p:spPr>
          <a:xfrm>
            <a:off x="1719442" y="3598877"/>
            <a:ext cx="713366" cy="671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2000" b="1" dirty="0" smtClean="0">
                <a:solidFill>
                  <a:schemeClr val="tx1"/>
                </a:solidFill>
                <a:latin typeface="幼圆" panose="02010509060101010101" pitchFamily="49" charset="-122"/>
                <a:ea typeface="幼圆" panose="02010509060101010101" pitchFamily="49" charset="-122"/>
              </a:rPr>
              <a:t>Tips</a:t>
            </a:r>
            <a:endParaRPr lang="en-US" altLang="zh-CN" sz="2000" b="1" dirty="0">
              <a:solidFill>
                <a:schemeClr val="tx1"/>
              </a:solidFill>
              <a:latin typeface="幼圆" panose="02010509060101010101" pitchFamily="49" charset="-122"/>
              <a:ea typeface="幼圆" panose="02010509060101010101" pitchFamily="49" charset="-122"/>
            </a:endParaRPr>
          </a:p>
        </p:txBody>
      </p:sp>
      <p:sp>
        <p:nvSpPr>
          <p:cNvPr id="15" name="标题 3"/>
          <p:cNvSpPr>
            <a:spLocks noGrp="1"/>
          </p:cNvSpPr>
          <p:nvPr>
            <p:ph type="title"/>
          </p:nvPr>
        </p:nvSpPr>
        <p:spPr>
          <a:xfrm>
            <a:off x="649550" y="192772"/>
            <a:ext cx="6657261" cy="1007204"/>
          </a:xfrm>
        </p:spPr>
        <p:txBody>
          <a:bodyPr/>
          <a:lstStyle/>
          <a:p>
            <a:pPr eaLnBrk="1" hangingPunct="1"/>
            <a:r>
              <a:rPr lang="zh-CN" altLang="en-US" dirty="0" smtClean="0"/>
              <a:t>原型介绍</a:t>
            </a:r>
            <a:endParaRPr lang="en-US" altLang="zh-CN" dirty="0"/>
          </a:p>
        </p:txBody>
      </p:sp>
      <p:grpSp>
        <p:nvGrpSpPr>
          <p:cNvPr id="16" name="组合 19"/>
          <p:cNvGrpSpPr/>
          <p:nvPr/>
        </p:nvGrpSpPr>
        <p:grpSpPr>
          <a:xfrm>
            <a:off x="8904288" y="0"/>
            <a:ext cx="3287712" cy="1921954"/>
            <a:chOff x="1001713" y="1526099"/>
            <a:chExt cx="3287712" cy="1921954"/>
          </a:xfrm>
        </p:grpSpPr>
        <p:sp>
          <p:nvSpPr>
            <p:cNvPr id="26" name="MH_Other_1"/>
            <p:cNvSpPr/>
            <p:nvPr>
              <p:custDataLst>
                <p:tags r:id="rId2"/>
              </p:custDataLst>
            </p:nvPr>
          </p:nvSpPr>
          <p:spPr>
            <a:xfrm>
              <a:off x="1001713" y="1719264"/>
              <a:ext cx="3287712" cy="1209675"/>
            </a:xfrm>
            <a:prstGeom prst="roundRect">
              <a:avLst>
                <a:gd name="adj" fmla="val 464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ea typeface="微软雅黑" panose="020B0503020204020204" pitchFamily="34" charset="-122"/>
              </a:endParaRPr>
            </a:p>
          </p:txBody>
        </p:sp>
        <p:sp>
          <p:nvSpPr>
            <p:cNvPr id="27" name="MH_SubTitle_1"/>
            <p:cNvSpPr/>
            <p:nvPr>
              <p:custDataLst>
                <p:tags r:id="rId3"/>
              </p:custDataLst>
            </p:nvPr>
          </p:nvSpPr>
          <p:spPr>
            <a:xfrm>
              <a:off x="1116013" y="1817689"/>
              <a:ext cx="3060700" cy="1012825"/>
            </a:xfrm>
            <a:prstGeom prst="roundRect">
              <a:avLst>
                <a:gd name="adj" fmla="val 464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0" bIns="0" anchor="ctr"/>
            <a:lstStyle/>
            <a:p>
              <a:pPr algn="ctr" eaLnBrk="1" hangingPunct="1">
                <a:lnSpc>
                  <a:spcPct val="90000"/>
                </a:lnSpc>
                <a:defRPr/>
              </a:pPr>
              <a:r>
                <a:rPr lang="zh-CN" altLang="en-US" sz="2000" b="1" dirty="0" smtClean="0">
                  <a:solidFill>
                    <a:schemeClr val="accent1"/>
                  </a:solidFill>
                  <a:latin typeface="+mj-lt"/>
                  <a:ea typeface="+mj-ea"/>
                  <a:cs typeface="+mj-cs"/>
                </a:rPr>
                <a:t>实物模型</a:t>
              </a:r>
              <a:endParaRPr lang="zh-CN" altLang="en-US" sz="2000" b="1" dirty="0">
                <a:solidFill>
                  <a:schemeClr val="accent1"/>
                </a:solidFill>
                <a:latin typeface="+mj-lt"/>
                <a:ea typeface="+mj-ea"/>
                <a:cs typeface="+mj-cs"/>
              </a:endParaRPr>
            </a:p>
          </p:txBody>
        </p:sp>
        <p:sp>
          <p:nvSpPr>
            <p:cNvPr id="28" name="任意多边形 33"/>
            <p:cNvSpPr/>
            <p:nvPr/>
          </p:nvSpPr>
          <p:spPr>
            <a:xfrm>
              <a:off x="2981325" y="1526099"/>
              <a:ext cx="1308100" cy="1921954"/>
            </a:xfrm>
            <a:custGeom>
              <a:avLst/>
              <a:gdLst>
                <a:gd name="connsiteX0" fmla="*/ 248287 w 644152"/>
                <a:gd name="connsiteY0" fmla="*/ 0 h 946434"/>
                <a:gd name="connsiteX1" fmla="*/ 587926 w 644152"/>
                <a:gd name="connsiteY1" fmla="*/ 0 h 946434"/>
                <a:gd name="connsiteX2" fmla="*/ 644152 w 644152"/>
                <a:gd name="connsiteY2" fmla="*/ 56226 h 946434"/>
                <a:gd name="connsiteX3" fmla="*/ 644152 w 644152"/>
                <a:gd name="connsiteY3" fmla="*/ 515263 h 946434"/>
                <a:gd name="connsiteX4" fmla="*/ 0 w 644152"/>
                <a:gd name="connsiteY4" fmla="*/ 946434 h 946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52" h="946434">
                  <a:moveTo>
                    <a:pt x="248287" y="0"/>
                  </a:moveTo>
                  <a:lnTo>
                    <a:pt x="587926" y="0"/>
                  </a:lnTo>
                  <a:cubicBezTo>
                    <a:pt x="618978" y="0"/>
                    <a:pt x="644152" y="25174"/>
                    <a:pt x="644152" y="56226"/>
                  </a:cubicBezTo>
                  <a:lnTo>
                    <a:pt x="644152" y="515263"/>
                  </a:lnTo>
                  <a:lnTo>
                    <a:pt x="0" y="946434"/>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KSO_Shape"/>
            <p:cNvSpPr/>
            <p:nvPr/>
          </p:nvSpPr>
          <p:spPr>
            <a:xfrm>
              <a:off x="3570288" y="1955973"/>
              <a:ext cx="503918" cy="387177"/>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rgbClr val="FFFFFF"/>
                </a:solidFill>
              </a:endParaRPr>
            </a:p>
          </p:txBody>
        </p:sp>
      </p:gr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MH" val="20160624104553"/>
  <p:tag name="MH_LIBRARY" val="GRAPHIC"/>
  <p:tag name="MH_TYPE" val="Other"/>
  <p:tag name="MH_ORDER" val="1"/>
</p:tagLst>
</file>

<file path=ppt/tags/tag10.xml><?xml version="1.0" encoding="utf-8"?>
<p:tagLst xmlns:p="http://schemas.openxmlformats.org/presentationml/2006/main">
  <p:tag name="MH" val="20160624104553"/>
  <p:tag name="MH_LIBRARY" val="GRAPHIC"/>
  <p:tag name="MH_TYPE" val="SubTitle"/>
  <p:tag name="MH_ORDER" val="1"/>
</p:tagLst>
</file>

<file path=ppt/tags/tag11.xml><?xml version="1.0" encoding="utf-8"?>
<p:tagLst xmlns:p="http://schemas.openxmlformats.org/presentationml/2006/main">
  <p:tag name="MH" val="20160624104553"/>
  <p:tag name="MH_LIBRARY" val="GRAPHIC"/>
  <p:tag name="MH_TYPE" val="Other"/>
  <p:tag name="MH_ORDER" val="1"/>
</p:tagLst>
</file>

<file path=ppt/tags/tag12.xml><?xml version="1.0" encoding="utf-8"?>
<p:tagLst xmlns:p="http://schemas.openxmlformats.org/presentationml/2006/main">
  <p:tag name="MH" val="20160624104553"/>
  <p:tag name="MH_LIBRARY" val="GRAPHIC"/>
  <p:tag name="MH_TYPE" val="SubTitle"/>
  <p:tag name="MH_ORDER" val="1"/>
</p:tagLst>
</file>

<file path=ppt/tags/tag13.xml><?xml version="1.0" encoding="utf-8"?>
<p:tagLst xmlns:p="http://schemas.openxmlformats.org/presentationml/2006/main">
  <p:tag name="MH" val="20160624104553"/>
  <p:tag name="MH_LIBRARY" val="GRAPHIC"/>
  <p:tag name="MH_TYPE" val="Other"/>
  <p:tag name="MH_ORDER" val="1"/>
</p:tagLst>
</file>

<file path=ppt/tags/tag14.xml><?xml version="1.0" encoding="utf-8"?>
<p:tagLst xmlns:p="http://schemas.openxmlformats.org/presentationml/2006/main">
  <p:tag name="MH" val="20160624104553"/>
  <p:tag name="MH_LIBRARY" val="GRAPHIC"/>
  <p:tag name="MH_TYPE" val="SubTitle"/>
  <p:tag name="MH_ORDER" val="1"/>
</p:tagLst>
</file>

<file path=ppt/tags/tag15.xml><?xml version="1.0" encoding="utf-8"?>
<p:tagLst xmlns:p="http://schemas.openxmlformats.org/presentationml/2006/main">
  <p:tag name="MH" val="20160624104553"/>
  <p:tag name="MH_LIBRARY" val="GRAPHIC"/>
  <p:tag name="MH_TYPE" val="Other"/>
  <p:tag name="MH_ORDER" val="1"/>
</p:tagLst>
</file>

<file path=ppt/tags/tag16.xml><?xml version="1.0" encoding="utf-8"?>
<p:tagLst xmlns:p="http://schemas.openxmlformats.org/presentationml/2006/main">
  <p:tag name="MH" val="20160624104553"/>
  <p:tag name="MH_LIBRARY" val="GRAPHIC"/>
  <p:tag name="MH_TYPE" val="SubTitle"/>
  <p:tag name="MH_ORDER" val="1"/>
</p:tagLst>
</file>

<file path=ppt/tags/tag17.xml><?xml version="1.0" encoding="utf-8"?>
<p:tagLst xmlns:p="http://schemas.openxmlformats.org/presentationml/2006/main">
  <p:tag name="MH" val="20160624104553"/>
  <p:tag name="MH_LIBRARY" val="GRAPHIC"/>
  <p:tag name="MH_TYPE" val="Other"/>
  <p:tag name="MH_ORDER" val="1"/>
</p:tagLst>
</file>

<file path=ppt/tags/tag18.xml><?xml version="1.0" encoding="utf-8"?>
<p:tagLst xmlns:p="http://schemas.openxmlformats.org/presentationml/2006/main">
  <p:tag name="MH" val="20160624104553"/>
  <p:tag name="MH_LIBRARY" val="GRAPHIC"/>
  <p:tag name="MH_TYPE" val="SubTitle"/>
  <p:tag name="MH_ORDER" val="1"/>
</p:tagLst>
</file>

<file path=ppt/tags/tag19.xml><?xml version="1.0" encoding="utf-8"?>
<p:tagLst xmlns:p="http://schemas.openxmlformats.org/presentationml/2006/main">
  <p:tag name="MH" val="20160624104553"/>
  <p:tag name="MH_LIBRARY" val="GRAPHIC"/>
  <p:tag name="MH_TYPE" val="Other"/>
  <p:tag name="MH_ORDER" val="1"/>
</p:tagLst>
</file>

<file path=ppt/tags/tag2.xml><?xml version="1.0" encoding="utf-8"?>
<p:tagLst xmlns:p="http://schemas.openxmlformats.org/presentationml/2006/main">
  <p:tag name="MH" val="20160624104553"/>
  <p:tag name="MH_LIBRARY" val="GRAPHIC"/>
  <p:tag name="MH_TYPE" val="SubTitle"/>
  <p:tag name="MH_ORDER" val="1"/>
</p:tagLst>
</file>

<file path=ppt/tags/tag20.xml><?xml version="1.0" encoding="utf-8"?>
<p:tagLst xmlns:p="http://schemas.openxmlformats.org/presentationml/2006/main">
  <p:tag name="MH" val="20160624104553"/>
  <p:tag name="MH_LIBRARY" val="GRAPHIC"/>
  <p:tag name="MH_TYPE" val="SubTitle"/>
  <p:tag name="MH_ORDER" val="1"/>
</p:tagLst>
</file>

<file path=ppt/tags/tag21.xml><?xml version="1.0" encoding="utf-8"?>
<p:tagLst xmlns:p="http://schemas.openxmlformats.org/presentationml/2006/main">
  <p:tag name="MH" val="20160624104553"/>
  <p:tag name="MH_LIBRARY" val="GRAPHIC"/>
  <p:tag name="MH_TYPE" val="Other"/>
  <p:tag name="MH_ORDER" val="1"/>
</p:tagLst>
</file>

<file path=ppt/tags/tag22.xml><?xml version="1.0" encoding="utf-8"?>
<p:tagLst xmlns:p="http://schemas.openxmlformats.org/presentationml/2006/main">
  <p:tag name="MH" val="20160624104553"/>
  <p:tag name="MH_LIBRARY" val="GRAPHIC"/>
  <p:tag name="MH_TYPE" val="SubTitle"/>
  <p:tag name="MH_ORDER" val="1"/>
</p:tagLst>
</file>

<file path=ppt/tags/tag23.xml><?xml version="1.0" encoding="utf-8"?>
<p:tagLst xmlns:p="http://schemas.openxmlformats.org/presentationml/2006/main">
  <p:tag name="MH" val="20160624104553"/>
  <p:tag name="MH_LIBRARY" val="GRAPHIC"/>
  <p:tag name="MH_TYPE" val="Other"/>
  <p:tag name="MH_ORDER" val="1"/>
</p:tagLst>
</file>

<file path=ppt/tags/tag24.xml><?xml version="1.0" encoding="utf-8"?>
<p:tagLst xmlns:p="http://schemas.openxmlformats.org/presentationml/2006/main">
  <p:tag name="MH" val="20160624104553"/>
  <p:tag name="MH_LIBRARY" val="GRAPHIC"/>
  <p:tag name="MH_TYPE" val="SubTitle"/>
  <p:tag name="MH_ORDER" val="1"/>
</p:tagLst>
</file>

<file path=ppt/tags/tag25.xml><?xml version="1.0" encoding="utf-8"?>
<p:tagLst xmlns:p="http://schemas.openxmlformats.org/presentationml/2006/main">
  <p:tag name="MH" val="20160624104553"/>
  <p:tag name="MH_LIBRARY" val="GRAPHIC"/>
  <p:tag name="MH_TYPE" val="Other"/>
  <p:tag name="MH_ORDER" val="1"/>
</p:tagLst>
</file>

<file path=ppt/tags/tag26.xml><?xml version="1.0" encoding="utf-8"?>
<p:tagLst xmlns:p="http://schemas.openxmlformats.org/presentationml/2006/main">
  <p:tag name="MH" val="20160624104553"/>
  <p:tag name="MH_LIBRARY" val="GRAPHIC"/>
  <p:tag name="MH_TYPE" val="SubTitle"/>
  <p:tag name="MH_ORDER" val="1"/>
</p:tagLst>
</file>

<file path=ppt/tags/tag27.xml><?xml version="1.0" encoding="utf-8"?>
<p:tagLst xmlns:p="http://schemas.openxmlformats.org/presentationml/2006/main">
  <p:tag name="MH" val="20160624104553"/>
  <p:tag name="MH_LIBRARY" val="GRAPHIC"/>
  <p:tag name="MH_TYPE" val="Other"/>
  <p:tag name="MH_ORDER" val="1"/>
</p:tagLst>
</file>

<file path=ppt/tags/tag28.xml><?xml version="1.0" encoding="utf-8"?>
<p:tagLst xmlns:p="http://schemas.openxmlformats.org/presentationml/2006/main">
  <p:tag name="MH" val="20160624104553"/>
  <p:tag name="MH_LIBRARY" val="GRAPHIC"/>
  <p:tag name="MH_TYPE" val="SubTitle"/>
  <p:tag name="MH_ORDER" val="1"/>
</p:tagLst>
</file>

<file path=ppt/tags/tag29.xml><?xml version="1.0" encoding="utf-8"?>
<p:tagLst xmlns:p="http://schemas.openxmlformats.org/presentationml/2006/main">
  <p:tag name="MH" val="20160624104553"/>
  <p:tag name="MH_LIBRARY" val="GRAPHIC"/>
  <p:tag name="MH_TYPE" val="Other"/>
  <p:tag name="MH_ORDER" val="1"/>
</p:tagLst>
</file>

<file path=ppt/tags/tag3.xml><?xml version="1.0" encoding="utf-8"?>
<p:tagLst xmlns:p="http://schemas.openxmlformats.org/presentationml/2006/main">
  <p:tag name="MH" val="20160623103843"/>
  <p:tag name="MH_LIBRARY" val="GRAPHIC"/>
  <p:tag name="MH_TYPE" val="Other"/>
  <p:tag name="MH_ORDER" val="5"/>
</p:tagLst>
</file>

<file path=ppt/tags/tag30.xml><?xml version="1.0" encoding="utf-8"?>
<p:tagLst xmlns:p="http://schemas.openxmlformats.org/presentationml/2006/main">
  <p:tag name="MH" val="20160624104553"/>
  <p:tag name="MH_LIBRARY" val="GRAPHIC"/>
  <p:tag name="MH_TYPE" val="SubTitle"/>
  <p:tag name="MH_ORDER" val="1"/>
</p:tagLst>
</file>

<file path=ppt/tags/tag31.xml><?xml version="1.0" encoding="utf-8"?>
<p:tagLst xmlns:p="http://schemas.openxmlformats.org/presentationml/2006/main">
  <p:tag name="MH" val="20160624112451"/>
  <p:tag name="MH_LIBRARY" val="GRAPHIC"/>
  <p:tag name="MH_TYPE" val="Other"/>
  <p:tag name="MH_ORDER" val="4"/>
</p:tagLst>
</file>

<file path=ppt/tags/tag32.xml><?xml version="1.0" encoding="utf-8"?>
<p:tagLst xmlns:p="http://schemas.openxmlformats.org/presentationml/2006/main">
  <p:tag name="MH" val="20160624112451"/>
  <p:tag name="MH_LIBRARY" val="GRAPHIC"/>
  <p:tag name="MH_TYPE" val="Other"/>
  <p:tag name="MH_ORDER" val="4"/>
</p:tagLst>
</file>

<file path=ppt/tags/tag33.xml><?xml version="1.0" encoding="utf-8"?>
<p:tagLst xmlns:p="http://schemas.openxmlformats.org/presentationml/2006/main">
  <p:tag name="MH" val="20160624112451"/>
  <p:tag name="MH_LIBRARY" val="GRAPHIC"/>
  <p:tag name="MH_TYPE" val="Other"/>
  <p:tag name="MH_ORDER" val="4"/>
</p:tagLst>
</file>

<file path=ppt/tags/tag34.xml><?xml version="1.0" encoding="utf-8"?>
<p:tagLst xmlns:p="http://schemas.openxmlformats.org/presentationml/2006/main">
  <p:tag name="MH" val="20160624104553"/>
  <p:tag name="MH_LIBRARY" val="GRAPHIC"/>
  <p:tag name="MH_TYPE" val="Other"/>
  <p:tag name="MH_ORDER" val="1"/>
</p:tagLst>
</file>

<file path=ppt/tags/tag35.xml><?xml version="1.0" encoding="utf-8"?>
<p:tagLst xmlns:p="http://schemas.openxmlformats.org/presentationml/2006/main">
  <p:tag name="MH" val="20160624104553"/>
  <p:tag name="MH_LIBRARY" val="GRAPHIC"/>
  <p:tag name="MH_TYPE" val="SubTitle"/>
  <p:tag name="MH_ORDER" val="1"/>
</p:tagLst>
</file>

<file path=ppt/tags/tag36.xml><?xml version="1.0" encoding="utf-8"?>
<p:tagLst xmlns:p="http://schemas.openxmlformats.org/presentationml/2006/main">
  <p:tag name="MH" val="20160624112451"/>
  <p:tag name="MH_LIBRARY" val="GRAPHIC"/>
  <p:tag name="MH_TYPE" val="Other"/>
  <p:tag name="MH_ORDER" val="4"/>
</p:tagLst>
</file>

<file path=ppt/tags/tag37.xml><?xml version="1.0" encoding="utf-8"?>
<p:tagLst xmlns:p="http://schemas.openxmlformats.org/presentationml/2006/main">
  <p:tag name="MH" val="20160624104553"/>
  <p:tag name="MH_LIBRARY" val="GRAPHIC"/>
  <p:tag name="MH_TYPE" val="Other"/>
  <p:tag name="MH_ORDER" val="1"/>
</p:tagLst>
</file>

<file path=ppt/tags/tag38.xml><?xml version="1.0" encoding="utf-8"?>
<p:tagLst xmlns:p="http://schemas.openxmlformats.org/presentationml/2006/main">
  <p:tag name="MH" val="20160624104553"/>
  <p:tag name="MH_LIBRARY" val="GRAPHIC"/>
  <p:tag name="MH_TYPE" val="SubTitle"/>
  <p:tag name="MH_ORDER" val="1"/>
</p:tagLst>
</file>

<file path=ppt/tags/tag39.xml><?xml version="1.0" encoding="utf-8"?>
<p:tagLst xmlns:p="http://schemas.openxmlformats.org/presentationml/2006/main">
  <p:tag name="MH" val="20160624112451"/>
  <p:tag name="MH_LIBRARY" val="GRAPHIC"/>
  <p:tag name="MH_TYPE" val="Other"/>
  <p:tag name="MH_ORDER" val="4"/>
</p:tagLst>
</file>

<file path=ppt/tags/tag4.xml><?xml version="1.0" encoding="utf-8"?>
<p:tagLst xmlns:p="http://schemas.openxmlformats.org/presentationml/2006/main">
  <p:tag name="MH" val="20160623103843"/>
  <p:tag name="MH_LIBRARY" val="GRAPHIC"/>
  <p:tag name="MH_TYPE" val="Other"/>
  <p:tag name="MH_ORDER" val="5"/>
</p:tagLst>
</file>

<file path=ppt/tags/tag40.xml><?xml version="1.0" encoding="utf-8"?>
<p:tagLst xmlns:p="http://schemas.openxmlformats.org/presentationml/2006/main">
  <p:tag name="MH" val="20160624112451"/>
  <p:tag name="MH_LIBRARY" val="GRAPHIC"/>
  <p:tag name="MH_TYPE" val="Other"/>
  <p:tag name="MH_ORDER" val="4"/>
</p:tagLst>
</file>

<file path=ppt/tags/tag41.xml><?xml version="1.0" encoding="utf-8"?>
<p:tagLst xmlns:p="http://schemas.openxmlformats.org/presentationml/2006/main">
  <p:tag name="MH" val="20160624112451"/>
  <p:tag name="MH_LIBRARY" val="GRAPHIC"/>
  <p:tag name="MH_TYPE" val="Other"/>
  <p:tag name="MH_ORDER" val="4"/>
</p:tagLst>
</file>

<file path=ppt/tags/tag42.xml><?xml version="1.0" encoding="utf-8"?>
<p:tagLst xmlns:p="http://schemas.openxmlformats.org/presentationml/2006/main">
  <p:tag name="MH" val="20160624112451"/>
  <p:tag name="MH_LIBRARY" val="GRAPHIC"/>
  <p:tag name="MH_TYPE" val="Other"/>
  <p:tag name="MH_ORDER" val="4"/>
</p:tagLst>
</file>

<file path=ppt/tags/tag43.xml><?xml version="1.0" encoding="utf-8"?>
<p:tagLst xmlns:p="http://schemas.openxmlformats.org/presentationml/2006/main">
  <p:tag name="MH" val="20160624112451"/>
  <p:tag name="MH_LIBRARY" val="GRAPHIC"/>
  <p:tag name="MH_TYPE" val="Other"/>
  <p:tag name="MH_ORDER" val="4"/>
</p:tagLst>
</file>

<file path=ppt/tags/tag44.xml><?xml version="1.0" encoding="utf-8"?>
<p:tagLst xmlns:p="http://schemas.openxmlformats.org/presentationml/2006/main">
  <p:tag name="MH" val="20160624104553"/>
  <p:tag name="MH_LIBRARY" val="GRAPHIC"/>
  <p:tag name="MH_TYPE" val="Other"/>
  <p:tag name="MH_ORDER" val="1"/>
</p:tagLst>
</file>

<file path=ppt/tags/tag45.xml><?xml version="1.0" encoding="utf-8"?>
<p:tagLst xmlns:p="http://schemas.openxmlformats.org/presentationml/2006/main">
  <p:tag name="MH" val="20160624104553"/>
  <p:tag name="MH_LIBRARY" val="GRAPHIC"/>
  <p:tag name="MH_TYPE" val="SubTitle"/>
  <p:tag name="MH_ORDER" val="1"/>
</p:tagLst>
</file>

<file path=ppt/tags/tag46.xml><?xml version="1.0" encoding="utf-8"?>
<p:tagLst xmlns:p="http://schemas.openxmlformats.org/presentationml/2006/main">
  <p:tag name="MH" val="20160624112451"/>
  <p:tag name="MH_LIBRARY" val="GRAPHIC"/>
  <p:tag name="MH_TYPE" val="Other"/>
  <p:tag name="MH_ORDER" val="4"/>
</p:tagLst>
</file>

<file path=ppt/tags/tag47.xml><?xml version="1.0" encoding="utf-8"?>
<p:tagLst xmlns:p="http://schemas.openxmlformats.org/presentationml/2006/main">
  <p:tag name="MH" val="20160624112451"/>
  <p:tag name="MH_LIBRARY" val="GRAPHIC"/>
  <p:tag name="MH_TYPE" val="Other"/>
  <p:tag name="MH_ORDER" val="4"/>
</p:tagLst>
</file>

<file path=ppt/tags/tag48.xml><?xml version="1.0" encoding="utf-8"?>
<p:tagLst xmlns:p="http://schemas.openxmlformats.org/presentationml/2006/main">
  <p:tag name="MH" val="20160624104553"/>
  <p:tag name="MH_LIBRARY" val="GRAPHIC"/>
  <p:tag name="MH_TYPE" val="Other"/>
  <p:tag name="MH_ORDER" val="1"/>
</p:tagLst>
</file>

<file path=ppt/tags/tag49.xml><?xml version="1.0" encoding="utf-8"?>
<p:tagLst xmlns:p="http://schemas.openxmlformats.org/presentationml/2006/main">
  <p:tag name="MH" val="20160624104553"/>
  <p:tag name="MH_LIBRARY" val="GRAPHIC"/>
  <p:tag name="MH_TYPE" val="SubTitle"/>
  <p:tag name="MH_ORDER" val="1"/>
</p:tagLst>
</file>

<file path=ppt/tags/tag5.xml><?xml version="1.0" encoding="utf-8"?>
<p:tagLst xmlns:p="http://schemas.openxmlformats.org/presentationml/2006/main">
  <p:tag name="MH" val="20160624104553"/>
  <p:tag name="MH_LIBRARY" val="GRAPHIC"/>
  <p:tag name="MH_TYPE" val="Other"/>
  <p:tag name="MH_ORDER" val="1"/>
</p:tagLst>
</file>

<file path=ppt/tags/tag50.xml><?xml version="1.0" encoding="utf-8"?>
<p:tagLst xmlns:p="http://schemas.openxmlformats.org/presentationml/2006/main">
  <p:tag name="MH" val="20160623103843"/>
  <p:tag name="MH_LIBRARY" val="GRAPHIC"/>
  <p:tag name="MH_TYPE" val="Other"/>
  <p:tag name="MH_ORDER" val="5"/>
</p:tagLst>
</file>

<file path=ppt/tags/tag51.xml><?xml version="1.0" encoding="utf-8"?>
<p:tagLst xmlns:p="http://schemas.openxmlformats.org/presentationml/2006/main">
  <p:tag name="MH" val="20160623103843"/>
  <p:tag name="MH_LIBRARY" val="GRAPHIC"/>
  <p:tag name="MH_TYPE" val="Other"/>
  <p:tag name="MH_ORDER" val="5"/>
</p:tagLst>
</file>

<file path=ppt/tags/tag52.xml><?xml version="1.0" encoding="utf-8"?>
<p:tagLst xmlns:p="http://schemas.openxmlformats.org/presentationml/2006/main">
  <p:tag name="MH" val="20160623103843"/>
  <p:tag name="MH_LIBRARY" val="GRAPHIC"/>
  <p:tag name="MH_TYPE" val="Other"/>
  <p:tag name="MH_ORDER" val="5"/>
</p:tagLst>
</file>

<file path=ppt/tags/tag53.xml><?xml version="1.0" encoding="utf-8"?>
<p:tagLst xmlns:p="http://schemas.openxmlformats.org/presentationml/2006/main">
  <p:tag name="MH" val="20160623103843"/>
  <p:tag name="MH_LIBRARY" val="GRAPHIC"/>
  <p:tag name="MH_TYPE" val="Other"/>
  <p:tag name="MH_ORDER" val="5"/>
</p:tagLst>
</file>

<file path=ppt/tags/tag54.xml><?xml version="1.0" encoding="utf-8"?>
<p:tagLst xmlns:p="http://schemas.openxmlformats.org/presentationml/2006/main">
  <p:tag name="MH" val="20160623103843"/>
  <p:tag name="MH_LIBRARY" val="GRAPHIC"/>
  <p:tag name="MH_TYPE" val="Other"/>
  <p:tag name="MH_ORDER" val="5"/>
</p:tagLst>
</file>

<file path=ppt/tags/tag55.xml><?xml version="1.0" encoding="utf-8"?>
<p:tagLst xmlns:p="http://schemas.openxmlformats.org/presentationml/2006/main">
  <p:tag name="MH" val="20160623103843"/>
  <p:tag name="MH_LIBRARY" val="GRAPHIC"/>
  <p:tag name="MH_TYPE" val="Other"/>
  <p:tag name="MH_ORDER" val="5"/>
</p:tagLst>
</file>

<file path=ppt/tags/tag56.xml><?xml version="1.0" encoding="utf-8"?>
<p:tagLst xmlns:p="http://schemas.openxmlformats.org/presentationml/2006/main">
  <p:tag name="MH" val="20160623103843"/>
  <p:tag name="MH_LIBRARY" val="GRAPHIC"/>
  <p:tag name="MH_TYPE" val="Other"/>
  <p:tag name="MH_ORDER" val="5"/>
</p:tagLst>
</file>

<file path=ppt/tags/tag57.xml><?xml version="1.0" encoding="utf-8"?>
<p:tagLst xmlns:p="http://schemas.openxmlformats.org/presentationml/2006/main">
  <p:tag name="MH" val="20160623103843"/>
  <p:tag name="MH_LIBRARY" val="GRAPHIC"/>
  <p:tag name="MH_TYPE" val="Other"/>
  <p:tag name="MH_ORDER" val="5"/>
</p:tagLst>
</file>

<file path=ppt/tags/tag6.xml><?xml version="1.0" encoding="utf-8"?>
<p:tagLst xmlns:p="http://schemas.openxmlformats.org/presentationml/2006/main">
  <p:tag name="MH" val="20160624104553"/>
  <p:tag name="MH_LIBRARY" val="GRAPHIC"/>
  <p:tag name="MH_TYPE" val="SubTitle"/>
  <p:tag name="MH_ORDER" val="1"/>
</p:tagLst>
</file>

<file path=ppt/tags/tag7.xml><?xml version="1.0" encoding="utf-8"?>
<p:tagLst xmlns:p="http://schemas.openxmlformats.org/presentationml/2006/main">
  <p:tag name="MH" val="20160624104553"/>
  <p:tag name="MH_LIBRARY" val="GRAPHIC"/>
  <p:tag name="MH_TYPE" val="Other"/>
  <p:tag name="MH_ORDER" val="1"/>
</p:tagLst>
</file>

<file path=ppt/tags/tag8.xml><?xml version="1.0" encoding="utf-8"?>
<p:tagLst xmlns:p="http://schemas.openxmlformats.org/presentationml/2006/main">
  <p:tag name="MH" val="20160624104553"/>
  <p:tag name="MH_LIBRARY" val="GRAPHIC"/>
  <p:tag name="MH_TYPE" val="SubTitle"/>
  <p:tag name="MH_ORDER" val="1"/>
</p:tagLst>
</file>

<file path=ppt/tags/tag9.xml><?xml version="1.0" encoding="utf-8"?>
<p:tagLst xmlns:p="http://schemas.openxmlformats.org/presentationml/2006/main">
  <p:tag name="MH" val="20160624104553"/>
  <p:tag name="MH_LIBRARY" val="GRAPHIC"/>
  <p:tag name="MH_TYPE" val="Other"/>
  <p:tag name="MH_ORDER" val="1"/>
</p:tagLst>
</file>

<file path=ppt/theme/theme1.xml><?xml version="1.0" encoding="utf-8"?>
<a:theme xmlns:a="http://schemas.openxmlformats.org/drawingml/2006/main" name="A000120141119A01PPBG">
  <a:themeElements>
    <a:clrScheme name="自定义 136">
      <a:dk1>
        <a:srgbClr val="FFFFFF"/>
      </a:dk1>
      <a:lt1>
        <a:srgbClr val="4D4D4D"/>
      </a:lt1>
      <a:dk2>
        <a:srgbClr val="FFFFFF"/>
      </a:dk2>
      <a:lt2>
        <a:srgbClr val="4D4D4D"/>
      </a:lt2>
      <a:accent1>
        <a:srgbClr val="6694BE"/>
      </a:accent1>
      <a:accent2>
        <a:srgbClr val="6FD7BC"/>
      </a:accent2>
      <a:accent3>
        <a:srgbClr val="9CCF96"/>
      </a:accent3>
      <a:accent4>
        <a:srgbClr val="FFC000"/>
      </a:accent4>
      <a:accent5>
        <a:srgbClr val="D08B76"/>
      </a:accent5>
      <a:accent6>
        <a:srgbClr val="BD89B9"/>
      </a:accent6>
      <a:hlink>
        <a:srgbClr val="FF0000"/>
      </a:hlink>
      <a:folHlink>
        <a:srgbClr val="7F7F7F"/>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小清新文艺花瓣模板</Template>
  <TotalTime>0</TotalTime>
  <Words>4621</Words>
  <Application>WPS 演示</Application>
  <PresentationFormat>自定义</PresentationFormat>
  <Paragraphs>345</Paragraphs>
  <Slides>37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37</vt:i4>
      </vt:variant>
    </vt:vector>
  </HeadingPairs>
  <TitlesOfParts>
    <vt:vector size="54" baseType="lpstr">
      <vt:lpstr>Arial</vt:lpstr>
      <vt:lpstr>宋体</vt:lpstr>
      <vt:lpstr>Wingdings</vt:lpstr>
      <vt:lpstr>Calibri</vt:lpstr>
      <vt:lpstr>幼圆</vt:lpstr>
      <vt:lpstr>等线 Light</vt:lpstr>
      <vt:lpstr>Tempus Sans ITC</vt:lpstr>
      <vt:lpstr>Wingdings 2</vt:lpstr>
      <vt:lpstr>微软雅黑</vt:lpstr>
      <vt:lpstr>Lato Black</vt:lpstr>
      <vt:lpstr>等线</vt:lpstr>
      <vt:lpstr>Arial Unicode MS</vt:lpstr>
      <vt:lpstr>Bernard MT Condensed</vt:lpstr>
      <vt:lpstr>Poplar Std</vt:lpstr>
      <vt:lpstr>AMGDT</vt:lpstr>
      <vt:lpstr>Segoe Print</vt:lpstr>
      <vt:lpstr>A000120141119A01PPBG</vt:lpstr>
      <vt:lpstr>PowerPoint 演示文稿</vt:lpstr>
      <vt:lpstr>PowerPoint 演示文稿</vt:lpstr>
      <vt:lpstr>PowerPoint 演示文稿</vt:lpstr>
      <vt:lpstr>原型介绍</vt:lpstr>
      <vt:lpstr>原型介绍</vt:lpstr>
      <vt:lpstr>原型介绍</vt:lpstr>
      <vt:lpstr>原型介绍</vt:lpstr>
      <vt:lpstr>原型介绍</vt:lpstr>
      <vt:lpstr>原型介绍</vt:lpstr>
      <vt:lpstr>原型介绍</vt:lpstr>
      <vt:lpstr>原型介绍</vt:lpstr>
      <vt:lpstr>原型介绍</vt:lpstr>
      <vt:lpstr>原型介绍</vt:lpstr>
      <vt:lpstr>原型介绍</vt:lpstr>
      <vt:lpstr>原型介绍</vt:lpstr>
      <vt:lpstr>原型介绍</vt:lpstr>
      <vt:lpstr>原型介绍</vt:lpstr>
      <vt:lpstr>PowerPoint 演示文稿</vt:lpstr>
      <vt:lpstr>在需求阶段的原型</vt:lpstr>
      <vt:lpstr>在需求阶段的原型</vt:lpstr>
      <vt:lpstr>在需求阶段的原型</vt:lpstr>
      <vt:lpstr>在需求阶段的原型</vt:lpstr>
      <vt:lpstr>PowerPoint 演示文稿</vt:lpstr>
      <vt:lpstr>Axure RP介绍</vt:lpstr>
      <vt:lpstr>Axure RP介绍</vt:lpstr>
      <vt:lpstr>Axure RP介绍</vt:lpstr>
      <vt:lpstr>PowerPoint 演示文稿</vt:lpstr>
      <vt:lpstr>PowerPoint 演示文稿</vt:lpstr>
      <vt:lpstr>Axure RP介绍</vt:lpstr>
      <vt:lpstr>Axure RP介绍</vt:lpstr>
      <vt:lpstr>Axure RP介绍</vt:lpstr>
      <vt:lpstr>PowerPoint 演示文稿</vt:lpstr>
      <vt:lpstr>PowerPoint 演示文稿</vt:lpstr>
      <vt:lpstr>PowerPoint 演示文稿</vt:lpstr>
      <vt:lpstr>绩效评定</vt:lpstr>
      <vt:lpstr>参考资料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商务简约 唯美灯光文艺模板</dc:title>
  <dc:creator>kevin刘匠</dc:creator>
  <cp:keywords>www.51pptmoban.com</cp:keywords>
  <cp:lastModifiedBy>tory xu</cp:lastModifiedBy>
  <cp:revision>46</cp:revision>
  <dcterms:created xsi:type="dcterms:W3CDTF">2017-04-23T15:02:00Z</dcterms:created>
  <dcterms:modified xsi:type="dcterms:W3CDTF">2017-11-19T11:47:15Z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