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9" r:id="rId3"/>
    <p:sldId id="300" r:id="rId4"/>
    <p:sldId id="309" r:id="rId5"/>
    <p:sldId id="310" r:id="rId6"/>
    <p:sldId id="320" r:id="rId7"/>
    <p:sldId id="338" r:id="rId8"/>
    <p:sldId id="359" r:id="rId9"/>
    <p:sldId id="301" r:id="rId10"/>
    <p:sldId id="273" r:id="rId11"/>
    <p:sldId id="360" r:id="rId12"/>
    <p:sldId id="314" r:id="rId13"/>
    <p:sldId id="362" r:id="rId14"/>
    <p:sldId id="361" r:id="rId15"/>
    <p:sldId id="363" r:id="rId16"/>
    <p:sldId id="364" r:id="rId17"/>
    <p:sldId id="366" r:id="rId19"/>
    <p:sldId id="367" r:id="rId20"/>
    <p:sldId id="370" r:id="rId21"/>
    <p:sldId id="377" r:id="rId22"/>
    <p:sldId id="378" r:id="rId23"/>
    <p:sldId id="380" r:id="rId24"/>
    <p:sldId id="381" r:id="rId25"/>
    <p:sldId id="384" r:id="rId26"/>
    <p:sldId id="383" r:id="rId27"/>
    <p:sldId id="385" r:id="rId28"/>
    <p:sldId id="379" r:id="rId29"/>
    <p:sldId id="316" r:id="rId30"/>
    <p:sldId id="317" r:id="rId31"/>
    <p:sldId id="318" r:id="rId32"/>
    <p:sldId id="319" r:id="rId33"/>
    <p:sldId id="305" r:id="rId34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A5C8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90" y="-18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.jpe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组员：许佳俊、徐柯杰、何宇晨、杜潇天、黄玉钱</a:t>
            </a:r>
            <a:endParaRPr lang="zh-CN" altLang="en-US" sz="1800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162441" y="1824717"/>
            <a:ext cx="444476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+mj-lt"/>
                <a:ea typeface="+mn-ea"/>
              </a:rPr>
              <a:t>4+1View</a:t>
            </a:r>
            <a:endParaRPr lang="zh-CN" altLang="en-US" sz="8800" b="1" dirty="0" smtClean="0">
              <a:latin typeface="+mj-lt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10" y="2949575"/>
            <a:ext cx="1648460" cy="168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-9525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Module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201504030835263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20" y="987425"/>
            <a:ext cx="7319645" cy="5641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进程视图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4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进程试图侧重系统的运行特性，关注非功能性的需求（性能，可用性）。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服务于系统集成人员，方便后续性能测试。强调并发性、分布性、集成性、鲁棒性（容错）、可扩充性、吞吐量等。定义逻辑视图中的各个类的具体操作是在哪一个线程（</a:t>
            </a:r>
            <a:r>
              <a:rPr 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thread</a:t>
            </a: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）中被执行。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如下图: 构件：进程、简化进程、循环进程 连接件：未指定，消息、远程过程调用（RPC）、双向消息、事件广播（针对集成人员）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image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35" y="2143125"/>
            <a:ext cx="4686935" cy="2572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Process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104900"/>
            <a:ext cx="5485765" cy="46475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物理视图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物理视图</a:t>
            </a:r>
            <a:endParaRPr lang="zh-CN" dirty="0"/>
          </a:p>
        </p:txBody>
      </p:sp>
      <p:sp>
        <p:nvSpPr>
          <p:cNvPr id="41" name="矩形 40"/>
          <p:cNvSpPr/>
          <p:nvPr/>
        </p:nvSpPr>
        <p:spPr>
          <a:xfrm>
            <a:off x="2664841" y="1468172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物理</a:t>
            </a: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视图</a:t>
            </a: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主要描述硬件配置。服务于系统工程人员，解决系统的拓扑结构、系统安装、通信等问题。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99364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主要考虑如何把软件映射到硬件上，也要考虑系统性能、规模、可靠性等。可以与进程视图一起映射。如下图: 构件：处理器、计算机、其它设备 连接件：通信协议等(针对系统工程师)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4204591" y="5775624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4038906" y="560461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015462" y="57691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8849777" y="55980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image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010410"/>
            <a:ext cx="6192520" cy="27825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场景视图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场景视图</a:t>
            </a:r>
            <a:endParaRPr lang="zh-CN" dirty="0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94511" y="1468172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场景用于刻画构件之间的相互关系，将四个视图有机地联系起来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48844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可以描述一个特定的视图内的构件关系，也可以描述不同视图间的构件关系。文本、图形表示皆可。针对其他视图和评估者等所有用户。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2737741" y="55654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2572056" y="53944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8739872" y="5837049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8546247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总结</a:t>
            </a:r>
            <a:endParaRPr lang="zh-CN" dirty="0"/>
          </a:p>
        </p:txBody>
      </p:sp>
      <p:sp>
        <p:nvSpPr>
          <p:cNvPr id="41" name="矩形 40"/>
          <p:cNvSpPr/>
          <p:nvPr/>
        </p:nvSpPr>
        <p:spPr>
          <a:xfrm>
            <a:off x="1642745" y="1200150"/>
            <a:ext cx="9321165" cy="505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b="1" dirty="0" smtClean="0">
                <a:solidFill>
                  <a:srgbClr val="FF0000"/>
                </a:solidFill>
                <a:ea typeface="幼圆" panose="02010509060101010101" pitchFamily="49" charset="-122"/>
                <a:sym typeface="+mn-ea"/>
              </a:rPr>
              <a:t>通常我们选择UML来表现各种视图，以下列出了UML和各视图的对应关系</a:t>
            </a:r>
            <a:endParaRPr b="1" dirty="0" smtClean="0">
              <a:solidFill>
                <a:srgbClr val="FF0000"/>
              </a:solidFill>
              <a:ea typeface="幼圆" panose="02010509060101010101" pitchFamily="49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4+1视图                                   UML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场景视图                                  </a:t>
            </a: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用例图                                              </a:t>
            </a: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逻辑视图                                   类图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开发视图                                类图，组件图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                  进程视图                         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状态机图，通信图，活动图</a:t>
            </a: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部署视图                                 部署图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2203" y="3668398"/>
            <a:ext cx="4277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UML1.0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和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UML2.0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的区别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0703" y="535914"/>
            <a:ext cx="1889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4+1View</a:t>
            </a:r>
            <a:r>
              <a:rPr lang="zh-CN" altLang="en-US" b="1" dirty="0" smtClean="0"/>
              <a:t>介绍</a:t>
            </a:r>
            <a:endParaRPr lang="zh-CN" altLang="en-US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840703" y="1562432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逻辑视图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840703" y="258336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 smtClean="0"/>
              <a:t>开发视图</a:t>
            </a:r>
            <a:endParaRPr lang="zh-CN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840703" y="359919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进程视图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567743" y="53591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67743" y="1562432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67743" y="2548178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67743" y="359919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96463" y="6158224"/>
            <a:ext cx="614487" cy="616591"/>
          </a:xfrm>
          <a:prstGeom prst="rect">
            <a:avLst/>
          </a:prstGeom>
          <a:noFill/>
        </p:spPr>
      </p:pic>
      <p:sp>
        <p:nvSpPr>
          <p:cNvPr id="18" name="文本框 10"/>
          <p:cNvSpPr txBox="1"/>
          <p:nvPr/>
        </p:nvSpPr>
        <p:spPr>
          <a:xfrm>
            <a:off x="5850490" y="461566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物理视图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577530" y="461566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0"/>
          <p:cNvSpPr txBox="1"/>
          <p:nvPr/>
        </p:nvSpPr>
        <p:spPr>
          <a:xfrm>
            <a:off x="9059780" y="1562580"/>
            <a:ext cx="125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个问题</a:t>
            </a:r>
            <a:endParaRPr lang="zh-CN" altLang="en-US" b="1" dirty="0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5577530" y="553514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0"/>
          <p:cNvSpPr txBox="1"/>
          <p:nvPr/>
        </p:nvSpPr>
        <p:spPr>
          <a:xfrm>
            <a:off x="5850490" y="560181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/>
              <a:t>场景视图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952555" y="149654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0"/>
          <p:cNvSpPr txBox="1"/>
          <p:nvPr/>
        </p:nvSpPr>
        <p:spPr>
          <a:xfrm>
            <a:off x="9059780" y="258937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 dirty="0" smtClean="0"/>
              <a:t>绩效评价</a:t>
            </a:r>
            <a:endParaRPr lang="zh-CN" b="1" dirty="0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8952555" y="2523335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0"/>
          <p:cNvSpPr txBox="1"/>
          <p:nvPr/>
        </p:nvSpPr>
        <p:spPr>
          <a:xfrm>
            <a:off x="9059780" y="602460"/>
            <a:ext cx="3069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/>
              <a:t>UML1.0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UML</a:t>
            </a:r>
            <a:r>
              <a:rPr lang="en-US" altLang="zh-CN" b="1" dirty="0" smtClean="0"/>
              <a:t>2.0</a:t>
            </a:r>
            <a:r>
              <a:rPr lang="zh-CN" altLang="en-US" b="1" dirty="0" smtClean="0"/>
              <a:t>区别</a:t>
            </a:r>
            <a:endParaRPr lang="zh-CN" altLang="en-US" b="1" dirty="0" smtClean="0"/>
          </a:p>
        </p:txBody>
      </p:sp>
      <p:cxnSp>
        <p:nvCxnSpPr>
          <p:cNvPr id="21" name="直接连接符 20"/>
          <p:cNvCxnSpPr/>
          <p:nvPr/>
        </p:nvCxnSpPr>
        <p:spPr>
          <a:xfrm>
            <a:off x="8952555" y="53642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8615" y="1507490"/>
            <a:ext cx="5911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统一建模语言</a:t>
            </a:r>
            <a:r>
              <a:rPr lang="en-US" altLang="zh-CN">
                <a:latin typeface="+mj-ea"/>
                <a:ea typeface="+mj-ea"/>
              </a:rPr>
              <a:t>UML</a:t>
            </a:r>
            <a:r>
              <a:rPr lang="zh-CN" altLang="en-US">
                <a:latin typeface="+mj-ea"/>
                <a:ea typeface="+mj-ea"/>
              </a:rPr>
              <a:t>是以可视化方式描述软件系统的结构和行为的标准语言。</a:t>
            </a:r>
            <a:r>
              <a:rPr lang="en-US" altLang="zh-CN">
                <a:latin typeface="+mj-ea"/>
                <a:ea typeface="+mj-ea"/>
              </a:rPr>
              <a:t>UML2.0</a:t>
            </a:r>
            <a:r>
              <a:rPr lang="zh-CN" altLang="en-US">
                <a:latin typeface="+mj-ea"/>
                <a:ea typeface="+mj-ea"/>
              </a:rPr>
              <a:t>在可视化建模方面进行了许多改革和创新。它可以描述现今软件系统中存在的许多技术，例如模型驱动框架（</a:t>
            </a:r>
            <a:r>
              <a:rPr lang="en-US" altLang="zh-CN">
                <a:latin typeface="+mj-ea"/>
                <a:ea typeface="+mj-ea"/>
              </a:rPr>
              <a:t>MDA)</a:t>
            </a:r>
            <a:r>
              <a:rPr lang="zh-CN" altLang="en-US">
                <a:latin typeface="+mj-ea"/>
                <a:ea typeface="+mj-ea"/>
              </a:rPr>
              <a:t>和面向服务的框架（</a:t>
            </a:r>
            <a:r>
              <a:rPr lang="en-US" altLang="zh-CN">
                <a:latin typeface="+mj-ea"/>
                <a:ea typeface="+mj-ea"/>
              </a:rPr>
              <a:t>SOA)</a:t>
            </a:r>
            <a:r>
              <a:rPr lang="zh-CN" altLang="en-US">
                <a:latin typeface="+mj-ea"/>
                <a:ea typeface="+mj-ea"/>
              </a:rPr>
              <a:t>。</a:t>
            </a:r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2869821" y="580292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 rot="16200000">
            <a:off x="2220266" y="615515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824851" y="5468919"/>
            <a:ext cx="868566" cy="713377"/>
            <a:chOff x="4972050" y="2667658"/>
            <a:chExt cx="2247900" cy="1846262"/>
          </a:xfrm>
        </p:grpSpPr>
        <p:sp>
          <p:nvSpPr>
            <p:cNvPr id="5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8659166" y="529790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63460" y="1452245"/>
            <a:ext cx="325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UML2.0</a:t>
            </a:r>
            <a:r>
              <a:rPr lang="zh-CN" altLang="en-US"/>
              <a:t>新增加的图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91095" y="2080260"/>
            <a:ext cx="2509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包图</a:t>
            </a:r>
            <a:endParaRPr lang="zh-CN" altLang="en-US"/>
          </a:p>
          <a:p>
            <a:r>
              <a:rPr lang="zh-CN" altLang="en-US"/>
              <a:t>组合结构图</a:t>
            </a:r>
            <a:endParaRPr lang="zh-CN" altLang="en-US"/>
          </a:p>
          <a:p>
            <a:r>
              <a:rPr lang="zh-CN" altLang="en-US"/>
              <a:t>交互概览图</a:t>
            </a:r>
            <a:endParaRPr lang="zh-CN" altLang="en-US"/>
          </a:p>
          <a:p>
            <a:r>
              <a:rPr lang="zh-CN" altLang="en-US"/>
              <a:t>时间图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293370" y="184150"/>
            <a:ext cx="2905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包图</a:t>
            </a:r>
            <a:r>
              <a:rPr lang="en-US" altLang="zh-CN"/>
              <a:t>”</a:t>
            </a:r>
            <a:r>
              <a:rPr lang="zh-CN" altLang="en-US"/>
              <a:t>展现模型要素的基本组织单元，以及这些组织组织单元之间的依赖关系，包括引用关系和扩展关系。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85" y="923925"/>
            <a:ext cx="4761230" cy="3445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3755" y="184150"/>
            <a:ext cx="305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包图示例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29245" y="4961255"/>
            <a:ext cx="3208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小结：包图从宏观角度展示了项目的组织架构，在大型项目中，是重要的一种UML图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98520" y="184150"/>
            <a:ext cx="35852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示例中三个主要的Package：data用于访问数据库，也叫dao，Mybatis项目里面分为entity和mapper两个子Package，service是业务逻辑的组件，web用于接受http请求。util为通用组件。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5400000">
            <a:off x="1308356" y="575720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1142671" y="558619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4656711" y="5745144"/>
            <a:ext cx="868566" cy="713377"/>
            <a:chOff x="4972050" y="2667658"/>
            <a:chExt cx="2247900" cy="1846262"/>
          </a:xfrm>
        </p:grpSpPr>
        <p:sp>
          <p:nvSpPr>
            <p:cNvPr id="1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5" name="矩形: 圆角 19"/>
          <p:cNvSpPr/>
          <p:nvPr/>
        </p:nvSpPr>
        <p:spPr>
          <a:xfrm>
            <a:off x="4491026" y="557413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53695" y="504825"/>
            <a:ext cx="3254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组合结构图</a:t>
            </a:r>
            <a:r>
              <a:rPr lang="en-US" altLang="zh-CN"/>
              <a:t>”</a:t>
            </a:r>
            <a:r>
              <a:rPr lang="zh-CN" altLang="en-US"/>
              <a:t>描述系统中的某一部分的内部内容，包括该部分与系统其它部分的交互点，</a:t>
            </a:r>
            <a:r>
              <a:rPr lang="en-US" altLang="zh-CN"/>
              <a:t>“</a:t>
            </a:r>
            <a:r>
              <a:rPr lang="zh-CN" altLang="en-US"/>
              <a:t>组织结构图</a:t>
            </a:r>
            <a:r>
              <a:rPr lang="en-US" altLang="zh-CN"/>
              <a:t>”</a:t>
            </a:r>
            <a:r>
              <a:rPr lang="zh-CN" altLang="en-US"/>
              <a:t>能够展示该部分内容</a:t>
            </a:r>
            <a:r>
              <a:rPr lang="en-US" altLang="zh-CN"/>
              <a:t>“</a:t>
            </a:r>
            <a:r>
              <a:rPr lang="zh-CN" altLang="en-US"/>
              <a:t>内部</a:t>
            </a:r>
            <a:r>
              <a:rPr lang="en-US" altLang="zh-CN"/>
              <a:t>”</a:t>
            </a:r>
            <a:r>
              <a:rPr lang="zh-CN" altLang="en-US"/>
              <a:t>参与者的配置情况。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4052570"/>
            <a:ext cx="7675245" cy="249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8640" y="338709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组合结构图示例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7675" y="575310"/>
            <a:ext cx="7216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主要组成元素：</a:t>
            </a:r>
            <a:endParaRPr lang="zh-CN" altLang="en-US"/>
          </a:p>
          <a:p>
            <a:r>
              <a:rPr lang="zh-CN" altLang="en-US"/>
              <a:t>   &gt;部件(Part)：表示被描述事物所拥有的内部成分。</a:t>
            </a:r>
            <a:endParaRPr lang="zh-CN" altLang="en-US"/>
          </a:p>
          <a:p>
            <a:r>
              <a:rPr lang="zh-CN" altLang="en-US"/>
              <a:t>   &gt;连接件(Connector)：表示部件之间的关系。</a:t>
            </a:r>
            <a:endParaRPr lang="zh-CN" altLang="en-US"/>
          </a:p>
          <a:p>
            <a:r>
              <a:rPr lang="zh-CN" altLang="en-US"/>
              <a:t>   &gt;端口(Port)：表示部件和外部环境的交互点。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71535" y="4052570"/>
            <a:ext cx="3208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小结：组合结构图将每一个类放在一个整体中，从类的内部结构来审视一个类，用于表示一个类的内部结构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66065" y="260985"/>
            <a:ext cx="63360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交互概览图是活动图的一种形式，它的节点代表交互图。交互图包含顺序图，通信图，交互概览图和时间图。 大多数交互概览图标注与活动图一样。例如：起始，结束，判断，合并，分叉和结合节点是完全相同。并且，交互概览图介绍了两种新的元素：交互发生和交互元素。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5" y="260985"/>
            <a:ext cx="4238625" cy="6108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9885" y="3351530"/>
            <a:ext cx="49022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所有的活动图控件，都可以相同地被使用于交互概览图，如：分叉，结合，合并等等。它把控制逻辑放入较低一级的图中。下面的例子就说明了一个典型的销售过程。子过程是从交互发生抽象而来。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0">
            <a:off x="6409311" y="3743624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 rot="16200000">
            <a:off x="5759756" y="409585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06695" y="3084830"/>
            <a:ext cx="921385" cy="2573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ym typeface="+mn-ea"/>
              </a:rPr>
              <a:t>交互概览图示例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3615" y="342265"/>
            <a:ext cx="8561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时间图被用来显示随时间变化，一个或多个元素的值或状态的更改。也显示时控事件之间的交互和管理它们的时间和期限约束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1975" y="1618615"/>
            <a:ext cx="5553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时间图由状态生命线和值生命线组成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6080" y="2165350"/>
            <a:ext cx="44697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状态生命线显示随时间变化，一个单项状态的改变。不论时间单位如何选择，X轴显示经过的时间，Y轴被标为给出状态的列表。状态生命线如下所示：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08980" y="2165350"/>
            <a:ext cx="54908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值生命线显示随时间变化，一个单项的值的变化。X轴显示经过的时间，时间单位为任意，和状态生命线一样。平行线之间显示值，每次值变化，平行线交叉。如下图所示。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4379595"/>
            <a:ext cx="4772025" cy="1960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95" y="4379595"/>
            <a:ext cx="4959350" cy="196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78790" y="155575"/>
            <a:ext cx="69881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状态和值的生命线能叠加组合。它们必须有相同的X轴。 消息可以从一个生命线传递到另一个。每一个状态和值的变换能有一个定义的事件，一个时间限制是指一个事件何时必须发生，和一个期限限制说明状态或值多长时间必须有效。一旦这些已经被应用，其时间图可能显示如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2462530"/>
            <a:ext cx="8012430" cy="392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三个问题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1110161" y="3540930"/>
            <a:ext cx="1334080" cy="744863"/>
          </a:xfrm>
          <a:custGeom>
            <a:avLst/>
            <a:gdLst>
              <a:gd name="connsiteX0" fmla="*/ 0 w 2017590"/>
              <a:gd name="connsiteY0" fmla="*/ 0 h 1126490"/>
              <a:gd name="connsiteX1" fmla="*/ 1130672 w 2017590"/>
              <a:gd name="connsiteY1" fmla="*/ 0 h 1126490"/>
              <a:gd name="connsiteX2" fmla="*/ 1412667 w 2017590"/>
              <a:gd name="connsiteY2" fmla="*/ 610921 h 1126490"/>
              <a:gd name="connsiteX3" fmla="*/ 2017590 w 2017590"/>
              <a:gd name="connsiteY3" fmla="*/ 892519 h 1126490"/>
              <a:gd name="connsiteX4" fmla="*/ 2017590 w 2017590"/>
              <a:gd name="connsiteY4" fmla="*/ 1126490 h 1126490"/>
              <a:gd name="connsiteX5" fmla="*/ 934971 w 2017590"/>
              <a:gd name="connsiteY5" fmla="*/ 233290 h 1126490"/>
              <a:gd name="connsiteX6" fmla="*/ 0 w 2017590"/>
              <a:gd name="connsiteY6" fmla="*/ 233290 h 11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590" h="1126490">
                <a:moveTo>
                  <a:pt x="0" y="0"/>
                </a:moveTo>
                <a:lnTo>
                  <a:pt x="1130672" y="0"/>
                </a:lnTo>
                <a:cubicBezTo>
                  <a:pt x="1148737" y="230831"/>
                  <a:pt x="1247238" y="445425"/>
                  <a:pt x="1412667" y="610921"/>
                </a:cubicBezTo>
                <a:cubicBezTo>
                  <a:pt x="1576720" y="775034"/>
                  <a:pt x="1789037" y="873270"/>
                  <a:pt x="2017590" y="892519"/>
                </a:cubicBezTo>
                <a:lnTo>
                  <a:pt x="2017590" y="1126490"/>
                </a:lnTo>
                <a:cubicBezTo>
                  <a:pt x="1495761" y="1090891"/>
                  <a:pt x="1065178" y="723335"/>
                  <a:pt x="934971" y="233290"/>
                </a:cubicBezTo>
                <a:lnTo>
                  <a:pt x="0" y="23329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110161" y="2466623"/>
            <a:ext cx="1334080" cy="737305"/>
          </a:xfrm>
          <a:custGeom>
            <a:avLst/>
            <a:gdLst>
              <a:gd name="connsiteX0" fmla="*/ 2017590 w 2017590"/>
              <a:gd name="connsiteY0" fmla="*/ 0 h 1115060"/>
              <a:gd name="connsiteX1" fmla="*/ 2017590 w 2017590"/>
              <a:gd name="connsiteY1" fmla="*/ 233991 h 1115060"/>
              <a:gd name="connsiteX2" fmla="*/ 1412667 w 2017590"/>
              <a:gd name="connsiteY2" fmla="*/ 515623 h 1115060"/>
              <a:gd name="connsiteX3" fmla="*/ 1131656 w 2017590"/>
              <a:gd name="connsiteY3" fmla="*/ 1115060 h 1115060"/>
              <a:gd name="connsiteX4" fmla="*/ 0 w 2017590"/>
              <a:gd name="connsiteY4" fmla="*/ 1115060 h 1115060"/>
              <a:gd name="connsiteX5" fmla="*/ 0 w 2017590"/>
              <a:gd name="connsiteY5" fmla="*/ 881750 h 1115060"/>
              <a:gd name="connsiteX6" fmla="*/ 938033 w 2017590"/>
              <a:gd name="connsiteY6" fmla="*/ 881750 h 1115060"/>
              <a:gd name="connsiteX7" fmla="*/ 2017590 w 2017590"/>
              <a:gd name="connsiteY7" fmla="*/ 0 h 111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590" h="1115060">
                <a:moveTo>
                  <a:pt x="2017590" y="0"/>
                </a:moveTo>
                <a:lnTo>
                  <a:pt x="2017590" y="233991"/>
                </a:lnTo>
                <a:cubicBezTo>
                  <a:pt x="1789037" y="253247"/>
                  <a:pt x="1576720" y="351496"/>
                  <a:pt x="1412667" y="515623"/>
                </a:cubicBezTo>
                <a:cubicBezTo>
                  <a:pt x="1249993" y="678373"/>
                  <a:pt x="1152055" y="888599"/>
                  <a:pt x="1131656" y="1115060"/>
                </a:cubicBezTo>
                <a:lnTo>
                  <a:pt x="0" y="1115060"/>
                </a:lnTo>
                <a:lnTo>
                  <a:pt x="0" y="881750"/>
                </a:lnTo>
                <a:lnTo>
                  <a:pt x="938033" y="881750"/>
                </a:lnTo>
                <a:cubicBezTo>
                  <a:pt x="1071901" y="397432"/>
                  <a:pt x="1499852" y="35326"/>
                  <a:pt x="201759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67780" y="3020037"/>
            <a:ext cx="775245" cy="78310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KSO_Shape"/>
          <p:cNvSpPr/>
          <p:nvPr/>
        </p:nvSpPr>
        <p:spPr bwMode="auto">
          <a:xfrm>
            <a:off x="339696" y="3204985"/>
            <a:ext cx="448637" cy="368629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59808" y="7098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4+1</a:t>
            </a:r>
            <a:r>
              <a:rPr lang="en-US" sz="20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View</a:t>
            </a:r>
            <a:r>
              <a:rPr lang="en-US" altLang="zh-CN" sz="2000" b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分别有哪些</a:t>
            </a:r>
            <a:endParaRPr lang="en-US" altLang="zh-CN" sz="2000" b="1" dirty="0" smtClean="0">
              <a:solidFill>
                <a:schemeClr val="tx1"/>
              </a:solidFill>
              <a:latin typeface="幼圆" panose="02010509060101010101" pitchFamily="49" charset="-122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6006" y="544807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21173" y="2494338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2" name="文本框 24"/>
          <p:cNvSpPr txBox="1"/>
          <p:nvPr/>
        </p:nvSpPr>
        <p:spPr>
          <a:xfrm>
            <a:off x="3030961" y="4458760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19929" y="1701149"/>
            <a:ext cx="7847154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逻辑视图、开发视图、进程视图、物理视图、场景视图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4215" y="2835061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4+1View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是谁提出的？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7770" y="3799794"/>
            <a:ext cx="7384361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Kruchten</a:t>
            </a:r>
            <a:endParaRPr 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9382" y="47477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视图与</a:t>
            </a: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图的对应关系（说出至少两种）？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8055" y="5470525"/>
            <a:ext cx="7516495" cy="10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场景视图对应用例图、逻辑视图对应类图、开发视图对应类图组件图、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进程视图</a:t>
            </a: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对应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状态机图，通信图，活动图、部署视图对应部署图。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  <p:bldP spid="23" grpId="0" build="allAtOnce"/>
      <p:bldP spid="25" grpId="0" build="allAtOnce"/>
      <p:bldP spid="12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8162" y="3626453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绩效评定</a:t>
            </a:r>
            <a:endParaRPr lang="en-US" altLang="zh-CN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参考资料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05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绩效评定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aphicFrame>
        <p:nvGraphicFramePr>
          <p:cNvPr id="38" name="表格 37"/>
          <p:cNvGraphicFramePr/>
          <p:nvPr/>
        </p:nvGraphicFramePr>
        <p:xfrm>
          <a:off x="1251952" y="1103991"/>
          <a:ext cx="9372600" cy="50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  <a:gridCol w="3124200"/>
              </a:tblGrid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组员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评分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说明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453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许佳俊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8.5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b="1">
                          <a:solidFill>
                            <a:schemeClr val="bg1"/>
                          </a:solidFill>
                          <a:latin typeface="+mj-lt"/>
                        </a:rPr>
                        <a:t>修改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何宇晨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制作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3270" y="3668398"/>
            <a:ext cx="2435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4+1View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介绍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参考资料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92776" y="1493240"/>
            <a:ext cx="10491084" cy="3842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http://blog.csdn.net/sunchaohuang/article/details/1669390百度百科</a:t>
            </a: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https://en.wikipedia.org/wiki/4+1_architectural_view_model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https://www.2cto.com/kf/201504/387641.html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UML2 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基础、建模与设计教程》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en-US" dirty="0" smtClean="0"/>
              <a:t>4+1View</a:t>
            </a:r>
            <a:r>
              <a:rPr lang="zh-CN" altLang="en-US" dirty="0" smtClean="0"/>
              <a:t>介绍</a:t>
            </a:r>
            <a:endParaRPr lang="zh-CN" altLang="en-US" dirty="0" smtClean="0"/>
          </a:p>
        </p:txBody>
      </p:sp>
      <p:grpSp>
        <p:nvGrpSpPr>
          <p:cNvPr id="2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13626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4+1</a:t>
            </a:r>
            <a:r>
              <a:rPr lang="zh-CN" altLang="en-US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视图模型概况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</a:t>
            </a:r>
            <a:endParaRPr 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Kruchten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（克鲁奇特）提出了一个"4+1"视图模型，从5个不同的视角包括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逻辑视图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进程视图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物理视图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开发视图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场景视图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（又名逻辑视图、并发视图、组件视图、用例视图、部署视图）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来描述软件体系结构。</a:t>
            </a:r>
            <a:endParaRPr lang="zh-CN" altLang="en-US" sz="18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4405" y="1402715"/>
            <a:ext cx="2486025" cy="386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每一个视图只关心系统的一个侧面，5个试图结合在一起才能反映系统的软件体系结构的全部内容。如右图：</a:t>
            </a:r>
            <a:endParaRPr lang="en-US" altLang="zh-CN"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" name="组合 29"/>
          <p:cNvGrpSpPr/>
          <p:nvPr/>
        </p:nvGrpSpPr>
        <p:grpSpPr>
          <a:xfrm rot="5400000">
            <a:off x="4151886" y="576736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3986201" y="559635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4+1View</a:t>
              </a:r>
              <a:endParaRPr lang="en-US" altLang="zh-CN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" name="图片 5" descr="image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30" y="1542415"/>
            <a:ext cx="5080635" cy="3588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8545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逻辑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	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2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512588" y="1689784"/>
            <a:ext cx="1789690" cy="342213"/>
            <a:chOff x="2546144" y="1471670"/>
            <a:chExt cx="1789690" cy="342213"/>
          </a:xfrm>
        </p:grpSpPr>
        <p:sp>
          <p:nvSpPr>
            <p:cNvPr id="23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17787" y="3142874"/>
            <a:ext cx="1533879" cy="766939"/>
            <a:chOff x="1109398" y="3017039"/>
            <a:chExt cx="1533879" cy="766939"/>
          </a:xfrm>
        </p:grpSpPr>
        <p:sp>
          <p:nvSpPr>
            <p:cNvPr id="31" name="MH_Other_4"/>
            <p:cNvSpPr/>
            <p:nvPr>
              <p:custDataLst>
                <p:tags r:id="rId1"/>
              </p:custDataLst>
            </p:nvPr>
          </p:nvSpPr>
          <p:spPr bwMode="auto">
            <a:xfrm>
              <a:off x="1109398" y="3017039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1653392" y="3198268"/>
              <a:ext cx="445891" cy="379751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93454" y="4652891"/>
            <a:ext cx="1533879" cy="766939"/>
            <a:chOff x="8886159" y="2689868"/>
            <a:chExt cx="1533879" cy="766939"/>
          </a:xfrm>
        </p:grpSpPr>
        <p:sp>
          <p:nvSpPr>
            <p:cNvPr id="32" name="MH_Other_4"/>
            <p:cNvSpPr/>
            <p:nvPr>
              <p:custDataLst>
                <p:tags r:id="rId2"/>
              </p:custDataLst>
            </p:nvPr>
          </p:nvSpPr>
          <p:spPr bwMode="auto">
            <a:xfrm>
              <a:off x="8886159" y="2689868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9430153" y="2877785"/>
              <a:ext cx="445891" cy="366374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26011" y="1481853"/>
            <a:ext cx="1533879" cy="766939"/>
            <a:chOff x="1126011" y="1481853"/>
            <a:chExt cx="1533879" cy="766939"/>
          </a:xfrm>
        </p:grpSpPr>
        <p:sp>
          <p:nvSpPr>
            <p:cNvPr id="28" name="MH_Other_4"/>
            <p:cNvSpPr/>
            <p:nvPr>
              <p:custDataLst>
                <p:tags r:id="rId3"/>
              </p:custDataLst>
            </p:nvPr>
          </p:nvSpPr>
          <p:spPr bwMode="auto">
            <a:xfrm>
              <a:off x="1126011" y="1481853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5" name="KSO_Shape"/>
            <p:cNvSpPr/>
            <p:nvPr/>
          </p:nvSpPr>
          <p:spPr bwMode="auto">
            <a:xfrm>
              <a:off x="1649453" y="1584887"/>
              <a:ext cx="486995" cy="536141"/>
            </a:xfrm>
            <a:custGeom>
              <a:avLst/>
              <a:gdLst>
                <a:gd name="T0" fmla="*/ 1478682 w 5929"/>
                <a:gd name="T1" fmla="*/ 292493 h 6526"/>
                <a:gd name="T2" fmla="*/ 1443934 w 5929"/>
                <a:gd name="T3" fmla="*/ 257756 h 6526"/>
                <a:gd name="T4" fmla="*/ 395074 w 5929"/>
                <a:gd name="T5" fmla="*/ 34445 h 6526"/>
                <a:gd name="T6" fmla="*/ 274187 w 5929"/>
                <a:gd name="T7" fmla="*/ 203169 h 6526"/>
                <a:gd name="T8" fmla="*/ 195931 w 5929"/>
                <a:gd name="T9" fmla="*/ 389115 h 6526"/>
                <a:gd name="T10" fmla="*/ 160307 w 5929"/>
                <a:gd name="T11" fmla="*/ 585570 h 6526"/>
                <a:gd name="T12" fmla="*/ 167315 w 5929"/>
                <a:gd name="T13" fmla="*/ 784068 h 6526"/>
                <a:gd name="T14" fmla="*/ 217247 w 5929"/>
                <a:gd name="T15" fmla="*/ 977896 h 6526"/>
                <a:gd name="T16" fmla="*/ 309811 w 5929"/>
                <a:gd name="T17" fmla="*/ 1158880 h 6526"/>
                <a:gd name="T18" fmla="*/ 427778 w 5929"/>
                <a:gd name="T19" fmla="*/ 1303667 h 6526"/>
                <a:gd name="T20" fmla="*/ 591882 w 5929"/>
                <a:gd name="T21" fmla="*/ 1434150 h 6526"/>
                <a:gd name="T22" fmla="*/ 774673 w 5929"/>
                <a:gd name="T23" fmla="*/ 1521723 h 6526"/>
                <a:gd name="T24" fmla="*/ 969436 w 5929"/>
                <a:gd name="T25" fmla="*/ 1566677 h 6526"/>
                <a:gd name="T26" fmla="*/ 1167995 w 5929"/>
                <a:gd name="T27" fmla="*/ 1569012 h 6526"/>
                <a:gd name="T28" fmla="*/ 1363342 w 5929"/>
                <a:gd name="T29" fmla="*/ 1528729 h 6526"/>
                <a:gd name="T30" fmla="*/ 1548178 w 5929"/>
                <a:gd name="T31" fmla="*/ 1445827 h 6526"/>
                <a:gd name="T32" fmla="*/ 1714617 w 5929"/>
                <a:gd name="T33" fmla="*/ 1320014 h 6526"/>
                <a:gd name="T34" fmla="*/ 284991 w 5929"/>
                <a:gd name="T35" fmla="*/ 957754 h 6526"/>
                <a:gd name="T36" fmla="*/ 228635 w 5929"/>
                <a:gd name="T37" fmla="*/ 742033 h 6526"/>
                <a:gd name="T38" fmla="*/ 228051 w 5929"/>
                <a:gd name="T39" fmla="*/ 552292 h 6526"/>
                <a:gd name="T40" fmla="*/ 264843 w 5929"/>
                <a:gd name="T41" fmla="*/ 392326 h 6526"/>
                <a:gd name="T42" fmla="*/ 320323 w 5929"/>
                <a:gd name="T43" fmla="*/ 266221 h 6526"/>
                <a:gd name="T44" fmla="*/ 405002 w 5929"/>
                <a:gd name="T45" fmla="*/ 140992 h 6526"/>
                <a:gd name="T46" fmla="*/ 467782 w 5929"/>
                <a:gd name="T47" fmla="*/ 237030 h 6526"/>
                <a:gd name="T48" fmla="*/ 387190 w 5929"/>
                <a:gd name="T49" fmla="*/ 363719 h 6526"/>
                <a:gd name="T50" fmla="*/ 338427 w 5929"/>
                <a:gd name="T51" fmla="*/ 486029 h 6526"/>
                <a:gd name="T52" fmla="*/ 305723 w 5929"/>
                <a:gd name="T53" fmla="*/ 643076 h 6526"/>
                <a:gd name="T54" fmla="*/ 301635 w 5929"/>
                <a:gd name="T55" fmla="*/ 834569 h 6526"/>
                <a:gd name="T56" fmla="*/ 339887 w 5929"/>
                <a:gd name="T57" fmla="*/ 1060215 h 6526"/>
                <a:gd name="T58" fmla="*/ 566186 w 5929"/>
                <a:gd name="T59" fmla="*/ 1663591 h 6526"/>
                <a:gd name="T60" fmla="*/ 553922 w 5929"/>
                <a:gd name="T61" fmla="*/ 1538946 h 6526"/>
                <a:gd name="T62" fmla="*/ 519466 w 5929"/>
                <a:gd name="T63" fmla="*/ 1472099 h 6526"/>
                <a:gd name="T64" fmla="*/ 482966 w 5929"/>
                <a:gd name="T65" fmla="*/ 1447870 h 6526"/>
                <a:gd name="T66" fmla="*/ 430406 w 5929"/>
                <a:gd name="T67" fmla="*/ 1436778 h 6526"/>
                <a:gd name="T68" fmla="*/ 375802 w 5929"/>
                <a:gd name="T69" fmla="*/ 1439989 h 6526"/>
                <a:gd name="T70" fmla="*/ 330251 w 5929"/>
                <a:gd name="T71" fmla="*/ 1457503 h 6526"/>
                <a:gd name="T72" fmla="*/ 294919 w 5929"/>
                <a:gd name="T73" fmla="*/ 1494576 h 6526"/>
                <a:gd name="T74" fmla="*/ 270683 w 5929"/>
                <a:gd name="T75" fmla="*/ 1579229 h 6526"/>
                <a:gd name="T76" fmla="*/ 256083 w 5929"/>
                <a:gd name="T77" fmla="*/ 1702123 h 6526"/>
                <a:gd name="T78" fmla="*/ 212283 w 5929"/>
                <a:gd name="T79" fmla="*/ 1758462 h 6526"/>
                <a:gd name="T80" fmla="*/ 163811 w 5929"/>
                <a:gd name="T81" fmla="*/ 1784150 h 6526"/>
                <a:gd name="T82" fmla="*/ 70956 w 5929"/>
                <a:gd name="T83" fmla="*/ 1795826 h 6526"/>
                <a:gd name="T84" fmla="*/ 27448 w 5929"/>
                <a:gd name="T85" fmla="*/ 1814216 h 6526"/>
                <a:gd name="T86" fmla="*/ 5840 w 5929"/>
                <a:gd name="T87" fmla="*/ 1856251 h 6526"/>
                <a:gd name="T88" fmla="*/ 831905 w 5929"/>
                <a:gd name="T89" fmla="*/ 1895367 h 6526"/>
                <a:gd name="T90" fmla="*/ 818765 w 5929"/>
                <a:gd name="T91" fmla="*/ 1833190 h 6526"/>
                <a:gd name="T92" fmla="*/ 790733 w 5929"/>
                <a:gd name="T93" fmla="*/ 1804291 h 6526"/>
                <a:gd name="T94" fmla="*/ 711601 w 5929"/>
                <a:gd name="T95" fmla="*/ 1791739 h 6526"/>
                <a:gd name="T96" fmla="*/ 646485 w 5929"/>
                <a:gd name="T97" fmla="*/ 1775976 h 6526"/>
                <a:gd name="T98" fmla="*/ 599766 w 5929"/>
                <a:gd name="T99" fmla="*/ 1738028 h 6526"/>
                <a:gd name="T100" fmla="*/ 299299 w 5929"/>
                <a:gd name="T101" fmla="*/ 1676727 h 6526"/>
                <a:gd name="T102" fmla="*/ 297255 w 5929"/>
                <a:gd name="T103" fmla="*/ 1599663 h 6526"/>
                <a:gd name="T104" fmla="*/ 311563 w 5929"/>
                <a:gd name="T105" fmla="*/ 1537486 h 6526"/>
                <a:gd name="T106" fmla="*/ 336967 w 5929"/>
                <a:gd name="T107" fmla="*/ 1496619 h 6526"/>
                <a:gd name="T108" fmla="*/ 397702 w 5929"/>
                <a:gd name="T109" fmla="*/ 1461590 h 6526"/>
                <a:gd name="T110" fmla="*/ 430990 w 5929"/>
                <a:gd name="T111" fmla="*/ 1461006 h 6526"/>
                <a:gd name="T112" fmla="*/ 366751 w 5929"/>
                <a:gd name="T113" fmla="*/ 1534859 h 6526"/>
                <a:gd name="T114" fmla="*/ 315359 w 5929"/>
                <a:gd name="T115" fmla="*/ 1632941 h 65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29" h="6526">
                  <a:moveTo>
                    <a:pt x="5068" y="3604"/>
                  </a:moveTo>
                  <a:lnTo>
                    <a:pt x="5081" y="1083"/>
                  </a:lnTo>
                  <a:lnTo>
                    <a:pt x="5080" y="1071"/>
                  </a:lnTo>
                  <a:lnTo>
                    <a:pt x="5079" y="1061"/>
                  </a:lnTo>
                  <a:lnTo>
                    <a:pt x="5075" y="1041"/>
                  </a:lnTo>
                  <a:lnTo>
                    <a:pt x="5071" y="1022"/>
                  </a:lnTo>
                  <a:lnTo>
                    <a:pt x="5064" y="1002"/>
                  </a:lnTo>
                  <a:lnTo>
                    <a:pt x="5056" y="986"/>
                  </a:lnTo>
                  <a:lnTo>
                    <a:pt x="5047" y="969"/>
                  </a:lnTo>
                  <a:lnTo>
                    <a:pt x="5036" y="953"/>
                  </a:lnTo>
                  <a:lnTo>
                    <a:pt x="5024" y="937"/>
                  </a:lnTo>
                  <a:lnTo>
                    <a:pt x="5010" y="923"/>
                  </a:lnTo>
                  <a:lnTo>
                    <a:pt x="4995" y="911"/>
                  </a:lnTo>
                  <a:lnTo>
                    <a:pt x="4980" y="901"/>
                  </a:lnTo>
                  <a:lnTo>
                    <a:pt x="4963" y="891"/>
                  </a:lnTo>
                  <a:lnTo>
                    <a:pt x="4945" y="883"/>
                  </a:lnTo>
                  <a:lnTo>
                    <a:pt x="4925" y="876"/>
                  </a:lnTo>
                  <a:lnTo>
                    <a:pt x="4906" y="872"/>
                  </a:lnTo>
                  <a:lnTo>
                    <a:pt x="4887" y="869"/>
                  </a:lnTo>
                  <a:lnTo>
                    <a:pt x="4866" y="868"/>
                  </a:lnTo>
                  <a:lnTo>
                    <a:pt x="2333" y="868"/>
                  </a:lnTo>
                  <a:lnTo>
                    <a:pt x="1465" y="0"/>
                  </a:lnTo>
                  <a:lnTo>
                    <a:pt x="1409" y="58"/>
                  </a:lnTo>
                  <a:lnTo>
                    <a:pt x="1353" y="118"/>
                  </a:lnTo>
                  <a:lnTo>
                    <a:pt x="1300" y="179"/>
                  </a:lnTo>
                  <a:lnTo>
                    <a:pt x="1249" y="240"/>
                  </a:lnTo>
                  <a:lnTo>
                    <a:pt x="1199" y="302"/>
                  </a:lnTo>
                  <a:lnTo>
                    <a:pt x="1152" y="366"/>
                  </a:lnTo>
                  <a:lnTo>
                    <a:pt x="1105" y="430"/>
                  </a:lnTo>
                  <a:lnTo>
                    <a:pt x="1061" y="495"/>
                  </a:lnTo>
                  <a:lnTo>
                    <a:pt x="1018" y="561"/>
                  </a:lnTo>
                  <a:lnTo>
                    <a:pt x="978" y="628"/>
                  </a:lnTo>
                  <a:lnTo>
                    <a:pt x="939" y="696"/>
                  </a:lnTo>
                  <a:lnTo>
                    <a:pt x="902" y="764"/>
                  </a:lnTo>
                  <a:lnTo>
                    <a:pt x="867" y="833"/>
                  </a:lnTo>
                  <a:lnTo>
                    <a:pt x="833" y="903"/>
                  </a:lnTo>
                  <a:lnTo>
                    <a:pt x="802" y="973"/>
                  </a:lnTo>
                  <a:lnTo>
                    <a:pt x="772" y="1044"/>
                  </a:lnTo>
                  <a:lnTo>
                    <a:pt x="744" y="1116"/>
                  </a:lnTo>
                  <a:lnTo>
                    <a:pt x="718" y="1188"/>
                  </a:lnTo>
                  <a:lnTo>
                    <a:pt x="693" y="1261"/>
                  </a:lnTo>
                  <a:lnTo>
                    <a:pt x="671" y="1333"/>
                  </a:lnTo>
                  <a:lnTo>
                    <a:pt x="651" y="1406"/>
                  </a:lnTo>
                  <a:lnTo>
                    <a:pt x="631" y="1481"/>
                  </a:lnTo>
                  <a:lnTo>
                    <a:pt x="614" y="1555"/>
                  </a:lnTo>
                  <a:lnTo>
                    <a:pt x="599" y="1630"/>
                  </a:lnTo>
                  <a:lnTo>
                    <a:pt x="585" y="1704"/>
                  </a:lnTo>
                  <a:lnTo>
                    <a:pt x="573" y="1779"/>
                  </a:lnTo>
                  <a:lnTo>
                    <a:pt x="564" y="1854"/>
                  </a:lnTo>
                  <a:lnTo>
                    <a:pt x="555" y="1930"/>
                  </a:lnTo>
                  <a:lnTo>
                    <a:pt x="549" y="2006"/>
                  </a:lnTo>
                  <a:lnTo>
                    <a:pt x="545" y="2081"/>
                  </a:lnTo>
                  <a:lnTo>
                    <a:pt x="541" y="2157"/>
                  </a:lnTo>
                  <a:lnTo>
                    <a:pt x="541" y="2232"/>
                  </a:lnTo>
                  <a:lnTo>
                    <a:pt x="541" y="2308"/>
                  </a:lnTo>
                  <a:lnTo>
                    <a:pt x="545" y="2384"/>
                  </a:lnTo>
                  <a:lnTo>
                    <a:pt x="549" y="2459"/>
                  </a:lnTo>
                  <a:lnTo>
                    <a:pt x="555" y="2535"/>
                  </a:lnTo>
                  <a:lnTo>
                    <a:pt x="564" y="2610"/>
                  </a:lnTo>
                  <a:lnTo>
                    <a:pt x="573" y="2686"/>
                  </a:lnTo>
                  <a:lnTo>
                    <a:pt x="585" y="2761"/>
                  </a:lnTo>
                  <a:lnTo>
                    <a:pt x="599" y="2835"/>
                  </a:lnTo>
                  <a:lnTo>
                    <a:pt x="614" y="2910"/>
                  </a:lnTo>
                  <a:lnTo>
                    <a:pt x="631" y="2984"/>
                  </a:lnTo>
                  <a:lnTo>
                    <a:pt x="651" y="3058"/>
                  </a:lnTo>
                  <a:lnTo>
                    <a:pt x="671" y="3132"/>
                  </a:lnTo>
                  <a:lnTo>
                    <a:pt x="693" y="3204"/>
                  </a:lnTo>
                  <a:lnTo>
                    <a:pt x="718" y="3277"/>
                  </a:lnTo>
                  <a:lnTo>
                    <a:pt x="744" y="3350"/>
                  </a:lnTo>
                  <a:lnTo>
                    <a:pt x="772" y="3421"/>
                  </a:lnTo>
                  <a:lnTo>
                    <a:pt x="802" y="3492"/>
                  </a:lnTo>
                  <a:lnTo>
                    <a:pt x="833" y="3562"/>
                  </a:lnTo>
                  <a:lnTo>
                    <a:pt x="867" y="3632"/>
                  </a:lnTo>
                  <a:lnTo>
                    <a:pt x="902" y="3701"/>
                  </a:lnTo>
                  <a:lnTo>
                    <a:pt x="939" y="3769"/>
                  </a:lnTo>
                  <a:lnTo>
                    <a:pt x="978" y="3837"/>
                  </a:lnTo>
                  <a:lnTo>
                    <a:pt x="1018" y="3904"/>
                  </a:lnTo>
                  <a:lnTo>
                    <a:pt x="1061" y="3970"/>
                  </a:lnTo>
                  <a:lnTo>
                    <a:pt x="1105" y="4036"/>
                  </a:lnTo>
                  <a:lnTo>
                    <a:pt x="1152" y="4100"/>
                  </a:lnTo>
                  <a:lnTo>
                    <a:pt x="1199" y="4163"/>
                  </a:lnTo>
                  <a:lnTo>
                    <a:pt x="1249" y="4225"/>
                  </a:lnTo>
                  <a:lnTo>
                    <a:pt x="1300" y="4287"/>
                  </a:lnTo>
                  <a:lnTo>
                    <a:pt x="1353" y="4347"/>
                  </a:lnTo>
                  <a:lnTo>
                    <a:pt x="1409" y="4407"/>
                  </a:lnTo>
                  <a:lnTo>
                    <a:pt x="1465" y="4466"/>
                  </a:lnTo>
                  <a:lnTo>
                    <a:pt x="1524" y="4522"/>
                  </a:lnTo>
                  <a:lnTo>
                    <a:pt x="1584" y="4577"/>
                  </a:lnTo>
                  <a:lnTo>
                    <a:pt x="1643" y="4630"/>
                  </a:lnTo>
                  <a:lnTo>
                    <a:pt x="1705" y="4682"/>
                  </a:lnTo>
                  <a:lnTo>
                    <a:pt x="1768" y="4732"/>
                  </a:lnTo>
                  <a:lnTo>
                    <a:pt x="1831" y="4779"/>
                  </a:lnTo>
                  <a:lnTo>
                    <a:pt x="1895" y="4826"/>
                  </a:lnTo>
                  <a:lnTo>
                    <a:pt x="1960" y="4870"/>
                  </a:lnTo>
                  <a:lnTo>
                    <a:pt x="2027" y="4913"/>
                  </a:lnTo>
                  <a:lnTo>
                    <a:pt x="2094" y="4953"/>
                  </a:lnTo>
                  <a:lnTo>
                    <a:pt x="2161" y="4991"/>
                  </a:lnTo>
                  <a:lnTo>
                    <a:pt x="2230" y="5029"/>
                  </a:lnTo>
                  <a:lnTo>
                    <a:pt x="2299" y="5064"/>
                  </a:lnTo>
                  <a:lnTo>
                    <a:pt x="2369" y="5098"/>
                  </a:lnTo>
                  <a:lnTo>
                    <a:pt x="2439" y="5129"/>
                  </a:lnTo>
                  <a:lnTo>
                    <a:pt x="2510" y="5159"/>
                  </a:lnTo>
                  <a:lnTo>
                    <a:pt x="2581" y="5187"/>
                  </a:lnTo>
                  <a:lnTo>
                    <a:pt x="2653" y="5213"/>
                  </a:lnTo>
                  <a:lnTo>
                    <a:pt x="2725" y="5237"/>
                  </a:lnTo>
                  <a:lnTo>
                    <a:pt x="2799" y="5260"/>
                  </a:lnTo>
                  <a:lnTo>
                    <a:pt x="2872" y="5280"/>
                  </a:lnTo>
                  <a:lnTo>
                    <a:pt x="2947" y="5300"/>
                  </a:lnTo>
                  <a:lnTo>
                    <a:pt x="3020" y="5316"/>
                  </a:lnTo>
                  <a:lnTo>
                    <a:pt x="3094" y="5332"/>
                  </a:lnTo>
                  <a:lnTo>
                    <a:pt x="3170" y="5346"/>
                  </a:lnTo>
                  <a:lnTo>
                    <a:pt x="3244" y="5357"/>
                  </a:lnTo>
                  <a:lnTo>
                    <a:pt x="3320" y="5367"/>
                  </a:lnTo>
                  <a:lnTo>
                    <a:pt x="3396" y="5375"/>
                  </a:lnTo>
                  <a:lnTo>
                    <a:pt x="3471" y="5382"/>
                  </a:lnTo>
                  <a:lnTo>
                    <a:pt x="3547" y="5386"/>
                  </a:lnTo>
                  <a:lnTo>
                    <a:pt x="3622" y="5389"/>
                  </a:lnTo>
                  <a:lnTo>
                    <a:pt x="3698" y="5390"/>
                  </a:lnTo>
                  <a:lnTo>
                    <a:pt x="3773" y="5389"/>
                  </a:lnTo>
                  <a:lnTo>
                    <a:pt x="3849" y="5386"/>
                  </a:lnTo>
                  <a:lnTo>
                    <a:pt x="3925" y="5382"/>
                  </a:lnTo>
                  <a:lnTo>
                    <a:pt x="4000" y="5375"/>
                  </a:lnTo>
                  <a:lnTo>
                    <a:pt x="4076" y="5367"/>
                  </a:lnTo>
                  <a:lnTo>
                    <a:pt x="4151" y="5357"/>
                  </a:lnTo>
                  <a:lnTo>
                    <a:pt x="4226" y="5346"/>
                  </a:lnTo>
                  <a:lnTo>
                    <a:pt x="4300" y="5332"/>
                  </a:lnTo>
                  <a:lnTo>
                    <a:pt x="4375" y="5316"/>
                  </a:lnTo>
                  <a:lnTo>
                    <a:pt x="4449" y="5300"/>
                  </a:lnTo>
                  <a:lnTo>
                    <a:pt x="4523" y="5280"/>
                  </a:lnTo>
                  <a:lnTo>
                    <a:pt x="4596" y="5260"/>
                  </a:lnTo>
                  <a:lnTo>
                    <a:pt x="4669" y="5237"/>
                  </a:lnTo>
                  <a:lnTo>
                    <a:pt x="4741" y="5213"/>
                  </a:lnTo>
                  <a:lnTo>
                    <a:pt x="4814" y="5187"/>
                  </a:lnTo>
                  <a:lnTo>
                    <a:pt x="4886" y="5159"/>
                  </a:lnTo>
                  <a:lnTo>
                    <a:pt x="4957" y="5129"/>
                  </a:lnTo>
                  <a:lnTo>
                    <a:pt x="5027" y="5098"/>
                  </a:lnTo>
                  <a:lnTo>
                    <a:pt x="5097" y="5064"/>
                  </a:lnTo>
                  <a:lnTo>
                    <a:pt x="5166" y="5029"/>
                  </a:lnTo>
                  <a:lnTo>
                    <a:pt x="5235" y="4991"/>
                  </a:lnTo>
                  <a:lnTo>
                    <a:pt x="5302" y="4953"/>
                  </a:lnTo>
                  <a:lnTo>
                    <a:pt x="5369" y="4913"/>
                  </a:lnTo>
                  <a:lnTo>
                    <a:pt x="5434" y="4870"/>
                  </a:lnTo>
                  <a:lnTo>
                    <a:pt x="5500" y="4826"/>
                  </a:lnTo>
                  <a:lnTo>
                    <a:pt x="5564" y="4779"/>
                  </a:lnTo>
                  <a:lnTo>
                    <a:pt x="5627" y="4732"/>
                  </a:lnTo>
                  <a:lnTo>
                    <a:pt x="5690" y="4682"/>
                  </a:lnTo>
                  <a:lnTo>
                    <a:pt x="5751" y="4630"/>
                  </a:lnTo>
                  <a:lnTo>
                    <a:pt x="5812" y="4577"/>
                  </a:lnTo>
                  <a:lnTo>
                    <a:pt x="5872" y="4522"/>
                  </a:lnTo>
                  <a:lnTo>
                    <a:pt x="5929" y="4466"/>
                  </a:lnTo>
                  <a:lnTo>
                    <a:pt x="5068" y="3604"/>
                  </a:lnTo>
                  <a:close/>
                  <a:moveTo>
                    <a:pt x="1189" y="3725"/>
                  </a:moveTo>
                  <a:lnTo>
                    <a:pt x="1189" y="3725"/>
                  </a:lnTo>
                  <a:lnTo>
                    <a:pt x="1139" y="3634"/>
                  </a:lnTo>
                  <a:lnTo>
                    <a:pt x="1094" y="3545"/>
                  </a:lnTo>
                  <a:lnTo>
                    <a:pt x="1051" y="3456"/>
                  </a:lnTo>
                  <a:lnTo>
                    <a:pt x="1012" y="3368"/>
                  </a:lnTo>
                  <a:lnTo>
                    <a:pt x="976" y="3281"/>
                  </a:lnTo>
                  <a:lnTo>
                    <a:pt x="943" y="3195"/>
                  </a:lnTo>
                  <a:lnTo>
                    <a:pt x="913" y="3109"/>
                  </a:lnTo>
                  <a:lnTo>
                    <a:pt x="886" y="3026"/>
                  </a:lnTo>
                  <a:lnTo>
                    <a:pt x="863" y="2942"/>
                  </a:lnTo>
                  <a:lnTo>
                    <a:pt x="841" y="2860"/>
                  </a:lnTo>
                  <a:lnTo>
                    <a:pt x="823" y="2779"/>
                  </a:lnTo>
                  <a:lnTo>
                    <a:pt x="807" y="2698"/>
                  </a:lnTo>
                  <a:lnTo>
                    <a:pt x="794" y="2620"/>
                  </a:lnTo>
                  <a:lnTo>
                    <a:pt x="783" y="2542"/>
                  </a:lnTo>
                  <a:lnTo>
                    <a:pt x="775" y="2465"/>
                  </a:lnTo>
                  <a:lnTo>
                    <a:pt x="768" y="2389"/>
                  </a:lnTo>
                  <a:lnTo>
                    <a:pt x="765" y="2315"/>
                  </a:lnTo>
                  <a:lnTo>
                    <a:pt x="762" y="2241"/>
                  </a:lnTo>
                  <a:lnTo>
                    <a:pt x="762" y="2169"/>
                  </a:lnTo>
                  <a:lnTo>
                    <a:pt x="765" y="2098"/>
                  </a:lnTo>
                  <a:lnTo>
                    <a:pt x="768" y="2028"/>
                  </a:lnTo>
                  <a:lnTo>
                    <a:pt x="774" y="1959"/>
                  </a:lnTo>
                  <a:lnTo>
                    <a:pt x="781" y="1892"/>
                  </a:lnTo>
                  <a:lnTo>
                    <a:pt x="789" y="1826"/>
                  </a:lnTo>
                  <a:lnTo>
                    <a:pt x="801" y="1761"/>
                  </a:lnTo>
                  <a:lnTo>
                    <a:pt x="812" y="1698"/>
                  </a:lnTo>
                  <a:lnTo>
                    <a:pt x="824" y="1636"/>
                  </a:lnTo>
                  <a:lnTo>
                    <a:pt x="839" y="1575"/>
                  </a:lnTo>
                  <a:lnTo>
                    <a:pt x="855" y="1515"/>
                  </a:lnTo>
                  <a:lnTo>
                    <a:pt x="871" y="1456"/>
                  </a:lnTo>
                  <a:lnTo>
                    <a:pt x="889" y="1400"/>
                  </a:lnTo>
                  <a:lnTo>
                    <a:pt x="907" y="1344"/>
                  </a:lnTo>
                  <a:lnTo>
                    <a:pt x="926" y="1290"/>
                  </a:lnTo>
                  <a:lnTo>
                    <a:pt x="946" y="1238"/>
                  </a:lnTo>
                  <a:lnTo>
                    <a:pt x="966" y="1186"/>
                  </a:lnTo>
                  <a:lnTo>
                    <a:pt x="987" y="1137"/>
                  </a:lnTo>
                  <a:lnTo>
                    <a:pt x="1008" y="1089"/>
                  </a:lnTo>
                  <a:lnTo>
                    <a:pt x="1031" y="1043"/>
                  </a:lnTo>
                  <a:lnTo>
                    <a:pt x="1052" y="998"/>
                  </a:lnTo>
                  <a:lnTo>
                    <a:pt x="1075" y="954"/>
                  </a:lnTo>
                  <a:lnTo>
                    <a:pt x="1097" y="912"/>
                  </a:lnTo>
                  <a:lnTo>
                    <a:pt x="1120" y="872"/>
                  </a:lnTo>
                  <a:lnTo>
                    <a:pt x="1142" y="833"/>
                  </a:lnTo>
                  <a:lnTo>
                    <a:pt x="1164" y="796"/>
                  </a:lnTo>
                  <a:lnTo>
                    <a:pt x="1208" y="727"/>
                  </a:lnTo>
                  <a:lnTo>
                    <a:pt x="1250" y="664"/>
                  </a:lnTo>
                  <a:lnTo>
                    <a:pt x="1289" y="609"/>
                  </a:lnTo>
                  <a:lnTo>
                    <a:pt x="1326" y="559"/>
                  </a:lnTo>
                  <a:lnTo>
                    <a:pt x="1359" y="517"/>
                  </a:lnTo>
                  <a:lnTo>
                    <a:pt x="1387" y="483"/>
                  </a:lnTo>
                  <a:lnTo>
                    <a:pt x="1411" y="456"/>
                  </a:lnTo>
                  <a:lnTo>
                    <a:pt x="1428" y="437"/>
                  </a:lnTo>
                  <a:lnTo>
                    <a:pt x="1443" y="421"/>
                  </a:lnTo>
                  <a:lnTo>
                    <a:pt x="1698" y="705"/>
                  </a:lnTo>
                  <a:lnTo>
                    <a:pt x="1685" y="717"/>
                  </a:lnTo>
                  <a:lnTo>
                    <a:pt x="1652" y="753"/>
                  </a:lnTo>
                  <a:lnTo>
                    <a:pt x="1629" y="779"/>
                  </a:lnTo>
                  <a:lnTo>
                    <a:pt x="1602" y="812"/>
                  </a:lnTo>
                  <a:lnTo>
                    <a:pt x="1571" y="850"/>
                  </a:lnTo>
                  <a:lnTo>
                    <a:pt x="1537" y="895"/>
                  </a:lnTo>
                  <a:lnTo>
                    <a:pt x="1502" y="946"/>
                  </a:lnTo>
                  <a:lnTo>
                    <a:pt x="1465" y="1002"/>
                  </a:lnTo>
                  <a:lnTo>
                    <a:pt x="1426" y="1065"/>
                  </a:lnTo>
                  <a:lnTo>
                    <a:pt x="1386" y="1132"/>
                  </a:lnTo>
                  <a:lnTo>
                    <a:pt x="1367" y="1168"/>
                  </a:lnTo>
                  <a:lnTo>
                    <a:pt x="1347" y="1207"/>
                  </a:lnTo>
                  <a:lnTo>
                    <a:pt x="1326" y="1246"/>
                  </a:lnTo>
                  <a:lnTo>
                    <a:pt x="1307" y="1287"/>
                  </a:lnTo>
                  <a:lnTo>
                    <a:pt x="1287" y="1329"/>
                  </a:lnTo>
                  <a:lnTo>
                    <a:pt x="1268" y="1373"/>
                  </a:lnTo>
                  <a:lnTo>
                    <a:pt x="1249" y="1418"/>
                  </a:lnTo>
                  <a:lnTo>
                    <a:pt x="1230" y="1464"/>
                  </a:lnTo>
                  <a:lnTo>
                    <a:pt x="1211" y="1511"/>
                  </a:lnTo>
                  <a:lnTo>
                    <a:pt x="1194" y="1561"/>
                  </a:lnTo>
                  <a:lnTo>
                    <a:pt x="1176" y="1612"/>
                  </a:lnTo>
                  <a:lnTo>
                    <a:pt x="1159" y="1665"/>
                  </a:lnTo>
                  <a:lnTo>
                    <a:pt x="1144" y="1719"/>
                  </a:lnTo>
                  <a:lnTo>
                    <a:pt x="1128" y="1774"/>
                  </a:lnTo>
                  <a:lnTo>
                    <a:pt x="1114" y="1831"/>
                  </a:lnTo>
                  <a:lnTo>
                    <a:pt x="1100" y="1889"/>
                  </a:lnTo>
                  <a:lnTo>
                    <a:pt x="1087" y="1949"/>
                  </a:lnTo>
                  <a:lnTo>
                    <a:pt x="1076" y="2010"/>
                  </a:lnTo>
                  <a:lnTo>
                    <a:pt x="1065" y="2073"/>
                  </a:lnTo>
                  <a:lnTo>
                    <a:pt x="1056" y="2137"/>
                  </a:lnTo>
                  <a:lnTo>
                    <a:pt x="1047" y="2203"/>
                  </a:lnTo>
                  <a:lnTo>
                    <a:pt x="1040" y="2270"/>
                  </a:lnTo>
                  <a:lnTo>
                    <a:pt x="1033" y="2339"/>
                  </a:lnTo>
                  <a:lnTo>
                    <a:pt x="1029" y="2408"/>
                  </a:lnTo>
                  <a:lnTo>
                    <a:pt x="1025" y="2480"/>
                  </a:lnTo>
                  <a:lnTo>
                    <a:pt x="1024" y="2553"/>
                  </a:lnTo>
                  <a:lnTo>
                    <a:pt x="1024" y="2626"/>
                  </a:lnTo>
                  <a:lnTo>
                    <a:pt x="1025" y="2703"/>
                  </a:lnTo>
                  <a:lnTo>
                    <a:pt x="1029" y="2780"/>
                  </a:lnTo>
                  <a:lnTo>
                    <a:pt x="1033" y="2859"/>
                  </a:lnTo>
                  <a:lnTo>
                    <a:pt x="1040" y="2939"/>
                  </a:lnTo>
                  <a:lnTo>
                    <a:pt x="1048" y="3020"/>
                  </a:lnTo>
                  <a:lnTo>
                    <a:pt x="1058" y="3104"/>
                  </a:lnTo>
                  <a:lnTo>
                    <a:pt x="1070" y="3188"/>
                  </a:lnTo>
                  <a:lnTo>
                    <a:pt x="1085" y="3274"/>
                  </a:lnTo>
                  <a:lnTo>
                    <a:pt x="1101" y="3361"/>
                  </a:lnTo>
                  <a:lnTo>
                    <a:pt x="1120" y="3450"/>
                  </a:lnTo>
                  <a:lnTo>
                    <a:pt x="1140" y="3540"/>
                  </a:lnTo>
                  <a:lnTo>
                    <a:pt x="1164" y="3632"/>
                  </a:lnTo>
                  <a:lnTo>
                    <a:pt x="1189" y="3725"/>
                  </a:lnTo>
                  <a:close/>
                  <a:moveTo>
                    <a:pt x="4632" y="3167"/>
                  </a:moveTo>
                  <a:lnTo>
                    <a:pt x="2763" y="1298"/>
                  </a:lnTo>
                  <a:lnTo>
                    <a:pt x="4632" y="1298"/>
                  </a:lnTo>
                  <a:lnTo>
                    <a:pt x="4632" y="3167"/>
                  </a:lnTo>
                  <a:close/>
                  <a:moveTo>
                    <a:pt x="1942" y="5769"/>
                  </a:moveTo>
                  <a:lnTo>
                    <a:pt x="1942" y="5769"/>
                  </a:lnTo>
                  <a:lnTo>
                    <a:pt x="1939" y="5699"/>
                  </a:lnTo>
                  <a:lnTo>
                    <a:pt x="1937" y="5628"/>
                  </a:lnTo>
                  <a:lnTo>
                    <a:pt x="1933" y="5555"/>
                  </a:lnTo>
                  <a:lnTo>
                    <a:pt x="1929" y="5482"/>
                  </a:lnTo>
                  <a:lnTo>
                    <a:pt x="1925" y="5446"/>
                  </a:lnTo>
                  <a:lnTo>
                    <a:pt x="1921" y="5410"/>
                  </a:lnTo>
                  <a:lnTo>
                    <a:pt x="1916" y="5375"/>
                  </a:lnTo>
                  <a:lnTo>
                    <a:pt x="1911" y="5340"/>
                  </a:lnTo>
                  <a:lnTo>
                    <a:pt x="1904" y="5306"/>
                  </a:lnTo>
                  <a:lnTo>
                    <a:pt x="1897" y="5272"/>
                  </a:lnTo>
                  <a:lnTo>
                    <a:pt x="1887" y="5240"/>
                  </a:lnTo>
                  <a:lnTo>
                    <a:pt x="1877" y="5208"/>
                  </a:lnTo>
                  <a:lnTo>
                    <a:pt x="1866" y="5178"/>
                  </a:lnTo>
                  <a:lnTo>
                    <a:pt x="1852" y="5148"/>
                  </a:lnTo>
                  <a:lnTo>
                    <a:pt x="1836" y="5120"/>
                  </a:lnTo>
                  <a:lnTo>
                    <a:pt x="1819" y="5093"/>
                  </a:lnTo>
                  <a:lnTo>
                    <a:pt x="1800" y="5067"/>
                  </a:lnTo>
                  <a:lnTo>
                    <a:pt x="1789" y="5056"/>
                  </a:lnTo>
                  <a:lnTo>
                    <a:pt x="1779" y="5043"/>
                  </a:lnTo>
                  <a:lnTo>
                    <a:pt x="1768" y="5033"/>
                  </a:lnTo>
                  <a:lnTo>
                    <a:pt x="1755" y="5022"/>
                  </a:lnTo>
                  <a:lnTo>
                    <a:pt x="1743" y="5012"/>
                  </a:lnTo>
                  <a:lnTo>
                    <a:pt x="1729" y="5002"/>
                  </a:lnTo>
                  <a:lnTo>
                    <a:pt x="1716" y="4993"/>
                  </a:lnTo>
                  <a:lnTo>
                    <a:pt x="1701" y="4984"/>
                  </a:lnTo>
                  <a:lnTo>
                    <a:pt x="1686" y="4976"/>
                  </a:lnTo>
                  <a:lnTo>
                    <a:pt x="1670" y="4968"/>
                  </a:lnTo>
                  <a:lnTo>
                    <a:pt x="1654" y="4960"/>
                  </a:lnTo>
                  <a:lnTo>
                    <a:pt x="1637" y="4954"/>
                  </a:lnTo>
                  <a:lnTo>
                    <a:pt x="1619" y="4947"/>
                  </a:lnTo>
                  <a:lnTo>
                    <a:pt x="1601" y="4942"/>
                  </a:lnTo>
                  <a:lnTo>
                    <a:pt x="1581" y="4937"/>
                  </a:lnTo>
                  <a:lnTo>
                    <a:pt x="1561" y="4933"/>
                  </a:lnTo>
                  <a:lnTo>
                    <a:pt x="1541" y="4929"/>
                  </a:lnTo>
                  <a:lnTo>
                    <a:pt x="1519" y="4926"/>
                  </a:lnTo>
                  <a:lnTo>
                    <a:pt x="1497" y="4924"/>
                  </a:lnTo>
                  <a:lnTo>
                    <a:pt x="1474" y="4922"/>
                  </a:lnTo>
                  <a:lnTo>
                    <a:pt x="1450" y="4922"/>
                  </a:lnTo>
                  <a:lnTo>
                    <a:pt x="1426" y="4920"/>
                  </a:lnTo>
                  <a:lnTo>
                    <a:pt x="1400" y="4922"/>
                  </a:lnTo>
                  <a:lnTo>
                    <a:pt x="1376" y="4922"/>
                  </a:lnTo>
                  <a:lnTo>
                    <a:pt x="1352" y="4924"/>
                  </a:lnTo>
                  <a:lnTo>
                    <a:pt x="1330" y="4926"/>
                  </a:lnTo>
                  <a:lnTo>
                    <a:pt x="1308" y="4929"/>
                  </a:lnTo>
                  <a:lnTo>
                    <a:pt x="1287" y="4933"/>
                  </a:lnTo>
                  <a:lnTo>
                    <a:pt x="1267" y="4937"/>
                  </a:lnTo>
                  <a:lnTo>
                    <a:pt x="1247" y="4942"/>
                  </a:lnTo>
                  <a:lnTo>
                    <a:pt x="1228" y="4947"/>
                  </a:lnTo>
                  <a:lnTo>
                    <a:pt x="1210" y="4954"/>
                  </a:lnTo>
                  <a:lnTo>
                    <a:pt x="1193" y="4960"/>
                  </a:lnTo>
                  <a:lnTo>
                    <a:pt x="1176" y="4968"/>
                  </a:lnTo>
                  <a:lnTo>
                    <a:pt x="1161" y="4976"/>
                  </a:lnTo>
                  <a:lnTo>
                    <a:pt x="1146" y="4984"/>
                  </a:lnTo>
                  <a:lnTo>
                    <a:pt x="1131" y="4993"/>
                  </a:lnTo>
                  <a:lnTo>
                    <a:pt x="1118" y="5002"/>
                  </a:lnTo>
                  <a:lnTo>
                    <a:pt x="1104" y="5012"/>
                  </a:lnTo>
                  <a:lnTo>
                    <a:pt x="1092" y="5022"/>
                  </a:lnTo>
                  <a:lnTo>
                    <a:pt x="1079" y="5033"/>
                  </a:lnTo>
                  <a:lnTo>
                    <a:pt x="1068" y="5043"/>
                  </a:lnTo>
                  <a:lnTo>
                    <a:pt x="1057" y="5056"/>
                  </a:lnTo>
                  <a:lnTo>
                    <a:pt x="1047" y="5067"/>
                  </a:lnTo>
                  <a:lnTo>
                    <a:pt x="1027" y="5093"/>
                  </a:lnTo>
                  <a:lnTo>
                    <a:pt x="1010" y="5120"/>
                  </a:lnTo>
                  <a:lnTo>
                    <a:pt x="995" y="5148"/>
                  </a:lnTo>
                  <a:lnTo>
                    <a:pt x="981" y="5178"/>
                  </a:lnTo>
                  <a:lnTo>
                    <a:pt x="970" y="5208"/>
                  </a:lnTo>
                  <a:lnTo>
                    <a:pt x="960" y="5240"/>
                  </a:lnTo>
                  <a:lnTo>
                    <a:pt x="951" y="5272"/>
                  </a:lnTo>
                  <a:lnTo>
                    <a:pt x="943" y="5306"/>
                  </a:lnTo>
                  <a:lnTo>
                    <a:pt x="937" y="5340"/>
                  </a:lnTo>
                  <a:lnTo>
                    <a:pt x="932" y="5375"/>
                  </a:lnTo>
                  <a:lnTo>
                    <a:pt x="927" y="5410"/>
                  </a:lnTo>
                  <a:lnTo>
                    <a:pt x="924" y="5446"/>
                  </a:lnTo>
                  <a:lnTo>
                    <a:pt x="921" y="5482"/>
                  </a:lnTo>
                  <a:lnTo>
                    <a:pt x="917" y="5555"/>
                  </a:lnTo>
                  <a:lnTo>
                    <a:pt x="913" y="5628"/>
                  </a:lnTo>
                  <a:lnTo>
                    <a:pt x="911" y="5699"/>
                  </a:lnTo>
                  <a:lnTo>
                    <a:pt x="908" y="5769"/>
                  </a:lnTo>
                  <a:lnTo>
                    <a:pt x="893" y="5801"/>
                  </a:lnTo>
                  <a:lnTo>
                    <a:pt x="877" y="5831"/>
                  </a:lnTo>
                  <a:lnTo>
                    <a:pt x="863" y="5859"/>
                  </a:lnTo>
                  <a:lnTo>
                    <a:pt x="846" y="5885"/>
                  </a:lnTo>
                  <a:lnTo>
                    <a:pt x="830" y="5910"/>
                  </a:lnTo>
                  <a:lnTo>
                    <a:pt x="813" y="5933"/>
                  </a:lnTo>
                  <a:lnTo>
                    <a:pt x="796" y="5954"/>
                  </a:lnTo>
                  <a:lnTo>
                    <a:pt x="779" y="5974"/>
                  </a:lnTo>
                  <a:lnTo>
                    <a:pt x="762" y="5992"/>
                  </a:lnTo>
                  <a:lnTo>
                    <a:pt x="744" y="6009"/>
                  </a:lnTo>
                  <a:lnTo>
                    <a:pt x="727" y="6024"/>
                  </a:lnTo>
                  <a:lnTo>
                    <a:pt x="709" y="6039"/>
                  </a:lnTo>
                  <a:lnTo>
                    <a:pt x="691" y="6051"/>
                  </a:lnTo>
                  <a:lnTo>
                    <a:pt x="673" y="6064"/>
                  </a:lnTo>
                  <a:lnTo>
                    <a:pt x="654" y="6074"/>
                  </a:lnTo>
                  <a:lnTo>
                    <a:pt x="636" y="6084"/>
                  </a:lnTo>
                  <a:lnTo>
                    <a:pt x="618" y="6092"/>
                  </a:lnTo>
                  <a:lnTo>
                    <a:pt x="599" y="6100"/>
                  </a:lnTo>
                  <a:lnTo>
                    <a:pt x="581" y="6106"/>
                  </a:lnTo>
                  <a:lnTo>
                    <a:pt x="561" y="6112"/>
                  </a:lnTo>
                  <a:lnTo>
                    <a:pt x="543" y="6118"/>
                  </a:lnTo>
                  <a:lnTo>
                    <a:pt x="524" y="6122"/>
                  </a:lnTo>
                  <a:lnTo>
                    <a:pt x="487" y="6129"/>
                  </a:lnTo>
                  <a:lnTo>
                    <a:pt x="451" y="6133"/>
                  </a:lnTo>
                  <a:lnTo>
                    <a:pt x="415" y="6138"/>
                  </a:lnTo>
                  <a:lnTo>
                    <a:pt x="344" y="6143"/>
                  </a:lnTo>
                  <a:lnTo>
                    <a:pt x="309" y="6145"/>
                  </a:lnTo>
                  <a:lnTo>
                    <a:pt x="276" y="6148"/>
                  </a:lnTo>
                  <a:lnTo>
                    <a:pt x="243" y="6152"/>
                  </a:lnTo>
                  <a:lnTo>
                    <a:pt x="213" y="6157"/>
                  </a:lnTo>
                  <a:lnTo>
                    <a:pt x="184" y="6165"/>
                  </a:lnTo>
                  <a:lnTo>
                    <a:pt x="170" y="6170"/>
                  </a:lnTo>
                  <a:lnTo>
                    <a:pt x="156" y="6174"/>
                  </a:lnTo>
                  <a:lnTo>
                    <a:pt x="143" y="6181"/>
                  </a:lnTo>
                  <a:lnTo>
                    <a:pt x="130" y="6188"/>
                  </a:lnTo>
                  <a:lnTo>
                    <a:pt x="118" y="6196"/>
                  </a:lnTo>
                  <a:lnTo>
                    <a:pt x="106" y="6205"/>
                  </a:lnTo>
                  <a:lnTo>
                    <a:pt x="94" y="6215"/>
                  </a:lnTo>
                  <a:lnTo>
                    <a:pt x="84" y="6225"/>
                  </a:lnTo>
                  <a:lnTo>
                    <a:pt x="74" y="6237"/>
                  </a:lnTo>
                  <a:lnTo>
                    <a:pt x="64" y="6251"/>
                  </a:lnTo>
                  <a:lnTo>
                    <a:pt x="55" y="6264"/>
                  </a:lnTo>
                  <a:lnTo>
                    <a:pt x="47" y="6280"/>
                  </a:lnTo>
                  <a:lnTo>
                    <a:pt x="39" y="6298"/>
                  </a:lnTo>
                  <a:lnTo>
                    <a:pt x="31" y="6316"/>
                  </a:lnTo>
                  <a:lnTo>
                    <a:pt x="26" y="6337"/>
                  </a:lnTo>
                  <a:lnTo>
                    <a:pt x="20" y="6359"/>
                  </a:lnTo>
                  <a:lnTo>
                    <a:pt x="14" y="6382"/>
                  </a:lnTo>
                  <a:lnTo>
                    <a:pt x="10" y="6408"/>
                  </a:lnTo>
                  <a:lnTo>
                    <a:pt x="6" y="6434"/>
                  </a:lnTo>
                  <a:lnTo>
                    <a:pt x="3" y="6463"/>
                  </a:lnTo>
                  <a:lnTo>
                    <a:pt x="1" y="6493"/>
                  </a:lnTo>
                  <a:lnTo>
                    <a:pt x="0" y="6526"/>
                  </a:lnTo>
                  <a:lnTo>
                    <a:pt x="2852" y="6526"/>
                  </a:lnTo>
                  <a:lnTo>
                    <a:pt x="2849" y="6493"/>
                  </a:lnTo>
                  <a:lnTo>
                    <a:pt x="2847" y="6463"/>
                  </a:lnTo>
                  <a:lnTo>
                    <a:pt x="2845" y="6434"/>
                  </a:lnTo>
                  <a:lnTo>
                    <a:pt x="2842" y="6408"/>
                  </a:lnTo>
                  <a:lnTo>
                    <a:pt x="2837" y="6382"/>
                  </a:lnTo>
                  <a:lnTo>
                    <a:pt x="2831" y="6359"/>
                  </a:lnTo>
                  <a:lnTo>
                    <a:pt x="2826" y="6337"/>
                  </a:lnTo>
                  <a:lnTo>
                    <a:pt x="2819" y="6316"/>
                  </a:lnTo>
                  <a:lnTo>
                    <a:pt x="2812" y="6298"/>
                  </a:lnTo>
                  <a:lnTo>
                    <a:pt x="2804" y="6280"/>
                  </a:lnTo>
                  <a:lnTo>
                    <a:pt x="2796" y="6264"/>
                  </a:lnTo>
                  <a:lnTo>
                    <a:pt x="2787" y="6251"/>
                  </a:lnTo>
                  <a:lnTo>
                    <a:pt x="2777" y="6237"/>
                  </a:lnTo>
                  <a:lnTo>
                    <a:pt x="2767" y="6225"/>
                  </a:lnTo>
                  <a:lnTo>
                    <a:pt x="2756" y="6215"/>
                  </a:lnTo>
                  <a:lnTo>
                    <a:pt x="2745" y="6205"/>
                  </a:lnTo>
                  <a:lnTo>
                    <a:pt x="2733" y="6196"/>
                  </a:lnTo>
                  <a:lnTo>
                    <a:pt x="2721" y="6188"/>
                  </a:lnTo>
                  <a:lnTo>
                    <a:pt x="2708" y="6181"/>
                  </a:lnTo>
                  <a:lnTo>
                    <a:pt x="2695" y="6174"/>
                  </a:lnTo>
                  <a:lnTo>
                    <a:pt x="2681" y="6170"/>
                  </a:lnTo>
                  <a:lnTo>
                    <a:pt x="2668" y="6165"/>
                  </a:lnTo>
                  <a:lnTo>
                    <a:pt x="2638" y="6157"/>
                  </a:lnTo>
                  <a:lnTo>
                    <a:pt x="2607" y="6152"/>
                  </a:lnTo>
                  <a:lnTo>
                    <a:pt x="2575" y="6148"/>
                  </a:lnTo>
                  <a:lnTo>
                    <a:pt x="2541" y="6145"/>
                  </a:lnTo>
                  <a:lnTo>
                    <a:pt x="2508" y="6143"/>
                  </a:lnTo>
                  <a:lnTo>
                    <a:pt x="2437" y="6138"/>
                  </a:lnTo>
                  <a:lnTo>
                    <a:pt x="2400" y="6133"/>
                  </a:lnTo>
                  <a:lnTo>
                    <a:pt x="2363" y="6129"/>
                  </a:lnTo>
                  <a:lnTo>
                    <a:pt x="2326" y="6122"/>
                  </a:lnTo>
                  <a:lnTo>
                    <a:pt x="2308" y="6118"/>
                  </a:lnTo>
                  <a:lnTo>
                    <a:pt x="2289" y="6112"/>
                  </a:lnTo>
                  <a:lnTo>
                    <a:pt x="2271" y="6106"/>
                  </a:lnTo>
                  <a:lnTo>
                    <a:pt x="2252" y="6100"/>
                  </a:lnTo>
                  <a:lnTo>
                    <a:pt x="2233" y="6092"/>
                  </a:lnTo>
                  <a:lnTo>
                    <a:pt x="2214" y="6084"/>
                  </a:lnTo>
                  <a:lnTo>
                    <a:pt x="2196" y="6074"/>
                  </a:lnTo>
                  <a:lnTo>
                    <a:pt x="2178" y="6064"/>
                  </a:lnTo>
                  <a:lnTo>
                    <a:pt x="2160" y="6051"/>
                  </a:lnTo>
                  <a:lnTo>
                    <a:pt x="2142" y="6039"/>
                  </a:lnTo>
                  <a:lnTo>
                    <a:pt x="2124" y="6024"/>
                  </a:lnTo>
                  <a:lnTo>
                    <a:pt x="2106" y="6009"/>
                  </a:lnTo>
                  <a:lnTo>
                    <a:pt x="2089" y="5992"/>
                  </a:lnTo>
                  <a:lnTo>
                    <a:pt x="2071" y="5974"/>
                  </a:lnTo>
                  <a:lnTo>
                    <a:pt x="2054" y="5954"/>
                  </a:lnTo>
                  <a:lnTo>
                    <a:pt x="2037" y="5933"/>
                  </a:lnTo>
                  <a:lnTo>
                    <a:pt x="2021" y="5910"/>
                  </a:lnTo>
                  <a:lnTo>
                    <a:pt x="2004" y="5885"/>
                  </a:lnTo>
                  <a:lnTo>
                    <a:pt x="1989" y="5859"/>
                  </a:lnTo>
                  <a:lnTo>
                    <a:pt x="1973" y="5831"/>
                  </a:lnTo>
                  <a:lnTo>
                    <a:pt x="1958" y="5801"/>
                  </a:lnTo>
                  <a:lnTo>
                    <a:pt x="1942" y="5769"/>
                  </a:lnTo>
                  <a:close/>
                  <a:moveTo>
                    <a:pt x="1025" y="5744"/>
                  </a:moveTo>
                  <a:lnTo>
                    <a:pt x="1025" y="5744"/>
                  </a:lnTo>
                  <a:lnTo>
                    <a:pt x="1021" y="5707"/>
                  </a:lnTo>
                  <a:lnTo>
                    <a:pt x="1018" y="5671"/>
                  </a:lnTo>
                  <a:lnTo>
                    <a:pt x="1016" y="5636"/>
                  </a:lnTo>
                  <a:lnTo>
                    <a:pt x="1015" y="5602"/>
                  </a:lnTo>
                  <a:lnTo>
                    <a:pt x="1015" y="5570"/>
                  </a:lnTo>
                  <a:lnTo>
                    <a:pt x="1015" y="5539"/>
                  </a:lnTo>
                  <a:lnTo>
                    <a:pt x="1016" y="5508"/>
                  </a:lnTo>
                  <a:lnTo>
                    <a:pt x="1018" y="5480"/>
                  </a:lnTo>
                  <a:lnTo>
                    <a:pt x="1022" y="5452"/>
                  </a:lnTo>
                  <a:lnTo>
                    <a:pt x="1025" y="5425"/>
                  </a:lnTo>
                  <a:lnTo>
                    <a:pt x="1030" y="5400"/>
                  </a:lnTo>
                  <a:lnTo>
                    <a:pt x="1034" y="5375"/>
                  </a:lnTo>
                  <a:lnTo>
                    <a:pt x="1040" y="5351"/>
                  </a:lnTo>
                  <a:lnTo>
                    <a:pt x="1045" y="5329"/>
                  </a:lnTo>
                  <a:lnTo>
                    <a:pt x="1052" y="5307"/>
                  </a:lnTo>
                  <a:lnTo>
                    <a:pt x="1059" y="5286"/>
                  </a:lnTo>
                  <a:lnTo>
                    <a:pt x="1067" y="5267"/>
                  </a:lnTo>
                  <a:lnTo>
                    <a:pt x="1075" y="5248"/>
                  </a:lnTo>
                  <a:lnTo>
                    <a:pt x="1084" y="5230"/>
                  </a:lnTo>
                  <a:lnTo>
                    <a:pt x="1092" y="5213"/>
                  </a:lnTo>
                  <a:lnTo>
                    <a:pt x="1102" y="5196"/>
                  </a:lnTo>
                  <a:lnTo>
                    <a:pt x="1111" y="5181"/>
                  </a:lnTo>
                  <a:lnTo>
                    <a:pt x="1121" y="5166"/>
                  </a:lnTo>
                  <a:lnTo>
                    <a:pt x="1131" y="5153"/>
                  </a:lnTo>
                  <a:lnTo>
                    <a:pt x="1142" y="5139"/>
                  </a:lnTo>
                  <a:lnTo>
                    <a:pt x="1154" y="5127"/>
                  </a:lnTo>
                  <a:lnTo>
                    <a:pt x="1175" y="5104"/>
                  </a:lnTo>
                  <a:lnTo>
                    <a:pt x="1199" y="5084"/>
                  </a:lnTo>
                  <a:lnTo>
                    <a:pt x="1223" y="5067"/>
                  </a:lnTo>
                  <a:lnTo>
                    <a:pt x="1246" y="5052"/>
                  </a:lnTo>
                  <a:lnTo>
                    <a:pt x="1270" y="5039"/>
                  </a:lnTo>
                  <a:lnTo>
                    <a:pt x="1295" y="5029"/>
                  </a:lnTo>
                  <a:lnTo>
                    <a:pt x="1317" y="5020"/>
                  </a:lnTo>
                  <a:lnTo>
                    <a:pt x="1341" y="5013"/>
                  </a:lnTo>
                  <a:lnTo>
                    <a:pt x="1362" y="5007"/>
                  </a:lnTo>
                  <a:lnTo>
                    <a:pt x="1384" y="5003"/>
                  </a:lnTo>
                  <a:lnTo>
                    <a:pt x="1403" y="4999"/>
                  </a:lnTo>
                  <a:lnTo>
                    <a:pt x="1421" y="4997"/>
                  </a:lnTo>
                  <a:lnTo>
                    <a:pt x="1438" y="4996"/>
                  </a:lnTo>
                  <a:lnTo>
                    <a:pt x="1464" y="4995"/>
                  </a:lnTo>
                  <a:lnTo>
                    <a:pt x="1482" y="4996"/>
                  </a:lnTo>
                  <a:lnTo>
                    <a:pt x="1488" y="4996"/>
                  </a:lnTo>
                  <a:lnTo>
                    <a:pt x="1476" y="5005"/>
                  </a:lnTo>
                  <a:lnTo>
                    <a:pt x="1462" y="5016"/>
                  </a:lnTo>
                  <a:lnTo>
                    <a:pt x="1443" y="5033"/>
                  </a:lnTo>
                  <a:lnTo>
                    <a:pt x="1420" y="5055"/>
                  </a:lnTo>
                  <a:lnTo>
                    <a:pt x="1393" y="5083"/>
                  </a:lnTo>
                  <a:lnTo>
                    <a:pt x="1362" y="5117"/>
                  </a:lnTo>
                  <a:lnTo>
                    <a:pt x="1330" y="5157"/>
                  </a:lnTo>
                  <a:lnTo>
                    <a:pt x="1294" y="5204"/>
                  </a:lnTo>
                  <a:lnTo>
                    <a:pt x="1276" y="5230"/>
                  </a:lnTo>
                  <a:lnTo>
                    <a:pt x="1256" y="5258"/>
                  </a:lnTo>
                  <a:lnTo>
                    <a:pt x="1237" y="5287"/>
                  </a:lnTo>
                  <a:lnTo>
                    <a:pt x="1218" y="5319"/>
                  </a:lnTo>
                  <a:lnTo>
                    <a:pt x="1199" y="5351"/>
                  </a:lnTo>
                  <a:lnTo>
                    <a:pt x="1179" y="5388"/>
                  </a:lnTo>
                  <a:lnTo>
                    <a:pt x="1159" y="5425"/>
                  </a:lnTo>
                  <a:lnTo>
                    <a:pt x="1139" y="5464"/>
                  </a:lnTo>
                  <a:lnTo>
                    <a:pt x="1120" y="5505"/>
                  </a:lnTo>
                  <a:lnTo>
                    <a:pt x="1101" y="5549"/>
                  </a:lnTo>
                  <a:lnTo>
                    <a:pt x="1080" y="5594"/>
                  </a:lnTo>
                  <a:lnTo>
                    <a:pt x="1062" y="5641"/>
                  </a:lnTo>
                  <a:lnTo>
                    <a:pt x="1043" y="5691"/>
                  </a:lnTo>
                  <a:lnTo>
                    <a:pt x="1025" y="574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4444609" y="1179718"/>
            <a:ext cx="4388997" cy="118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逻辑视图（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Logic View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5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6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39153" y="3226367"/>
            <a:ext cx="1789690" cy="342213"/>
            <a:chOff x="2546144" y="1471670"/>
            <a:chExt cx="1789690" cy="342213"/>
          </a:xfrm>
        </p:grpSpPr>
        <p:sp>
          <p:nvSpPr>
            <p:cNvPr id="48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429125" y="2825115"/>
            <a:ext cx="7148830" cy="1186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逻辑视图主要是用来描述系统的功能需求，即系统提供给最终用户的服务. 在逻辑视图中，系统分解成一系列的功能抽象、功能分解与功能分析，这些主要来自问题领域（Problem Definition)。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540551" y="4838451"/>
            <a:ext cx="1789690" cy="342213"/>
            <a:chOff x="2546144" y="1471670"/>
            <a:chExt cx="1789690" cy="342213"/>
          </a:xfrm>
        </p:grpSpPr>
        <p:sp>
          <p:nvSpPr>
            <p:cNvPr id="55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4444365" y="4370070"/>
            <a:ext cx="7435215" cy="163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在面向对象技术中，通过抽象、封装、继承,可以用对象模型来代表逻辑视图，可以用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类图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（Class Diagram）来描述逻辑视图。如下图: 构件(Components)：类、类服务、参数化类、类层次 连接件(Connectors)：关联、包含聚集、使用、继承、实例化。（针对终端用户）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mage0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280" y="1685290"/>
            <a:ext cx="5254625" cy="36569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30" y="883285"/>
            <a:ext cx="6769100" cy="58210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6038" y="3710343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accent1"/>
                </a:solidFill>
                <a:latin typeface="+mn-ea"/>
              </a:rPr>
              <a:t>开发视图</a:t>
            </a:r>
            <a:endParaRPr lang="zh-CN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development/module view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    开发视图</a:t>
            </a: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（）</a:t>
            </a: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主要用来描述软件模块的组织与管理（通过程序库或子系统）。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服务于软件编程人员， 方便后续的设计与实现。它通过系统输入输出关系的模型图和子系统图来描述。要考虑软件的内部需求：开发的难易程度、重用的可能性，通用性，局限性等等。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开发视图的风格通常是</a:t>
            </a:r>
            <a:r>
              <a:rPr sz="1800" dirty="0" smtClean="0">
                <a:solidFill>
                  <a:srgbClr val="FF0000"/>
                </a:solidFill>
                <a:ea typeface="幼圆" panose="02010509060101010101" pitchFamily="49" charset="-122"/>
              </a:rPr>
              <a:t>层次结构，层次越低，通用性越好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（底层库</a:t>
            </a:r>
            <a:r>
              <a:rPr sz="18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java</a:t>
            </a:r>
            <a:r>
              <a:rPr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SDK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，图像处理软件包）。如下图: 构件：模块、子系统、层 连接件：参照相关性、模块/过程调用（针对编程人员和软件管理者）</a:t>
            </a:r>
            <a:endParaRPr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45" y="2893060"/>
            <a:ext cx="5024755" cy="2574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4380" y="100330"/>
            <a:ext cx="620585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>
              <a:lnSpc>
                <a:spcPct val="150000"/>
              </a:lnSpc>
            </a:pPr>
            <a:r>
              <a:rPr lang="zh-CN" sz="4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模块之间和子系统之间的导入导出关系。</a:t>
            </a:r>
            <a:endParaRPr lang="zh-CN" sz="4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ags/tag1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0</TotalTime>
  <Words>3144</Words>
  <Application>WPS 演示</Application>
  <PresentationFormat>自定义</PresentationFormat>
  <Paragraphs>226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Wingdings 2</vt:lpstr>
      <vt:lpstr>微软雅黑</vt:lpstr>
      <vt:lpstr>等线</vt:lpstr>
      <vt:lpstr>AMGDT</vt:lpstr>
      <vt:lpstr>Arial Unicode MS</vt:lpstr>
      <vt:lpstr>Tahoma</vt:lpstr>
      <vt:lpstr>Bernard MT Condensed</vt:lpstr>
      <vt:lpstr>Gabriola</vt:lpstr>
      <vt:lpstr>Segoe Print</vt:lpstr>
      <vt:lpstr>仿宋</vt:lpstr>
      <vt:lpstr>等线 Light</vt:lpstr>
      <vt:lpstr>华文仿宋</vt:lpstr>
      <vt:lpstr>A000120141119A01PPBG</vt:lpstr>
      <vt:lpstr>PowerPoint 演示文稿</vt:lpstr>
      <vt:lpstr>PowerPoint 演示文稿</vt:lpstr>
      <vt:lpstr>PowerPoint 演示文稿</vt:lpstr>
      <vt:lpstr>4+1View介绍</vt:lpstr>
      <vt:lpstr>PowerPoint 演示文稿</vt:lpstr>
      <vt:lpstr>逻辑视图</vt:lpstr>
      <vt:lpstr>逻辑视图</vt:lpstr>
      <vt:lpstr>PowerPoint 演示文稿</vt:lpstr>
      <vt:lpstr>开发视图</vt:lpstr>
      <vt:lpstr>开发视图</vt:lpstr>
      <vt:lpstr>PowerPoint 演示文稿</vt:lpstr>
      <vt:lpstr>进程视图</vt:lpstr>
      <vt:lpstr>进程视图</vt:lpstr>
      <vt:lpstr>PowerPoint 演示文稿</vt:lpstr>
      <vt:lpstr>物理视图</vt:lpstr>
      <vt:lpstr>PowerPoint 演示文稿</vt:lpstr>
      <vt:lpstr>场景视图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绩效评定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234</cp:lastModifiedBy>
  <cp:revision>62</cp:revision>
  <dcterms:created xsi:type="dcterms:W3CDTF">2017-04-23T15:02:00Z</dcterms:created>
  <dcterms:modified xsi:type="dcterms:W3CDTF">2017-12-31T17:08:42Z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