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pptx" ContentType="application/vnd.openxmlformats-officedocument.presentationml.presentation"/>
  <Default Extension="xlsx" ContentType="application/vnd.openxmlformats-officedocument.spreadsheetml.sheet"/>
  <Default Extension="xls" ContentType="application/vnd.ms-excel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9" r:id="rId3"/>
    <p:sldId id="300" r:id="rId4"/>
    <p:sldId id="453" r:id="rId5"/>
    <p:sldId id="310" r:id="rId6"/>
    <p:sldId id="452" r:id="rId7"/>
    <p:sldId id="343" r:id="rId8"/>
    <p:sldId id="961" r:id="rId9"/>
    <p:sldId id="960" r:id="rId10"/>
    <p:sldId id="493" r:id="rId11"/>
    <p:sldId id="494" r:id="rId12"/>
    <p:sldId id="600" r:id="rId13"/>
    <p:sldId id="962" r:id="rId14"/>
    <p:sldId id="1077" r:id="rId15"/>
    <p:sldId id="454" r:id="rId16"/>
    <p:sldId id="409" r:id="rId17"/>
    <p:sldId id="455" r:id="rId18"/>
    <p:sldId id="448" r:id="rId19"/>
    <p:sldId id="495" r:id="rId20"/>
    <p:sldId id="474" r:id="rId21"/>
    <p:sldId id="496" r:id="rId22"/>
    <p:sldId id="497" r:id="rId24"/>
    <p:sldId id="501" r:id="rId25"/>
    <p:sldId id="499" r:id="rId26"/>
    <p:sldId id="500" r:id="rId27"/>
    <p:sldId id="502" r:id="rId28"/>
    <p:sldId id="503" r:id="rId29"/>
    <p:sldId id="504" r:id="rId30"/>
    <p:sldId id="505" r:id="rId31"/>
    <p:sldId id="865" r:id="rId32"/>
    <p:sldId id="506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781" r:id="rId43"/>
    <p:sldId id="517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527" r:id="rId53"/>
    <p:sldId id="528" r:id="rId54"/>
    <p:sldId id="702" r:id="rId55"/>
    <p:sldId id="529" r:id="rId56"/>
    <p:sldId id="530" r:id="rId57"/>
    <p:sldId id="531" r:id="rId58"/>
    <p:sldId id="532" r:id="rId59"/>
    <p:sldId id="533" r:id="rId60"/>
    <p:sldId id="534" r:id="rId61"/>
    <p:sldId id="535" r:id="rId62"/>
    <p:sldId id="536" r:id="rId63"/>
    <p:sldId id="537" r:id="rId64"/>
    <p:sldId id="538" r:id="rId65"/>
    <p:sldId id="539" r:id="rId66"/>
    <p:sldId id="540" r:id="rId67"/>
    <p:sldId id="541" r:id="rId68"/>
    <p:sldId id="542" r:id="rId69"/>
    <p:sldId id="543" r:id="rId70"/>
    <p:sldId id="544" r:id="rId71"/>
    <p:sldId id="545" r:id="rId72"/>
    <p:sldId id="546" r:id="rId73"/>
    <p:sldId id="547" r:id="rId74"/>
    <p:sldId id="548" r:id="rId75"/>
    <p:sldId id="549" r:id="rId76"/>
    <p:sldId id="550" r:id="rId77"/>
    <p:sldId id="551" r:id="rId78"/>
    <p:sldId id="552" r:id="rId79"/>
    <p:sldId id="553" r:id="rId80"/>
    <p:sldId id="559" r:id="rId81"/>
    <p:sldId id="703" r:id="rId82"/>
    <p:sldId id="705" r:id="rId83"/>
    <p:sldId id="1078" r:id="rId84"/>
    <p:sldId id="560" r:id="rId85"/>
    <p:sldId id="561" r:id="rId86"/>
    <p:sldId id="562" r:id="rId87"/>
    <p:sldId id="563" r:id="rId88"/>
    <p:sldId id="564" r:id="rId89"/>
    <p:sldId id="566" r:id="rId90"/>
    <p:sldId id="567" r:id="rId91"/>
    <p:sldId id="568" r:id="rId92"/>
    <p:sldId id="569" r:id="rId93"/>
    <p:sldId id="570" r:id="rId94"/>
    <p:sldId id="571" r:id="rId95"/>
    <p:sldId id="572" r:id="rId96"/>
    <p:sldId id="573" r:id="rId97"/>
    <p:sldId id="574" r:id="rId98"/>
    <p:sldId id="575" r:id="rId99"/>
    <p:sldId id="706" r:id="rId100"/>
    <p:sldId id="707" r:id="rId101"/>
    <p:sldId id="577" r:id="rId102"/>
    <p:sldId id="578" r:id="rId103"/>
    <p:sldId id="579" r:id="rId104"/>
    <p:sldId id="580" r:id="rId105"/>
    <p:sldId id="581" r:id="rId106"/>
    <p:sldId id="582" r:id="rId107"/>
    <p:sldId id="583" r:id="rId108"/>
    <p:sldId id="584" r:id="rId109"/>
    <p:sldId id="585" r:id="rId110"/>
    <p:sldId id="586" r:id="rId111"/>
    <p:sldId id="587" r:id="rId112"/>
    <p:sldId id="588" r:id="rId113"/>
    <p:sldId id="589" r:id="rId114"/>
    <p:sldId id="590" r:id="rId115"/>
    <p:sldId id="591" r:id="rId116"/>
    <p:sldId id="592" r:id="rId117"/>
    <p:sldId id="772" r:id="rId118"/>
    <p:sldId id="593" r:id="rId119"/>
    <p:sldId id="594" r:id="rId120"/>
    <p:sldId id="595" r:id="rId121"/>
    <p:sldId id="596" r:id="rId122"/>
    <p:sldId id="782" r:id="rId123"/>
    <p:sldId id="771" r:id="rId124"/>
    <p:sldId id="597" r:id="rId125"/>
    <p:sldId id="598" r:id="rId126"/>
    <p:sldId id="305" r:id="rId127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A5C8"/>
    <a:srgbClr val="262626"/>
    <a:srgbClr val="65D5E1"/>
    <a:srgbClr val="1A1919"/>
    <a:srgbClr val="7DC9C5"/>
    <a:srgbClr val="FEFFFF"/>
    <a:srgbClr val="00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86" y="-96"/>
      </p:cViewPr>
      <p:guideLst>
        <p:guide orient="horz" pos="2160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0" Type="http://schemas.openxmlformats.org/officeDocument/2006/relationships/tableStyles" Target="tableStyles.xml"/><Relationship Id="rId13" Type="http://schemas.openxmlformats.org/officeDocument/2006/relationships/slide" Target="slides/slide11.xml"/><Relationship Id="rId129" Type="http://schemas.openxmlformats.org/officeDocument/2006/relationships/viewProps" Target="viewProps.xml"/><Relationship Id="rId128" Type="http://schemas.openxmlformats.org/officeDocument/2006/relationships/presProps" Target="presProps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A628-5979-4657-85CB-1651BBF7C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188B5-F242-46A8-BC70-F73018423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237" y="4391203"/>
            <a:ext cx="6889196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237" y="1413164"/>
            <a:ext cx="6889196" cy="2849179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31674" y="1759527"/>
            <a:ext cx="7647709" cy="270648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306043" y="4549924"/>
            <a:ext cx="7098971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587" y="0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26303"/>
            <a:ext cx="10680700" cy="49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209550"/>
            <a:ext cx="10642600" cy="10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6.wmf"/><Relationship Id="rId4" Type="http://schemas.openxmlformats.org/officeDocument/2006/relationships/package" Target="../embeddings/Document34.docx"/><Relationship Id="rId3" Type="http://schemas.openxmlformats.org/officeDocument/2006/relationships/image" Target="../media/image1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7.wmf"/><Relationship Id="rId4" Type="http://schemas.openxmlformats.org/officeDocument/2006/relationships/package" Target="../embeddings/Document35.docx"/><Relationship Id="rId3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package" Target="../embeddings/Document38.docx"/><Relationship Id="rId7" Type="http://schemas.openxmlformats.org/officeDocument/2006/relationships/image" Target="../media/image79.wmf"/><Relationship Id="rId6" Type="http://schemas.openxmlformats.org/officeDocument/2006/relationships/oleObject" Target="../embeddings/Document37.doc"/><Relationship Id="rId5" Type="http://schemas.openxmlformats.org/officeDocument/2006/relationships/image" Target="../media/image78.wmf"/><Relationship Id="rId4" Type="http://schemas.openxmlformats.org/officeDocument/2006/relationships/oleObject" Target="../embeddings/Document36.doc"/><Relationship Id="rId3" Type="http://schemas.openxmlformats.org/officeDocument/2006/relationships/image" Target="../media/image1.png"/><Relationship Id="rId2" Type="http://schemas.openxmlformats.org/officeDocument/2006/relationships/tags" Target="../tags/tag97.xml"/><Relationship Id="rId11" Type="http://schemas.openxmlformats.org/officeDocument/2006/relationships/vmlDrawing" Target="../drawings/vmlDrawing30.v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9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1.png"/><Relationship Id="rId3" Type="http://schemas.openxmlformats.org/officeDocument/2006/relationships/image" Target="../media/image1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3.png"/><Relationship Id="rId3" Type="http://schemas.openxmlformats.org/officeDocument/2006/relationships/image" Target="../media/image1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oleObject" Target="../embeddings/Document41.doc"/><Relationship Id="rId7" Type="http://schemas.openxmlformats.org/officeDocument/2006/relationships/image" Target="../media/image85.wmf"/><Relationship Id="rId6" Type="http://schemas.openxmlformats.org/officeDocument/2006/relationships/oleObject" Target="../embeddings/Document40.doc"/><Relationship Id="rId5" Type="http://schemas.openxmlformats.org/officeDocument/2006/relationships/image" Target="../media/image84.wmf"/><Relationship Id="rId4" Type="http://schemas.openxmlformats.org/officeDocument/2006/relationships/package" Target="../embeddings/Document39.docx"/><Relationship Id="rId3" Type="http://schemas.openxmlformats.org/officeDocument/2006/relationships/image" Target="../media/image1.png"/><Relationship Id="rId2" Type="http://schemas.openxmlformats.org/officeDocument/2006/relationships/tags" Target="../tags/tag105.xml"/><Relationship Id="rId15" Type="http://schemas.openxmlformats.org/officeDocument/2006/relationships/vmlDrawing" Target="../drawings/vmlDrawing32.v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88.wmf"/><Relationship Id="rId12" Type="http://schemas.openxmlformats.org/officeDocument/2006/relationships/package" Target="../embeddings/Document43.docx"/><Relationship Id="rId11" Type="http://schemas.openxmlformats.org/officeDocument/2006/relationships/image" Target="../media/image87.wmf"/><Relationship Id="rId10" Type="http://schemas.openxmlformats.org/officeDocument/2006/relationships/package" Target="../embeddings/Document42.docx"/><Relationship Id="rId1" Type="http://schemas.openxmlformats.org/officeDocument/2006/relationships/tags" Target="../tags/tag10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9.png"/><Relationship Id="rId3" Type="http://schemas.openxmlformats.org/officeDocument/2006/relationships/image" Target="../media/image1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0.wmf"/><Relationship Id="rId4" Type="http://schemas.openxmlformats.org/officeDocument/2006/relationships/package" Target="../embeddings/Document44.docx"/><Relationship Id="rId3" Type="http://schemas.openxmlformats.org/officeDocument/2006/relationships/image" Target="../media/image1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1.wmf"/><Relationship Id="rId4" Type="http://schemas.openxmlformats.org/officeDocument/2006/relationships/oleObject" Target="../embeddings/Document45.doc"/><Relationship Id="rId3" Type="http://schemas.openxmlformats.org/officeDocument/2006/relationships/image" Target="../media/image1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2.png"/><Relationship Id="rId3" Type="http://schemas.openxmlformats.org/officeDocument/2006/relationships/image" Target="../media/image1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3.png"/><Relationship Id="rId3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wmf"/><Relationship Id="rId2" Type="http://schemas.openxmlformats.org/officeDocument/2006/relationships/oleObject" Target="../embeddings/Document1.doc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wmf"/><Relationship Id="rId2" Type="http://schemas.openxmlformats.org/officeDocument/2006/relationships/oleObject" Target="../embeddings/Document2.doc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6.wmf"/><Relationship Id="rId4" Type="http://schemas.openxmlformats.org/officeDocument/2006/relationships/package" Target="../embeddings/Document3.docx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6.doc"/><Relationship Id="rId8" Type="http://schemas.openxmlformats.org/officeDocument/2006/relationships/image" Target="../media/image21.wmf"/><Relationship Id="rId7" Type="http://schemas.openxmlformats.org/officeDocument/2006/relationships/oleObject" Target="../embeddings/Document5.doc"/><Relationship Id="rId6" Type="http://schemas.openxmlformats.org/officeDocument/2006/relationships/image" Target="../media/image20.wmf"/><Relationship Id="rId5" Type="http://schemas.openxmlformats.org/officeDocument/2006/relationships/oleObject" Target="../embeddings/Document4.doc"/><Relationship Id="rId4" Type="http://schemas.openxmlformats.org/officeDocument/2006/relationships/image" Target="../media/image19.png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24.wmf"/><Relationship Id="rId13" Type="http://schemas.openxmlformats.org/officeDocument/2006/relationships/oleObject" Target="../embeddings/Document8.doc"/><Relationship Id="rId12" Type="http://schemas.openxmlformats.org/officeDocument/2006/relationships/image" Target="../media/image23.wmf"/><Relationship Id="rId11" Type="http://schemas.openxmlformats.org/officeDocument/2006/relationships/oleObject" Target="../embeddings/Document7.doc"/><Relationship Id="rId10" Type="http://schemas.openxmlformats.org/officeDocument/2006/relationships/image" Target="../media/image22.wmf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png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Relationship Id="rId3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9.png"/><Relationship Id="rId3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png"/><Relationship Id="rId3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3.wmf"/><Relationship Id="rId5" Type="http://schemas.openxmlformats.org/officeDocument/2006/relationships/package" Target="../embeddings/Document9.docx"/><Relationship Id="rId4" Type="http://schemas.openxmlformats.org/officeDocument/2006/relationships/image" Target="../media/image32.pn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4.wmf"/><Relationship Id="rId4" Type="http://schemas.openxmlformats.org/officeDocument/2006/relationships/package" Target="../embeddings/Document10.docx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package" Target="../embeddings/Presentation4.pptx"/><Relationship Id="rId7" Type="http://schemas.openxmlformats.org/officeDocument/2006/relationships/image" Target="../media/image5.wmf"/><Relationship Id="rId6" Type="http://schemas.openxmlformats.org/officeDocument/2006/relationships/package" Target="../embeddings/Presentation3.pptx"/><Relationship Id="rId5" Type="http://schemas.openxmlformats.org/officeDocument/2006/relationships/image" Target="../media/image4.wmf"/><Relationship Id="rId4" Type="http://schemas.openxmlformats.org/officeDocument/2006/relationships/package" Target="../embeddings/Presentation2.pptx"/><Relationship Id="rId3" Type="http://schemas.openxmlformats.org/officeDocument/2006/relationships/image" Target="../media/image3.wmf"/><Relationship Id="rId2" Type="http://schemas.openxmlformats.org/officeDocument/2006/relationships/package" Target="../embeddings/Presentation1.pptx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7.wmf"/><Relationship Id="rId4" Type="http://schemas.openxmlformats.org/officeDocument/2006/relationships/package" Target="../embeddings/Document11.docx"/><Relationship Id="rId3" Type="http://schemas.openxmlformats.org/officeDocument/2006/relationships/image" Target="../media/image1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Document14.doc"/><Relationship Id="rId7" Type="http://schemas.openxmlformats.org/officeDocument/2006/relationships/image" Target="../media/image39.wmf"/><Relationship Id="rId6" Type="http://schemas.openxmlformats.org/officeDocument/2006/relationships/oleObject" Target="../embeddings/Document13.doc"/><Relationship Id="rId5" Type="http://schemas.openxmlformats.org/officeDocument/2006/relationships/image" Target="../media/image38.wmf"/><Relationship Id="rId4" Type="http://schemas.openxmlformats.org/officeDocument/2006/relationships/oleObject" Target="../embeddings/Document12.doc"/><Relationship Id="rId3" Type="http://schemas.openxmlformats.org/officeDocument/2006/relationships/image" Target="../media/image1.png"/><Relationship Id="rId2" Type="http://schemas.openxmlformats.org/officeDocument/2006/relationships/tags" Target="../tags/tag33.xml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42.wmf"/><Relationship Id="rId12" Type="http://schemas.openxmlformats.org/officeDocument/2006/relationships/oleObject" Target="../embeddings/Document16.doc"/><Relationship Id="rId11" Type="http://schemas.openxmlformats.org/officeDocument/2006/relationships/image" Target="../media/image41.wmf"/><Relationship Id="rId10" Type="http://schemas.openxmlformats.org/officeDocument/2006/relationships/oleObject" Target="../embeddings/Document15.doc"/><Relationship Id="rId1" Type="http://schemas.openxmlformats.org/officeDocument/2006/relationships/tags" Target="../tags/tag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package" Target="../embeddings/Document19.docx"/><Relationship Id="rId7" Type="http://schemas.openxmlformats.org/officeDocument/2006/relationships/image" Target="../media/image44.wmf"/><Relationship Id="rId6" Type="http://schemas.openxmlformats.org/officeDocument/2006/relationships/oleObject" Target="../embeddings/Document18.doc"/><Relationship Id="rId5" Type="http://schemas.openxmlformats.org/officeDocument/2006/relationships/image" Target="../media/image43.wmf"/><Relationship Id="rId4" Type="http://schemas.openxmlformats.org/officeDocument/2006/relationships/package" Target="../embeddings/Document17.docx"/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package" Target="../embeddings/Document22.docx"/><Relationship Id="rId7" Type="http://schemas.openxmlformats.org/officeDocument/2006/relationships/image" Target="../media/image47.wmf"/><Relationship Id="rId6" Type="http://schemas.openxmlformats.org/officeDocument/2006/relationships/oleObject" Target="../embeddings/Document21.doc"/><Relationship Id="rId5" Type="http://schemas.openxmlformats.org/officeDocument/2006/relationships/image" Target="../media/image46.wmf"/><Relationship Id="rId4" Type="http://schemas.openxmlformats.org/officeDocument/2006/relationships/package" Target="../embeddings/Document20.docx"/><Relationship Id="rId3" Type="http://schemas.openxmlformats.org/officeDocument/2006/relationships/image" Target="../media/image1.png"/><Relationship Id="rId2" Type="http://schemas.openxmlformats.org/officeDocument/2006/relationships/tags" Target="../tags/tag39.xml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9.wmf"/><Relationship Id="rId4" Type="http://schemas.openxmlformats.org/officeDocument/2006/relationships/package" Target="../embeddings/Document23.docx"/><Relationship Id="rId3" Type="http://schemas.openxmlformats.org/officeDocument/2006/relationships/image" Target="../media/image1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0.wmf"/><Relationship Id="rId4" Type="http://schemas.openxmlformats.org/officeDocument/2006/relationships/package" Target="../embeddings/Document24.docx"/><Relationship Id="rId3" Type="http://schemas.openxmlformats.org/officeDocument/2006/relationships/image" Target="../media/image1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1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1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3.wmf"/><Relationship Id="rId6" Type="http://schemas.openxmlformats.org/officeDocument/2006/relationships/package" Target="../embeddings/Document25.docx"/><Relationship Id="rId5" Type="http://schemas.openxmlformats.org/officeDocument/2006/relationships/image" Target="../media/image52.wmf"/><Relationship Id="rId4" Type="http://schemas.openxmlformats.org/officeDocument/2006/relationships/oleObject" Target="../embeddings/Workbook2.xls"/><Relationship Id="rId3" Type="http://schemas.openxmlformats.org/officeDocument/2006/relationships/image" Target="../media/image1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4.wmf"/><Relationship Id="rId4" Type="http://schemas.openxmlformats.org/officeDocument/2006/relationships/oleObject" Target="../embeddings/Document26.doc"/><Relationship Id="rId3" Type="http://schemas.openxmlformats.org/officeDocument/2006/relationships/image" Target="../media/image1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5.wmf"/><Relationship Id="rId4" Type="http://schemas.openxmlformats.org/officeDocument/2006/relationships/package" Target="../embeddings/Workbook3.xlsx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package" Target="../embeddings/Document27.docx"/><Relationship Id="rId3" Type="http://schemas.openxmlformats.org/officeDocument/2006/relationships/image" Target="../media/image1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8.png"/><Relationship Id="rId3" Type="http://schemas.openxmlformats.org/officeDocument/2006/relationships/image" Target="../media/image1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1.wmf"/><Relationship Id="rId5" Type="http://schemas.openxmlformats.org/officeDocument/2006/relationships/package" Target="../embeddings/Document28.docx"/><Relationship Id="rId4" Type="http://schemas.openxmlformats.org/officeDocument/2006/relationships/image" Target="../media/image60.png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wmf"/><Relationship Id="rId4" Type="http://schemas.openxmlformats.org/officeDocument/2006/relationships/package" Target="../embeddings/Document29.docx"/><Relationship Id="rId3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3.png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4.png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5.png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6.png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4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7.wmf"/><Relationship Id="rId4" Type="http://schemas.openxmlformats.org/officeDocument/2006/relationships/package" Target="../embeddings/Document30.docx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wmf"/><Relationship Id="rId4" Type="http://schemas.openxmlformats.org/officeDocument/2006/relationships/package" Target="../embeddings/Document31.docx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0.wmf"/><Relationship Id="rId4" Type="http://schemas.openxmlformats.org/officeDocument/2006/relationships/oleObject" Target="../embeddings/Document32.doc"/><Relationship Id="rId3" Type="http://schemas.openxmlformats.org/officeDocument/2006/relationships/image" Target="../media/image1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1.wmf"/><Relationship Id="rId4" Type="http://schemas.openxmlformats.org/officeDocument/2006/relationships/oleObject" Target="../embeddings/Document33.doc"/><Relationship Id="rId3" Type="http://schemas.openxmlformats.org/officeDocument/2006/relationships/image" Target="../media/image1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2.png"/><Relationship Id="rId3" Type="http://schemas.openxmlformats.org/officeDocument/2006/relationships/image" Target="../media/image1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3.png"/><Relationship Id="rId3" Type="http://schemas.openxmlformats.org/officeDocument/2006/relationships/image" Target="../media/image1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4.pn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9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5.png"/><Relationship Id="rId3" Type="http://schemas.openxmlformats.org/officeDocument/2006/relationships/image" Target="../media/image1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86565" y="225366"/>
            <a:ext cx="6278053" cy="6278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26946" y="4639112"/>
            <a:ext cx="2798647" cy="48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3" name="文本框 3"/>
          <p:cNvSpPr txBox="1"/>
          <p:nvPr/>
        </p:nvSpPr>
        <p:spPr>
          <a:xfrm>
            <a:off x="4798503" y="4882393"/>
            <a:ext cx="292775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G11</a:t>
            </a:r>
            <a:r>
              <a:rPr lang="zh-CN" altLang="en-US" sz="1800" dirty="0" smtClean="0">
                <a:latin typeface="+mj-ea"/>
                <a:ea typeface="+mj-ea"/>
              </a:rPr>
              <a:t>组员：许佳俊（组长）、徐柯杰、何宇晨、杜潇天、黄玉钱</a:t>
            </a:r>
            <a:endParaRPr lang="zh-CN" altLang="en-US" sz="1800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2279015" y="1795780"/>
            <a:ext cx="8164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7200" b="1" dirty="0" smtClean="0">
                <a:latin typeface="+mj-lt"/>
                <a:ea typeface="+mn-ea"/>
              </a:rPr>
              <a:t>项目总结报告</a:t>
            </a:r>
            <a:endParaRPr lang="zh-CN" sz="7200" b="1" dirty="0" smtClean="0">
              <a:latin typeface="+mj-lt"/>
              <a:ea typeface="+mn-ea"/>
            </a:endParaRPr>
          </a:p>
        </p:txBody>
      </p:sp>
      <p:pic>
        <p:nvPicPr>
          <p:cNvPr id="4100" name="图片 3" descr="logoBl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70" y="2902903"/>
            <a:ext cx="1585913" cy="16494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需求规格说明书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1958975"/>
            <a:ext cx="8994140" cy="43980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42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成立了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CCB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组织委员会，主席为余倩同学，委员会成员为其他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4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位助教，分别为：徐洁岑、陈泓见、黄枭帅和于欣汝。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20" y="2473325"/>
          <a:ext cx="238696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" y="2473325"/>
                        <a:ext cx="238696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9783" y="3668398"/>
            <a:ext cx="99822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针对用户的需求变化，是否提交了需求变更申请报告？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内容是否完整？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43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43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需求变更申请报告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4705" y="2002790"/>
          <a:ext cx="23177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4705" y="2002790"/>
                        <a:ext cx="2317750" cy="159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88088" y="3668398"/>
            <a:ext cx="91655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是否采用了需求管理工具对用户的需求变化进行了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需求变更影响分析？效果如何？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44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44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需求变更影响报告、需求变更文档、需求跟踪矩阵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345" y="1719580"/>
          <a:ext cx="1967865" cy="135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4" imgW="971550" imgH="666750" progId="Word.Document.8">
                  <p:embed/>
                </p:oleObj>
              </mc:Choice>
              <mc:Fallback>
                <p:oleObj name="" showAsIcon="1" r:id="rId4" imgW="971550" imgH="666750" progId="Word.Document.8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345" y="1719580"/>
                        <a:ext cx="1967865" cy="135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5665" y="1793240"/>
          <a:ext cx="1752600" cy="120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showAsIcon="1" r:id="rId6" imgW="971550" imgH="666750" progId="Word.Document.8">
                  <p:embed/>
                </p:oleObj>
              </mc:Choice>
              <mc:Fallback>
                <p:oleObj name="" showAsIcon="1" r:id="rId6" imgW="971550" imgH="666750" progId="Word.Document.8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5665" y="1793240"/>
                        <a:ext cx="1752600" cy="1202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9050" y="1793240"/>
          <a:ext cx="1524000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8" imgW="971550" imgH="666750" progId="Word.Document.12">
                  <p:embed/>
                </p:oleObj>
              </mc:Choice>
              <mc:Fallback>
                <p:oleObj name="" showAsIcon="1" r:id="rId8" imgW="971550" imgH="666750" progId="Word.Document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29050" y="1793240"/>
                        <a:ext cx="1524000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326" y="3668398"/>
            <a:ext cx="1120711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针对变更的影响，在项目计划中，建议的变更如何影响任务的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执行顺序、依赖性、工作量或进度？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45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45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推迟了项目概要设计及后续计划的时间。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520825"/>
            <a:ext cx="7099300" cy="51657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13003" y="3668398"/>
            <a:ext cx="671576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界面原型是否达到了高保真的效果？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交互使用是否便捷、有效？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46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46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原型界面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555" y="1839595"/>
          <a:ext cx="2235200" cy="15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4" imgW="971550" imgH="666750" progId="Package">
                  <p:embed/>
                </p:oleObj>
              </mc:Choice>
              <mc:Fallback>
                <p:oleObj name="" showAsIcon="1" r:id="rId4" imgW="971550" imgH="66675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555" y="1839595"/>
                        <a:ext cx="2235200" cy="153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3935" y="3668398"/>
            <a:ext cx="957389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是否考虑了移动端的访问？界面是否合适移动终端？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使用是否便捷、有效？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47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需求变更报告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1839595"/>
            <a:ext cx="9732645" cy="489458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47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移动端原型界面在移动端浏览器登录https://9q7wfw.axshare.com查看。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080" y="85090"/>
            <a:ext cx="3759835" cy="66878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6392" y="3668398"/>
            <a:ext cx="83489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项目阶段性工作中，后续设计，开发，部署，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测试等阶段的计划性安排是否完成？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48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48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后续的计划性安排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030" y="1918970"/>
          <a:ext cx="1856740" cy="127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5030" y="1918970"/>
                        <a:ext cx="1856740" cy="127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17545" y="1918970"/>
          <a:ext cx="1856105" cy="127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showAsIcon="1" r:id="rId6" imgW="971550" imgH="666750" progId="Word.Document.8">
                  <p:embed/>
                </p:oleObj>
              </mc:Choice>
              <mc:Fallback>
                <p:oleObj name="" showAsIcon="1" r:id="rId6" imgW="971550" imgH="666750" progId="Word.Document.8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7545" y="1918970"/>
                        <a:ext cx="1856105" cy="1273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0235" y="1849120"/>
          <a:ext cx="1797685" cy="123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showAsIcon="1" r:id="rId8" imgW="971550" imgH="666750" progId="Word.Document.8">
                  <p:embed/>
                </p:oleObj>
              </mc:Choice>
              <mc:Fallback>
                <p:oleObj name="" showAsIcon="1" r:id="rId8" imgW="971550" imgH="666750" progId="Word.Document.8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90235" y="1849120"/>
                        <a:ext cx="1797685" cy="1233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20" y="3919855"/>
          <a:ext cx="2017395" cy="138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0" imgW="971550" imgH="666750" progId="Word.Document.12">
                  <p:embed/>
                </p:oleObj>
              </mc:Choice>
              <mc:Fallback>
                <p:oleObj name="" showAsIcon="1" r:id="rId10" imgW="971550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1520" y="3919855"/>
                        <a:ext cx="2017395" cy="138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6605" y="3803015"/>
          <a:ext cx="1658620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showAsIcon="1" r:id="rId12" imgW="971550" imgH="666750" progId="Word.Document.12">
                  <p:embed/>
                </p:oleObj>
              </mc:Choice>
              <mc:Fallback>
                <p:oleObj name="" showAsIcon="1" r:id="rId12" imgW="971550" imgH="666750" progId="Word.Document.12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16605" y="3803015"/>
                        <a:ext cx="1658620" cy="113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3935" y="3668398"/>
            <a:ext cx="957389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是否还完成了课程作业要求的工作阶段之外的工作？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比如：设计、实现等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49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49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90880" y="104584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dirty="0" smtClean="0">
                <a:latin typeface="+mj-ea"/>
                <a:ea typeface="+mj-ea"/>
                <a:sym typeface="+mn-ea"/>
              </a:rPr>
              <a:t>数据库设计</a:t>
            </a:r>
            <a:endParaRPr 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" y="1567815"/>
            <a:ext cx="4771390" cy="48856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49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90880" y="104584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dirty="0" smtClean="0">
                <a:latin typeface="+mj-ea"/>
                <a:ea typeface="+mj-ea"/>
                <a:sym typeface="+mn-ea"/>
              </a:rPr>
              <a:t>编写测试用例</a:t>
            </a:r>
            <a:endParaRPr lang="zh-CN" sz="28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880" y="1730375"/>
          <a:ext cx="201676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880" y="1730375"/>
                        <a:ext cx="201676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1515" y="3668398"/>
            <a:ext cx="1019873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项目过程中，是否进行了Team Building？目的是什么？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方式是什么？是否有效？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50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50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90880" y="1394460"/>
            <a:ext cx="80060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dirty="0" smtClean="0">
                <a:latin typeface="+mj-ea"/>
                <a:ea typeface="+mj-ea"/>
                <a:sym typeface="+mn-ea"/>
              </a:rPr>
              <a:t>在项目阶段过程中，进行了数次</a:t>
            </a:r>
            <a:r>
              <a:rPr lang="en-US" altLang="zh-CN" sz="2800" dirty="0" smtClean="0">
                <a:latin typeface="+mj-ea"/>
                <a:ea typeface="+mj-ea"/>
                <a:sym typeface="+mn-ea"/>
              </a:rPr>
              <a:t>Team Building</a:t>
            </a:r>
            <a:r>
              <a:rPr lang="zh-CN" altLang="en-US" sz="2800" dirty="0" smtClean="0">
                <a:latin typeface="+mj-ea"/>
                <a:ea typeface="+mj-ea"/>
                <a:sym typeface="+mn-ea"/>
              </a:rPr>
              <a:t>，</a:t>
            </a:r>
            <a:endParaRPr lang="zh-CN" altLang="en-US" sz="2800" dirty="0" smtClean="0">
              <a:latin typeface="+mj-ea"/>
              <a:ea typeface="+mj-ea"/>
              <a:sym typeface="+mn-ea"/>
            </a:endParaRPr>
          </a:p>
          <a:p>
            <a:r>
              <a:rPr lang="zh-CN" altLang="en-US" sz="2800" dirty="0" smtClean="0">
                <a:latin typeface="+mj-ea"/>
                <a:ea typeface="+mj-ea"/>
                <a:sym typeface="+mn-ea"/>
              </a:rPr>
              <a:t>目的是使组员对项目有一致的决心；方式是聚餐。</a:t>
            </a:r>
            <a:endParaRPr lang="zh-CN" altLang="en-US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8735" y="3668398"/>
            <a:ext cx="896429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是否提交了项目总结报告？是否准备了总结PPT？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格式和内容符合要求吗？（包含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52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、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53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）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51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52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90880" y="1394460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dirty="0" smtClean="0">
                <a:latin typeface="+mj-ea"/>
                <a:ea typeface="+mj-ea"/>
                <a:sym typeface="+mn-ea"/>
              </a:rPr>
              <a:t>项目总结报告</a:t>
            </a:r>
            <a:endParaRPr lang="zh-CN" sz="28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880" y="2002790"/>
          <a:ext cx="2210435" cy="151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4" imgW="971550" imgH="666750" progId="Word.Document.8">
                  <p:embed/>
                </p:oleObj>
              </mc:Choice>
              <mc:Fallback>
                <p:oleObj name="" showAsIcon="1" r:id="rId4" imgW="971550" imgH="666750" progId="Word.Document.8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880" y="2002790"/>
                        <a:ext cx="2210435" cy="151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后续计划性报告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749425"/>
            <a:ext cx="7133590" cy="42856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52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90880" y="1394460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dirty="0" smtClean="0">
                <a:latin typeface="+mj-ea"/>
                <a:ea typeface="+mj-ea"/>
                <a:sym typeface="+mn-ea"/>
              </a:rPr>
              <a:t>项目总结报告</a:t>
            </a:r>
            <a:endParaRPr 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5" y="2002790"/>
            <a:ext cx="7324090" cy="42189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53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90880" y="1394460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dirty="0" smtClean="0">
                <a:latin typeface="+mj-ea"/>
                <a:ea typeface="+mj-ea"/>
                <a:sym typeface="+mn-ea"/>
              </a:rPr>
              <a:t>项目总结报告</a:t>
            </a:r>
            <a:endParaRPr 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180" y="1021715"/>
            <a:ext cx="7466965" cy="55810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182" y="3678558"/>
            <a:ext cx="99822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现在通知你们小组，在接下来的三个月中完成教师提出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的移动课堂助理的需求，怎么做？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54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54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633735" y="1665691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按照一个新的小项目形式来开发。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首先编写项目章程，完成项目可行性分析报告。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编写项目计划，需求工程计划。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进行需求获取和分析，完成需求规格说明书。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编写概要设计和详细设计，完成项目开发计划。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编写后续计划性文档，包括维护计划、培训计划、部署计划、测试计划。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编码开发。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进行测试。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部署和维护。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02842" y="735842"/>
            <a:ext cx="5386316" cy="5386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5318" y="399121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/>
              <a:t>谢谢大家</a:t>
            </a:r>
            <a:endParaRPr lang="zh-CN" altLang="en-US" sz="36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47731" y="3771541"/>
            <a:ext cx="12965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02548" y="2013358"/>
            <a:ext cx="1517702" cy="152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项目总结报告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060" y="1670050"/>
          <a:ext cx="213296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Word.Document.8">
                  <p:embed/>
                </p:oleObj>
              </mc:Choice>
              <mc:Fallback>
                <p:oleObj name="" showAsIcon="1" r:id="rId2" imgW="971550" imgH="66675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4060" y="1670050"/>
                        <a:ext cx="2132965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8850" y="3668398"/>
            <a:ext cx="71240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是否提交了项目章程？内容是否完整？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03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en-US" altLang="zh-CN" dirty="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015" y="2134870"/>
          <a:ext cx="31273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showAsIcon="1" r:id="rId2" imgW="971550" imgH="666750" progId="Word.Document.8">
                  <p:embed/>
                </p:oleObj>
              </mc:Choice>
              <mc:Fallback>
                <p:oleObj name="" showAsIcon="1" r:id="rId2" imgW="971550" imgH="666750" progId="Word.Document.8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2015" y="2134870"/>
                        <a:ext cx="312737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项目章程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5630" y="3668398"/>
            <a:ext cx="103905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是否提交了需求项目计划？是否采用了模版？是否合适？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04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04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项目开发计划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5475" y="1743075"/>
          <a:ext cx="22764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475" y="1743075"/>
                        <a:ext cx="2276475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2145" y="3668398"/>
            <a:ext cx="773747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是否经常召开项目会议，并有会议记录？ 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记录内容是否合理、有效、及时？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05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05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5" y="1459230"/>
            <a:ext cx="7364730" cy="5398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会议记录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42905" y="1935940"/>
            <a:ext cx="3029998" cy="30299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目录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42353" y="2002129"/>
            <a:ext cx="4657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/>
            <a:r>
              <a:rPr lang="zh-CN" altLang="en-US" b="1" spc="300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目录按评审检查表条目划分。</a:t>
            </a:r>
            <a:endParaRPr lang="zh-CN" altLang="en-US" b="1" spc="300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96063" y="1936089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05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10071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录音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328" y="1394262"/>
            <a:ext cx="7680431" cy="524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3098165" y="268605"/>
            <a:ext cx="48983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链接：https://pan.baidu.com/s/1sncAIPf 密码：1iab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4698" y="3668398"/>
            <a:ext cx="75323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是否在各个里程碑都有内部的评审记录？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是否有针对评审后的修改和完善？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06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06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内部评审记录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663065"/>
            <a:ext cx="6314440" cy="175260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20" y="3559810"/>
          <a:ext cx="1478280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showAsIcon="1" r:id="rId5" imgW="971550" imgH="666750" progId="Word.Document.8">
                  <p:embed/>
                </p:oleObj>
              </mc:Choice>
              <mc:Fallback>
                <p:oleObj name="" showAsIcon="1" r:id="rId5" imgW="971550" imgH="666750" progId="Word.Document.8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520" y="3559810"/>
                        <a:ext cx="1478280" cy="101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9970" y="3559810"/>
          <a:ext cx="1165225" cy="79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showAsIcon="1" r:id="rId7" imgW="971550" imgH="666750" progId="Word.Document.8">
                  <p:embed/>
                </p:oleObj>
              </mc:Choice>
              <mc:Fallback>
                <p:oleObj name="" showAsIcon="1" r:id="rId7" imgW="971550" imgH="666750" progId="Word.Document.8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9970" y="3559810"/>
                        <a:ext cx="1165225" cy="799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6490" y="3559810"/>
          <a:ext cx="1164590" cy="79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showAsIcon="1" r:id="rId9" imgW="971550" imgH="666750" progId="Word.Document.8">
                  <p:embed/>
                </p:oleObj>
              </mc:Choice>
              <mc:Fallback>
                <p:oleObj name="" showAsIcon="1" r:id="rId9" imgW="971550" imgH="666750" progId="Word.Document.8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6490" y="3559810"/>
                        <a:ext cx="1164590" cy="799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20" y="4574540"/>
          <a:ext cx="141541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showAsIcon="1" r:id="rId11" imgW="971550" imgH="666750" progId="Word.Document.8">
                  <p:embed/>
                </p:oleObj>
              </mc:Choice>
              <mc:Fallback>
                <p:oleObj name="" showAsIcon="1" r:id="rId11" imgW="971550" imgH="666750" progId="Word.Document.8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520" y="4574540"/>
                        <a:ext cx="141541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9970" y="4642485"/>
          <a:ext cx="1316355" cy="90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showAsIcon="1" r:id="rId13" imgW="971550" imgH="666750" progId="Word.Document.8">
                  <p:embed/>
                </p:oleObj>
              </mc:Choice>
              <mc:Fallback>
                <p:oleObj name="" showAsIcon="1" r:id="rId13" imgW="971550" imgH="666750" progId="Word.Document.8">
                  <p:embed/>
                  <p:pic>
                    <p:nvPicPr>
                      <p:cNvPr id="0" name="图片 7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9970" y="4642485"/>
                        <a:ext cx="1316355" cy="90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2241" y="3668398"/>
            <a:ext cx="875728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是否采用了配置管理工具进行文档的版本管理？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效果如何？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07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07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" y="1657350"/>
            <a:ext cx="10839450" cy="45840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配置管理工具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9783" y="3668398"/>
            <a:ext cx="99822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是否及时根据项目的进展情况，进行相关文档的更新？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并能追溯相关历史信息？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08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08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相关文档更新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" y="1459230"/>
            <a:ext cx="7266305" cy="53270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1288" y="3668398"/>
            <a:ext cx="87591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需求项目计划的WBS结构是否合理？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是否涵盖项目的5个阶段、需求工程的2个阶段？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09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09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+mn-ea"/>
                <a:sym typeface="+mn-ea"/>
              </a:rPr>
              <a:t>WBS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459230"/>
            <a:ext cx="7143115" cy="501777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0100" y="5476875"/>
          <a:ext cx="1343025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5" imgW="971550" imgH="666750" progId="Package">
                  <p:embed/>
                </p:oleObj>
              </mc:Choice>
              <mc:Fallback>
                <p:oleObj name="" showAsIcon="1" r:id="rId5" imgW="971550" imgH="66675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" y="5476875"/>
                        <a:ext cx="1343025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09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+mn-ea"/>
                <a:sym typeface="+mn-ea"/>
              </a:rPr>
              <a:t>WBS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870075"/>
            <a:ext cx="11049000" cy="38842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88088" y="3668398"/>
            <a:ext cx="91655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是否在每个里程碑阶段都准备了相关的演示材料？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格式是否符合要求？整体效果如何？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2241" y="3668398"/>
            <a:ext cx="875728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需求计划中是否明确的给每个组员分配了任务？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分配是否合理？（同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11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）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10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8221" y="3668398"/>
            <a:ext cx="95853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是否采用了Project工具绘制了GANTT图？是否准确？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在相应的网络图中，是否明确了里程碑？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11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dirty="0" smtClean="0">
                <a:solidFill>
                  <a:schemeClr val="tx1"/>
                </a:solidFill>
                <a:latin typeface="+mn-ea"/>
                <a:sym typeface="+mn-ea"/>
              </a:rPr>
              <a:t>甘特图</a:t>
            </a:r>
            <a:endParaRPr lang="zh-CN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0" y="1459230"/>
            <a:ext cx="7743825" cy="50907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2241" y="3668398"/>
            <a:ext cx="875728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需求计划中是否包含了项目计划的必要子计划？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比如：风险、人力资源、预算等等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12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12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dirty="0" smtClean="0">
                <a:solidFill>
                  <a:schemeClr val="tx1"/>
                </a:solidFill>
                <a:latin typeface="+mn-ea"/>
                <a:sym typeface="+mn-ea"/>
              </a:rPr>
              <a:t>项目子计划</a:t>
            </a:r>
            <a:endParaRPr lang="zh-CN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459230"/>
            <a:ext cx="7000240" cy="37426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12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dirty="0" smtClean="0">
                <a:solidFill>
                  <a:schemeClr val="tx1"/>
                </a:solidFill>
                <a:latin typeface="+mn-ea"/>
                <a:sym typeface="+mn-ea"/>
              </a:rPr>
              <a:t>项目子计划</a:t>
            </a:r>
            <a:endParaRPr lang="zh-CN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648460"/>
            <a:ext cx="5361940" cy="178117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3735" y="1579245"/>
          <a:ext cx="16097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showAsIcon="1" r:id="rId5" imgW="971550" imgH="666750" progId="Word.Document.12">
                  <p:embed/>
                </p:oleObj>
              </mc:Choice>
              <mc:Fallback>
                <p:oleObj name="" showAsIcon="1" r:id="rId5" imgW="971550" imgH="666750" progId="Word.Document.12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3735" y="1579245"/>
                        <a:ext cx="1609725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3936" y="3668398"/>
            <a:ext cx="957389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最终的计划中是否存在与实际情况的偏差？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是否有资源分配不平均或人员过载的情况？为什么？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13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13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在实际对计划的执行中会发生资源分配不均或人员过载的情况，这主要是由于项目经理对项目计划的执行力不够，团队不熟悉这样的工作方式。解决方案是延迟项目计划或者临时赶工。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84621" y="3668398"/>
            <a:ext cx="87725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是否提交了Vision &amp; Scope文档？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是否采用了Context Diagram？内容是否完整？ 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14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14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愿景与范围文档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20" y="1829435"/>
          <a:ext cx="2195195" cy="150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" y="1829435"/>
                        <a:ext cx="2195195" cy="150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01</a:t>
            </a:r>
            <a:endParaRPr lang="en-US" altLang="zh-CN" dirty="0"/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8335" y="1461770"/>
          <a:ext cx="3046095" cy="209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2" imgW="971550" imgH="666750" progId="PowerPoint.Show.12">
                  <p:embed/>
                </p:oleObj>
              </mc:Choice>
              <mc:Fallback>
                <p:oleObj name="" showAsIcon="1" r:id="rId2" imgW="971550" imgH="666750" progId="PowerPoint.Show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98335" y="1461770"/>
                        <a:ext cx="3046095" cy="209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605" y="1461770"/>
          <a:ext cx="2861310" cy="196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4" imgW="971550" imgH="666750" progId="PowerPoint.Show.12">
                  <p:embed/>
                </p:oleObj>
              </mc:Choice>
              <mc:Fallback>
                <p:oleObj name="" showAsIcon="1" r:id="rId4" imgW="971550" imgH="666750" progId="PowerPoint.Show.12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605" y="1461770"/>
                        <a:ext cx="2861310" cy="196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6055" y="1461770"/>
          <a:ext cx="2861945" cy="196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6" imgW="971550" imgH="666750" progId="PowerPoint.Show.12">
                  <p:embed/>
                </p:oleObj>
              </mc:Choice>
              <mc:Fallback>
                <p:oleObj name="" showAsIcon="1" r:id="rId6" imgW="971550" imgH="666750" progId="PowerPoint.Show.12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6055" y="1461770"/>
                        <a:ext cx="2861945" cy="196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385" y="4204335"/>
          <a:ext cx="2571115" cy="176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8" imgW="971550" imgH="666750" progId="PowerPoint.Show.12">
                  <p:embed/>
                </p:oleObj>
              </mc:Choice>
              <mc:Fallback>
                <p:oleObj name="" showAsIcon="1" r:id="rId8" imgW="971550" imgH="666750" progId="PowerPoint.Show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4385" y="4204335"/>
                        <a:ext cx="2571115" cy="176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14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对话框图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880" y="1856105"/>
          <a:ext cx="2147570" cy="147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971550" imgH="666750" progId="Package">
                  <p:embed/>
                </p:oleObj>
              </mc:Choice>
              <mc:Fallback>
                <p:oleObj name="" showAsIcon="1" r:id="rId4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880" y="1856105"/>
                        <a:ext cx="2147570" cy="147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665" y="1856105"/>
            <a:ext cx="4666615" cy="33807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6393" y="3668398"/>
            <a:ext cx="83489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是否识别了用户群？找到了相关的用户代表？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明确了相关职责？（同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16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）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15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8851" y="3668398"/>
            <a:ext cx="71240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是否对用户群和用户代表进行了分类？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16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16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用户群分类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650" y="1780540"/>
          <a:ext cx="2312035" cy="158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2650" y="1780540"/>
                        <a:ext cx="2312035" cy="158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9688" y="3668398"/>
            <a:ext cx="89623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是否对每个用户代表都进行了需求获取和确认？ 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17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17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需求获取和确认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4405" y="3416935"/>
          <a:ext cx="2138680" cy="146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showAsIcon="1" r:id="rId4" imgW="971550" imgH="666750" progId="Word.Document.8">
                  <p:embed/>
                </p:oleObj>
              </mc:Choice>
              <mc:Fallback>
                <p:oleObj name="" showAsIcon="1" r:id="rId4" imgW="971550" imgH="666750" progId="Word.Document.8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4405" y="3416935"/>
                        <a:ext cx="2138680" cy="146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0770" y="3416935"/>
          <a:ext cx="2139315" cy="146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showAsIcon="1" r:id="rId6" imgW="971550" imgH="666750" progId="Word.Document.8">
                  <p:embed/>
                </p:oleObj>
              </mc:Choice>
              <mc:Fallback>
                <p:oleObj name="" showAsIcon="1" r:id="rId6" imgW="971550" imgH="666750" progId="Word.Document.8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0770" y="3416935"/>
                        <a:ext cx="2139315" cy="146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4755" y="1625600"/>
          <a:ext cx="1871980" cy="128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8" imgW="971550" imgH="666750" progId="Word.Document.8">
                  <p:embed/>
                </p:oleObj>
              </mc:Choice>
              <mc:Fallback>
                <p:oleObj name="" showAsIcon="1" r:id="rId8" imgW="971550" imgH="66675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54755" y="1625600"/>
                        <a:ext cx="1871980" cy="128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1115" y="1738630"/>
          <a:ext cx="1791970" cy="122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0" imgW="971550" imgH="666750" progId="Word.Document.8">
                  <p:embed/>
                </p:oleObj>
              </mc:Choice>
              <mc:Fallback>
                <p:oleObj name="" showAsIcon="1" r:id="rId10" imgW="971550" imgH="666750" progId="Word.Document.8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1115" y="1738630"/>
                        <a:ext cx="1791970" cy="1229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07430" y="1694180"/>
          <a:ext cx="1671955" cy="114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12" imgW="971550" imgH="666750" progId="Word.Document.8">
                  <p:embed/>
                </p:oleObj>
              </mc:Choice>
              <mc:Fallback>
                <p:oleObj name="" showAsIcon="1" r:id="rId12" imgW="971550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7430" y="1694180"/>
                        <a:ext cx="1671955" cy="114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8851" y="3668398"/>
            <a:ext cx="712406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是否制定了相关原型来辅助获取过程？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原型制作是否采用了工具？效果如何？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18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18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原型界面工具使用的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Axure Rp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，使用原型界面和用户代表进行了需求确认，效果很好。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（具体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RP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图的演示在之后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46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条。）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4698" y="3668398"/>
            <a:ext cx="75323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是否将每个用户的需求描述为用例文档？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是否采用模版？模版是否合适？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19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19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用例文档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1385" y="1838325"/>
          <a:ext cx="2028190" cy="139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1385" y="1838325"/>
                        <a:ext cx="2028190" cy="139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0570" y="1838325"/>
          <a:ext cx="2013585" cy="138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showAsIcon="1" r:id="rId6" imgW="971550" imgH="666750" progId="Word.Document.8">
                  <p:embed/>
                </p:oleObj>
              </mc:Choice>
              <mc:Fallback>
                <p:oleObj name="" showAsIcon="1" r:id="rId6" imgW="971550" imgH="666750" progId="Word.Document.8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0570" y="1838325"/>
                        <a:ext cx="2013585" cy="138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9750" y="1901825"/>
          <a:ext cx="1936115" cy="13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showAsIcon="1" r:id="rId8" imgW="971550" imgH="666750" progId="Word.Document.12">
                  <p:embed/>
                </p:oleObj>
              </mc:Choice>
              <mc:Fallback>
                <p:oleObj name="" showAsIcon="1" r:id="rId8" imgW="971550" imgH="666750" progId="Word.Document.12">
                  <p:embed/>
                  <p:pic>
                    <p:nvPicPr>
                      <p:cNvPr id="0" name="图片 112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19750" y="1901825"/>
                        <a:ext cx="1936115" cy="132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880" y="36785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模板使用的是网上的用例文档模板。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9783" y="3668398"/>
            <a:ext cx="99822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总体上，是否完成了大作业要求的全部的里程碑任务？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是否按时提交？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02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6373" y="3668398"/>
            <a:ext cx="112090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用例文档是否包含了用例图、用例场景说明、界面原型、DM？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采用了那些工具？是否合适、有效？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20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用例文档</a:t>
            </a:r>
            <a:endParaRPr lang="en-US" alt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endParaRPr lang="zh-CN" altLang="en-US" sz="2800" b="1" dirty="0" smtClean="0">
              <a:solidFill>
                <a:schemeClr val="accent1"/>
              </a:solidFill>
              <a:latin typeface="+mn-ea"/>
            </a:endParaRPr>
          </a:p>
          <a:p>
            <a:pPr algn="l"/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210" y="2126615"/>
          <a:ext cx="13271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210" y="2126615"/>
                        <a:ext cx="13271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0180" y="2067560"/>
          <a:ext cx="141160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6" imgW="971550" imgH="666750" progId="Word.Document.8">
                  <p:embed/>
                </p:oleObj>
              </mc:Choice>
              <mc:Fallback>
                <p:oleObj name="" showAsIcon="1" r:id="rId6" imgW="971550" imgH="666750" progId="Word.Document.8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0180" y="2067560"/>
                        <a:ext cx="141160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140" y="1948815"/>
          <a:ext cx="1585595" cy="108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8" imgW="971550" imgH="666750" progId="Word.Document.12">
                  <p:embed/>
                </p:oleObj>
              </mc:Choice>
              <mc:Fallback>
                <p:oleObj name="" showAsIcon="1" r:id="rId8" imgW="971550" imgH="666750" progId="Word.Document.12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9140" y="1948815"/>
                        <a:ext cx="1585595" cy="108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SRS</a:t>
            </a:r>
            <a:endParaRPr 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20" y="1771015"/>
          <a:ext cx="229425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" y="1771015"/>
                        <a:ext cx="2294255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90880" y="3649345"/>
            <a:ext cx="84277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界面原型的工具是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Axure rp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，对象框图的工具是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visio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。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9783" y="3668398"/>
            <a:ext cx="9982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是否记录了每个用户的非功能性需求？描述是否正确？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21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21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非功能性需求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3755" y="1626235"/>
          <a:ext cx="2407920" cy="165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133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755" y="1626235"/>
                        <a:ext cx="2407920" cy="165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88088" y="3668398"/>
            <a:ext cx="91655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是否对每个用户的需求进行了优先级打分和排序？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具体的量化方法是什么？合适、有效吗？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22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22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优先级打分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6300" y="1659890"/>
          <a:ext cx="1737360" cy="119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4" imgW="971550" imgH="666750" progId="Excel.Sheet.12">
                  <p:embed/>
                </p:oleObj>
              </mc:Choice>
              <mc:Fallback>
                <p:oleObj name="" showAsIcon="1" r:id="rId4" imgW="971550" imgH="666750" progId="Excel.Sheet.12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1659890"/>
                        <a:ext cx="1737360" cy="119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6393" y="3668398"/>
            <a:ext cx="83489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是否讨论、分析、论证了每个需求的可行性？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是否存在不可行的需求？有记录吗？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23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23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需求分析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8220" y="3279140"/>
          <a:ext cx="2078355" cy="142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" showAsIcon="1" r:id="rId4" imgW="971550" imgH="666750" progId="Excel.Sheet.8">
                  <p:embed/>
                </p:oleObj>
              </mc:Choice>
              <mc:Fallback>
                <p:oleObj name="" showAsIcon="1" r:id="rId4" imgW="971550" imgH="666750" progId="Excel.Sheet.8">
                  <p:embed/>
                  <p:pic>
                    <p:nvPicPr>
                      <p:cNvPr id="0" name="图片 153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220" y="3279140"/>
                        <a:ext cx="2078355" cy="142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785" y="1706245"/>
          <a:ext cx="1927860" cy="1323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showAsIcon="1" r:id="rId6" imgW="971550" imgH="666750" progId="Word.Document.12">
                  <p:embed/>
                </p:oleObj>
              </mc:Choice>
              <mc:Fallback>
                <p:oleObj name="" showAsIcon="1" r:id="rId6" imgW="971550" imgH="666750" progId="Word.Document.12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3785" y="1706245"/>
                        <a:ext cx="1927860" cy="1323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5346" y="3668398"/>
            <a:ext cx="733107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是否召开了JAD会议？有没有会议记录？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内容是否完整、有效？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24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章程报告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1576070"/>
            <a:ext cx="5619115" cy="40474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24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JAD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会议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4390" y="1838960"/>
          <a:ext cx="221107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" showAsIcon="1" r:id="rId4" imgW="971550" imgH="666750" progId="Word.Document.8">
                  <p:embed/>
                </p:oleObj>
              </mc:Choice>
              <mc:Fallback>
                <p:oleObj name="" showAsIcon="1" r:id="rId4" imgW="971550" imgH="666750" progId="Word.Document.8">
                  <p:embed/>
                  <p:pic>
                    <p:nvPicPr>
                      <p:cNvPr id="0" name="图片 163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390" y="1838960"/>
                        <a:ext cx="2211070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3936" y="3668398"/>
            <a:ext cx="957389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是否清晰地定义了需求，可以移交给另一小组设计、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实现而依然理解正确？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25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25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在与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G09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小组组长确认后是可行的。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668" y="3668398"/>
            <a:ext cx="118224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提交的SRS在内容上是否完整？是否考虑了功能和非功能的需求？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是否达到要求的下限？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26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26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见上文的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SRS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用例文档。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86183" y="3668398"/>
            <a:ext cx="91694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SRS中是否对全部用户的需求进行了优先级排序？ 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27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27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优先级排序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345" y="1750060"/>
          <a:ext cx="272923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971550" imgH="666750" progId="Excel.Sheet.12">
                  <p:embed/>
                </p:oleObj>
              </mc:Choice>
              <mc:Fallback>
                <p:oleObj name="" showAsIcon="1" r:id="rId4" imgW="971550" imgH="66675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345" y="1750060"/>
                        <a:ext cx="2729230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173" y="3668398"/>
            <a:ext cx="116154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需求优先级排序是否考虑了用户群的分类？是否存在需求冲突？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怎样解决可能的需求冲突？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28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28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见上文的优先级排序。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1520" y="1658620"/>
            <a:ext cx="84277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各用户的权重为：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教师：管理员：学生：游客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=1:1:1:0.2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520" y="2713355"/>
            <a:ext cx="7872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b="1" dirty="0" smtClean="0">
                <a:latin typeface="+mn-ea"/>
                <a:sym typeface="+mn-ea"/>
              </a:rPr>
              <a:t>当发生需求冲突时，召开</a:t>
            </a:r>
            <a:r>
              <a:rPr lang="en-US" altLang="zh-CN" sz="2800" b="1" dirty="0" smtClean="0">
                <a:latin typeface="+mn-ea"/>
                <a:sym typeface="+mn-ea"/>
              </a:rPr>
              <a:t>JAD</a:t>
            </a:r>
            <a:r>
              <a:rPr lang="zh-CN" altLang="en-US" sz="2800" b="1" dirty="0" smtClean="0">
                <a:latin typeface="+mn-ea"/>
                <a:sym typeface="+mn-ea"/>
              </a:rPr>
              <a:t>会议解决需求冲突。</a:t>
            </a:r>
            <a:endParaRPr lang="zh-CN" altLang="en-US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4583" y="3668398"/>
            <a:ext cx="93726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SRS中是否包含了数据字典？定义的方法是否正确？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内容是否完整、准确？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29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项目可行性分析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1576070"/>
            <a:ext cx="6377305" cy="51149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29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数据字典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06080" y="861695"/>
          <a:ext cx="2411730" cy="165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174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6080" y="861695"/>
                        <a:ext cx="2411730" cy="165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490" y="504825"/>
            <a:ext cx="5609590" cy="62287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1288" y="3668398"/>
            <a:ext cx="8759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是否在数据字典的基础上定义了ER图？准确吗？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30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30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ER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图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895" y="1025525"/>
            <a:ext cx="6744970" cy="5573395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13855" y="1025525"/>
          <a:ext cx="1604010" cy="110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" showAsIcon="1" r:id="rId5" imgW="971550" imgH="666750" progId="Package">
                  <p:embed/>
                </p:oleObj>
              </mc:Choice>
              <mc:Fallback>
                <p:oleObj name="" showAsIcon="1" r:id="rId5" imgW="971550" imgH="666750" progId="Package">
                  <p:embed/>
                  <p:pic>
                    <p:nvPicPr>
                      <p:cNvPr id="0" name="图片 184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3855" y="1025525"/>
                        <a:ext cx="1604010" cy="110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8736" y="3668398"/>
            <a:ext cx="89642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SRS中是否对定义了系统的实现环境？运行环境？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31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31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SRS</a:t>
            </a:r>
            <a:endParaRPr 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385" y="723900"/>
            <a:ext cx="4926330" cy="595566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82715" y="723900"/>
          <a:ext cx="2060575" cy="141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5" imgW="971550" imgH="666750" progId="Word.Document.12">
                  <p:embed/>
                </p:oleObj>
              </mc:Choice>
              <mc:Fallback>
                <p:oleObj name="" showAsIcon="1" r:id="rId5" imgW="971550" imgH="666750" progId="Word.Document.12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2715" y="723900"/>
                        <a:ext cx="2060575" cy="141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6393" y="3668398"/>
            <a:ext cx="83489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SRS中是否对各类用户的需求表明了来源？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各部分之间是否建立了链接关系或索引关系？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32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32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链接关系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Word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打开）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39125" y="694055"/>
          <a:ext cx="2060575" cy="141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39125" y="694055"/>
                        <a:ext cx="2060575" cy="141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320" y="694055"/>
            <a:ext cx="4586605" cy="60140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6278" y="3668398"/>
            <a:ext cx="101892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针对需求的复杂关节，是否使用了UML工具进行了进一步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的需求分析说明？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具体是什么？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33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33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用例图示例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55" y="1713230"/>
            <a:ext cx="8678545" cy="49549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33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活动图示例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380" y="988060"/>
            <a:ext cx="4180840" cy="56476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1812925"/>
            <a:ext cx="8879840" cy="4746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项目计划报告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33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通信图示例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" y="1520825"/>
            <a:ext cx="6523990" cy="40665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33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90880" y="989330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部署图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1511300"/>
            <a:ext cx="5352415" cy="46094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2126" y="3668398"/>
            <a:ext cx="1059751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对描述需求所使用的UML图例是否与需求对象合适、匹配？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描述是否准确？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34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34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31520" y="998855"/>
            <a:ext cx="84277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具体见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RSA UML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图。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2488" y="3668398"/>
            <a:ext cx="73367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是否可以独立地测试和验证每个需求？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是否提交了Test Case？是否采用模版？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35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35</a:t>
            </a:r>
            <a:endParaRPr lang="en-US" altLang="zh-CN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20" y="1520825"/>
          <a:ext cx="218821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" y="1520825"/>
                        <a:ext cx="2188210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测试用例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6641" y="3668398"/>
            <a:ext cx="692848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Test Case的设计采用的是什么方法？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数量多少？够吗？有效吗？（同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35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）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4449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36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11" y="3668398"/>
            <a:ext cx="1081214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为便于SRS的理解和评审，是否提交了初步的User Manual？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描述是否正确、有效？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37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37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用户手册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5185" y="1630045"/>
          <a:ext cx="18129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666750" progId="Word.Document.12">
                  <p:embed/>
                </p:oleObj>
              </mc:Choice>
              <mc:Fallback>
                <p:oleObj name="" showAsIcon="1" r:id="rId4" imgW="971550" imgH="666750" progId="Word.Document.12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5185" y="1630045"/>
                        <a:ext cx="1812925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005" y="1050290"/>
            <a:ext cx="7285990" cy="55238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0431" y="3668398"/>
            <a:ext cx="97809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是否对SRS进行了正式的内部评审？是否有评审记录？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38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5475" y="1115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n-ea"/>
                <a:sym typeface="+mn-ea"/>
              </a:rPr>
              <a:t>需求工程计划</a:t>
            </a:r>
            <a:endParaRPr lang="zh-CN" altLang="en-US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1970405"/>
            <a:ext cx="9448800" cy="469138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SRS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内部评审记录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5185" y="1759585"/>
          <a:ext cx="2249805" cy="154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4" imgW="971550" imgH="666750" progId="Word.Document.8">
                  <p:embed/>
                </p:oleObj>
              </mc:Choice>
              <mc:Fallback>
                <p:oleObj name="" showAsIcon="1" r:id="rId4" imgW="971550" imgH="666750" progId="Word.Document.8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5185" y="1759585"/>
                        <a:ext cx="2249805" cy="154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6393" y="3668398"/>
            <a:ext cx="83489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是否对评审中要求修改和改进的部分进行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了完善？是否有内部评审？是否有评审记录？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39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39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SRS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内部评审改进报告</a:t>
            </a:r>
            <a:endParaRPr lang="zh-CN" altLang="en-US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025" y="1520825"/>
          <a:ext cx="1943735" cy="133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showAsIcon="1" r:id="rId4" imgW="971550" imgH="666750" progId="Word.Document.8">
                  <p:embed/>
                </p:oleObj>
              </mc:Choice>
              <mc:Fallback>
                <p:oleObj name="" showAsIcon="1" r:id="rId4" imgW="971550" imgH="666750" progId="Word.Document.8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025" y="1520825"/>
                        <a:ext cx="1943735" cy="133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0678" y="3668398"/>
            <a:ext cx="83604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针对SRS Baseline，是否进行了正式的发布？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是否定义了基准版本号？是否提交配置系统？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40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40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基准版本号为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1.0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sym typeface="+mn-ea"/>
              </a:rPr>
              <a:t>并</a:t>
            </a:r>
            <a:r>
              <a:rPr lang="zh-CN" altLang="en-US" sz="2800" b="1" dirty="0" smtClean="0">
                <a:latin typeface="+mn-ea"/>
                <a:sym typeface="+mn-ea"/>
              </a:rPr>
              <a:t>提交配置系统</a:t>
            </a:r>
            <a:endParaRPr lang="en-US" alt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520825"/>
            <a:ext cx="8733155" cy="42570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021" y="3668398"/>
            <a:ext cx="120237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针对需求的管理，是否采用了需求管理工具？是否把全部需求录入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工具？是否建立了跟踪链接矩阵？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41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41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需求管理工具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 descr="40}[PNQTI(JWUB)8}@RHNY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605280"/>
            <a:ext cx="10058400" cy="49422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41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需求管理工具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6" name="图片 5" descr="}S%14K`BU5N}MOF_LC)DCH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692910"/>
            <a:ext cx="10057765" cy="49479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90825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41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" y="998855"/>
            <a:ext cx="8427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b="1" dirty="0" smtClean="0">
                <a:solidFill>
                  <a:schemeClr val="tx1"/>
                </a:solidFill>
                <a:latin typeface="+mn-ea"/>
                <a:sym typeface="+mn-ea"/>
              </a:rPr>
              <a:t>需求管理工具</a:t>
            </a:r>
            <a:endParaRPr lang="zh-CN" sz="2800" b="1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2" name="图片 1" descr="FXLQ@[(XL$[G{V{C6JLMY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" y="1718310"/>
            <a:ext cx="8494395" cy="41878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7973" y="3668398"/>
            <a:ext cx="11005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针对项目的需求变化，是否建议了CCB组织和人选？为什么？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5381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42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06067"/>
  <p:tag name="KSO_WM_TEMPLATE_OUTLINE_ID" val="14"/>
  <p:tag name="KSO_WM_TEMPLATE_SCENE_ID" val="1"/>
  <p:tag name="KSO_WM_TEMPLATE_JOB_ID" val="14"/>
  <p:tag name="KSO_WM_TEMPLATE_TOPIC_DEFAULT" val="0"/>
</p:tagLst>
</file>

<file path=ppt/tags/tag1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0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1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1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7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8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0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7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8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99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A000120141119A01PPBG">
  <a:themeElements>
    <a:clrScheme name="自定义 136">
      <a:dk1>
        <a:srgbClr val="FFFFFF"/>
      </a:dk1>
      <a:lt1>
        <a:srgbClr val="4D4D4D"/>
      </a:lt1>
      <a:dk2>
        <a:srgbClr val="FFFFFF"/>
      </a:dk2>
      <a:lt2>
        <a:srgbClr val="4D4D4D"/>
      </a:lt2>
      <a:accent1>
        <a:srgbClr val="6694BE"/>
      </a:accent1>
      <a:accent2>
        <a:srgbClr val="6FD7BC"/>
      </a:accent2>
      <a:accent3>
        <a:srgbClr val="9CCF96"/>
      </a:accent3>
      <a:accent4>
        <a:srgbClr val="FFC000"/>
      </a:accent4>
      <a:accent5>
        <a:srgbClr val="D08B76"/>
      </a:accent5>
      <a:accent6>
        <a:srgbClr val="BD89B9"/>
      </a:accent6>
      <a:hlink>
        <a:srgbClr val="FF000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0</TotalTime>
  <Words>3066</Words>
  <Application>WPS 演示</Application>
  <PresentationFormat>自定义</PresentationFormat>
  <Paragraphs>565</Paragraphs>
  <Slides>124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124</vt:i4>
      </vt:variant>
    </vt:vector>
  </HeadingPairs>
  <TitlesOfParts>
    <vt:vector size="192" baseType="lpstr">
      <vt:lpstr>Arial</vt:lpstr>
      <vt:lpstr>宋体</vt:lpstr>
      <vt:lpstr>Wingdings</vt:lpstr>
      <vt:lpstr>Calibri</vt:lpstr>
      <vt:lpstr>幼圆</vt:lpstr>
      <vt:lpstr>等线 Light</vt:lpstr>
      <vt:lpstr>Tempus Sans ITC</vt:lpstr>
      <vt:lpstr>Wingdings 2</vt:lpstr>
      <vt:lpstr>等线</vt:lpstr>
      <vt:lpstr>微软雅黑</vt:lpstr>
      <vt:lpstr>Arial Unicode MS</vt:lpstr>
      <vt:lpstr>A000120141119A01PPBG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Word.Document.12</vt:lpstr>
      <vt:lpstr>Word.Document.8</vt:lpstr>
      <vt:lpstr>Word.Document.12</vt:lpstr>
      <vt:lpstr>Word.Document.12</vt:lpstr>
      <vt:lpstr>Word.Document.12</vt:lpstr>
      <vt:lpstr>Word.Document.12</vt:lpstr>
      <vt:lpstr>Word.Document.8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Word.Document.12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PowerPoint.Show.12</vt:lpstr>
      <vt:lpstr>PowerPoint.Show.12</vt:lpstr>
      <vt:lpstr>PowerPoint.Show.12</vt:lpstr>
      <vt:lpstr>PowerPoint.Show.12</vt:lpstr>
      <vt:lpstr>Excel.Sheet.12</vt:lpstr>
      <vt:lpstr>Excel.Sheet.8</vt:lpstr>
      <vt:lpstr>Excel.Sheet.12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01</vt:lpstr>
      <vt:lpstr>PowerPoint 演示文稿</vt:lpstr>
      <vt:lpstr>02</vt:lpstr>
      <vt:lpstr>02</vt:lpstr>
      <vt:lpstr>02</vt:lpstr>
      <vt:lpstr>02</vt:lpstr>
      <vt:lpstr>02</vt:lpstr>
      <vt:lpstr>02</vt:lpstr>
      <vt:lpstr>02</vt:lpstr>
      <vt:lpstr>02</vt:lpstr>
      <vt:lpstr>PowerPoint 演示文稿</vt:lpstr>
      <vt:lpstr>03</vt:lpstr>
      <vt:lpstr>PowerPoint 演示文稿</vt:lpstr>
      <vt:lpstr>04</vt:lpstr>
      <vt:lpstr>PowerPoint 演示文稿</vt:lpstr>
      <vt:lpstr>05</vt:lpstr>
      <vt:lpstr>05</vt:lpstr>
      <vt:lpstr>PowerPoint 演示文稿</vt:lpstr>
      <vt:lpstr>06</vt:lpstr>
      <vt:lpstr>PowerPoint 演示文稿</vt:lpstr>
      <vt:lpstr>07</vt:lpstr>
      <vt:lpstr>PowerPoint 演示文稿</vt:lpstr>
      <vt:lpstr>08</vt:lpstr>
      <vt:lpstr>PowerPoint 演示文稿</vt:lpstr>
      <vt:lpstr>09</vt:lpstr>
      <vt:lpstr>09</vt:lpstr>
      <vt:lpstr>PowerPoint 演示文稿</vt:lpstr>
      <vt:lpstr>PowerPoint 演示文稿</vt:lpstr>
      <vt:lpstr>11</vt:lpstr>
      <vt:lpstr>PowerPoint 演示文稿</vt:lpstr>
      <vt:lpstr>12</vt:lpstr>
      <vt:lpstr>12</vt:lpstr>
      <vt:lpstr>PowerPoint 演示文稿</vt:lpstr>
      <vt:lpstr>13</vt:lpstr>
      <vt:lpstr>PowerPoint 演示文稿</vt:lpstr>
      <vt:lpstr>14</vt:lpstr>
      <vt:lpstr>14</vt:lpstr>
      <vt:lpstr>PowerPoint 演示文稿</vt:lpstr>
      <vt:lpstr>PowerPoint 演示文稿</vt:lpstr>
      <vt:lpstr>16</vt:lpstr>
      <vt:lpstr>PowerPoint 演示文稿</vt:lpstr>
      <vt:lpstr>17</vt:lpstr>
      <vt:lpstr>PowerPoint 演示文稿</vt:lpstr>
      <vt:lpstr>18</vt:lpstr>
      <vt:lpstr>PowerPoint 演示文稿</vt:lpstr>
      <vt:lpstr>19</vt:lpstr>
      <vt:lpstr>PowerPoint 演示文稿</vt:lpstr>
      <vt:lpstr>20</vt:lpstr>
      <vt:lpstr>20</vt:lpstr>
      <vt:lpstr>PowerPoint 演示文稿</vt:lpstr>
      <vt:lpstr>21</vt:lpstr>
      <vt:lpstr>PowerPoint 演示文稿</vt:lpstr>
      <vt:lpstr>22</vt:lpstr>
      <vt:lpstr>PowerPoint 演示文稿</vt:lpstr>
      <vt:lpstr>23</vt:lpstr>
      <vt:lpstr>PowerPoint 演示文稿</vt:lpstr>
      <vt:lpstr>24</vt:lpstr>
      <vt:lpstr>PowerPoint 演示文稿</vt:lpstr>
      <vt:lpstr>25</vt:lpstr>
      <vt:lpstr>PowerPoint 演示文稿</vt:lpstr>
      <vt:lpstr>26</vt:lpstr>
      <vt:lpstr>PowerPoint 演示文稿</vt:lpstr>
      <vt:lpstr>27</vt:lpstr>
      <vt:lpstr>PowerPoint 演示文稿</vt:lpstr>
      <vt:lpstr>28</vt:lpstr>
      <vt:lpstr>PowerPoint 演示文稿</vt:lpstr>
      <vt:lpstr>29</vt:lpstr>
      <vt:lpstr>PowerPoint 演示文稿</vt:lpstr>
      <vt:lpstr>30</vt:lpstr>
      <vt:lpstr>PowerPoint 演示文稿</vt:lpstr>
      <vt:lpstr>31</vt:lpstr>
      <vt:lpstr>PowerPoint 演示文稿</vt:lpstr>
      <vt:lpstr>32</vt:lpstr>
      <vt:lpstr>PowerPoint 演示文稿</vt:lpstr>
      <vt:lpstr>33</vt:lpstr>
      <vt:lpstr>33</vt:lpstr>
      <vt:lpstr>33</vt:lpstr>
      <vt:lpstr>33</vt:lpstr>
      <vt:lpstr>PowerPoint 演示文稿</vt:lpstr>
      <vt:lpstr>34</vt:lpstr>
      <vt:lpstr>PowerPoint 演示文稿</vt:lpstr>
      <vt:lpstr>35</vt:lpstr>
      <vt:lpstr>PowerPoint 演示文稿</vt:lpstr>
      <vt:lpstr>PowerPoint 演示文稿</vt:lpstr>
      <vt:lpstr>37</vt:lpstr>
      <vt:lpstr>PowerPoint 演示文稿</vt:lpstr>
      <vt:lpstr>38</vt:lpstr>
      <vt:lpstr>PowerPoint 演示文稿</vt:lpstr>
      <vt:lpstr>39</vt:lpstr>
      <vt:lpstr>PowerPoint 演示文稿</vt:lpstr>
      <vt:lpstr>40</vt:lpstr>
      <vt:lpstr>PowerPoint 演示文稿</vt:lpstr>
      <vt:lpstr>41</vt:lpstr>
      <vt:lpstr>41</vt:lpstr>
      <vt:lpstr>41</vt:lpstr>
      <vt:lpstr>PowerPoint 演示文稿</vt:lpstr>
      <vt:lpstr>42</vt:lpstr>
      <vt:lpstr>PowerPoint 演示文稿</vt:lpstr>
      <vt:lpstr>43</vt:lpstr>
      <vt:lpstr>PowerPoint 演示文稿</vt:lpstr>
      <vt:lpstr>44</vt:lpstr>
      <vt:lpstr>PowerPoint 演示文稿</vt:lpstr>
      <vt:lpstr>45</vt:lpstr>
      <vt:lpstr>PowerPoint 演示文稿</vt:lpstr>
      <vt:lpstr>46</vt:lpstr>
      <vt:lpstr>PowerPoint 演示文稿</vt:lpstr>
      <vt:lpstr>47</vt:lpstr>
      <vt:lpstr>PowerPoint 演示文稿</vt:lpstr>
      <vt:lpstr>48</vt:lpstr>
      <vt:lpstr>PowerPoint 演示文稿</vt:lpstr>
      <vt:lpstr>49</vt:lpstr>
      <vt:lpstr>49</vt:lpstr>
      <vt:lpstr>PowerPoint 演示文稿</vt:lpstr>
      <vt:lpstr>50</vt:lpstr>
      <vt:lpstr>PowerPoint 演示文稿</vt:lpstr>
      <vt:lpstr>52</vt:lpstr>
      <vt:lpstr>52</vt:lpstr>
      <vt:lpstr>53</vt:lpstr>
      <vt:lpstr>PowerPoint 演示文稿</vt:lpstr>
      <vt:lpstr>54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商务简约 唯美灯光文艺模板</dc:title>
  <dc:creator>kevin刘匠</dc:creator>
  <cp:keywords>www.51pptmoban.com</cp:keywords>
  <cp:lastModifiedBy>tory xu</cp:lastModifiedBy>
  <cp:revision>138</cp:revision>
  <dcterms:created xsi:type="dcterms:W3CDTF">2017-04-23T15:02:00Z</dcterms:created>
  <dcterms:modified xsi:type="dcterms:W3CDTF">2018-01-18T08:55:08Z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