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4" r:id="rId9"/>
    <p:sldId id="265" r:id="rId10"/>
    <p:sldId id="295" r:id="rId11"/>
    <p:sldId id="266" r:id="rId12"/>
    <p:sldId id="287" r:id="rId13"/>
    <p:sldId id="268" r:id="rId14"/>
    <p:sldId id="272" r:id="rId15"/>
    <p:sldId id="269" r:id="rId16"/>
    <p:sldId id="298" r:id="rId17"/>
    <p:sldId id="270" r:id="rId18"/>
    <p:sldId id="271" r:id="rId19"/>
    <p:sldId id="296" r:id="rId20"/>
    <p:sldId id="299" r:id="rId21"/>
    <p:sldId id="288" r:id="rId22"/>
    <p:sldId id="300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00" y="126"/>
      </p:cViewPr>
      <p:guideLst>
        <p:guide orient="horz" pos="1981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6154910" y="1947863"/>
            <a:ext cx="5438775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8"/>
          <p:cNvSpPr/>
          <p:nvPr/>
        </p:nvSpPr>
        <p:spPr bwMode="auto">
          <a:xfrm>
            <a:off x="-143618" y="1947863"/>
            <a:ext cx="6624736" cy="2576512"/>
          </a:xfrm>
          <a:custGeom>
            <a:avLst/>
            <a:gdLst>
              <a:gd name="T0" fmla="*/ 4054 w 4054"/>
              <a:gd name="T1" fmla="*/ 804 h 1623"/>
              <a:gd name="T2" fmla="*/ 3860 w 4054"/>
              <a:gd name="T3" fmla="*/ 631 h 1623"/>
              <a:gd name="T4" fmla="*/ 3860 w 4054"/>
              <a:gd name="T5" fmla="*/ 0 h 1623"/>
              <a:gd name="T6" fmla="*/ 0 w 4054"/>
              <a:gd name="T7" fmla="*/ 0 h 1623"/>
              <a:gd name="T8" fmla="*/ 0 w 4054"/>
              <a:gd name="T9" fmla="*/ 1623 h 1623"/>
              <a:gd name="T10" fmla="*/ 3860 w 4054"/>
              <a:gd name="T11" fmla="*/ 1623 h 1623"/>
              <a:gd name="T12" fmla="*/ 3860 w 4054"/>
              <a:gd name="T13" fmla="*/ 976 h 1623"/>
              <a:gd name="T14" fmla="*/ 4054 w 4054"/>
              <a:gd name="T15" fmla="*/ 80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4" h="1623">
                <a:moveTo>
                  <a:pt x="4054" y="804"/>
                </a:moveTo>
                <a:lnTo>
                  <a:pt x="3860" y="631"/>
                </a:lnTo>
                <a:lnTo>
                  <a:pt x="3860" y="0"/>
                </a:lnTo>
                <a:lnTo>
                  <a:pt x="0" y="0"/>
                </a:lnTo>
                <a:lnTo>
                  <a:pt x="0" y="1623"/>
                </a:lnTo>
                <a:lnTo>
                  <a:pt x="3860" y="1623"/>
                </a:lnTo>
                <a:lnTo>
                  <a:pt x="3860" y="976"/>
                </a:lnTo>
                <a:lnTo>
                  <a:pt x="4054" y="804"/>
                </a:lnTo>
                <a:close/>
              </a:path>
            </a:pathLst>
          </a:custGeom>
          <a:solidFill>
            <a:srgbClr val="F4E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2711" y="2038176"/>
            <a:ext cx="4498329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INEngschriftStd" pitchFamily="50" charset="0"/>
                <a:ea typeface="+mj-ea"/>
              </a:rPr>
              <a:t>G11</a:t>
            </a:r>
            <a:r>
              <a:rPr lang="en-US" altLang="zh-CN" sz="1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INEngschriftStd" pitchFamily="50" charset="0"/>
                <a:ea typeface="+mj-ea"/>
              </a:rPr>
              <a:t>1</a:t>
            </a:r>
            <a:endParaRPr lang="en-US" altLang="zh-CN" sz="1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INEngschriftStd" pitchFamily="50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201" y="568136"/>
            <a:ext cx="3369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/>
              <a:t>  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迭代模型</a:t>
            </a:r>
            <a:endParaRPr lang="zh-CN" altLang="en-US" sz="6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8615" y="4734560"/>
            <a:ext cx="643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组员：许佳俊 徐柯杰 何宇晨 杜潇天 黄玉钱</a:t>
            </a:r>
            <a:endParaRPr lang="zh-CN" altLang="en-US" sz="2400" b="1"/>
          </a:p>
        </p:txBody>
      </p:sp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迭代模型的使用条件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70" y="1169670"/>
            <a:ext cx="11381740" cy="600075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1、在项目开发早期需求可能有所变化。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2、分析设计人员对应用领域很熟悉。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3、高风险项目。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4、用户可不同程度地参与整个项目的开发过程。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5、使用面向对象的语言或统一建模语言（Unified Modeling Language，UML）。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6、使用CASE（Computer Aided Software Engineering，计算机辅助软件工程）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工具，如Rose（Rose是非常受欢迎的物件软体开发工具。）。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7、具有高素质的项目管理者和软件研发团队。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56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0" y="3560385"/>
            <a:ext cx="2877985" cy="3532892"/>
          </a:xfrm>
          <a:prstGeom prst="rect">
            <a:avLst/>
          </a:prstGeom>
        </p:spPr>
      </p:pic>
    </p:spTree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452310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RUP（Rational Unified Process），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统一软件开发过程，统一软件过程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)是一个面向对象且基于网络的程序开发方法论。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是迭代模型的一种。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瑞理统一过程（RUP）是Rational软件公司（Rational公司被IBM并购）创造的软件工程方法 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RUP描述了如何有效地利用商业的可靠的方法开发和部署软件，是一种重量级过程（也被称作厚方法学），因此特别适用于大型软件团队开发大型项目。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RUP最重要的它有三大特点：1）软件开发是一个迭代过程，2）软件开发是由Use Case（用例）驱动的，3）软件开发是以架构设计（Architectural Design）为中心的。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个核心工作流：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商业建模(Business Modeling)、需求(Requirements)、分析和设计(Analysis &amp; Design)、 实现(Implementation)、测试(Test)、 部署(Deployment)、 配置和变更管理(Configuration &amp; Change Management)、项目管理(Project Management)、环境(Environment）。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的裁剪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30" y="1459230"/>
            <a:ext cx="11750040" cy="526224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是一个通用的过程模板，包含了很多开发指南、制品、开发过程所涉及到的角色说明，由于它非常庞大所以对具体的开发机构和项目，用RUP时还要做裁剪，也就是要对RUP进行配置。RUP就像一个元过程，通过对RUP进行裁剪可以得到很多不同的开发过程，这些软件开发过程可以看作RUP的具体实例。RUP裁剪可以分为以下几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确定本项目需要哪些工作流。RUP的9个核心工作流并不总是需要的，可以取舍。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确定每个工作流需要哪些制品。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确定4个阶段之间如何演进。确定阶段间演进要以风险控制为原则，决定每个阶段要哪些工作流，每个工作流执行到什么程度，制品有哪些，每个制品完成到什么程度。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确定每个阶段内的迭代计划。规划RUP的4个阶段中每次迭代开发的内容。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规划工作流内部结构。工作流涉及角色、活动及制品，他的复杂程度与项目规模即角色多少有关。最后规划工作流的内部结构，通常用活动图的形式给出。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9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57543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具有很多长处：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它也存在一些不足：RUP只是一个开发过程，并没有涵盖软件过程的全部内容，例如它缺少关于软件运行和支持等方面的内容；此外，它没有支持多项目的开发结构，这在一定程度上降低了在开发组织内大范围实现重用的可能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可以说RUP是一个非常好的开端，但并不完美，在实际的应用中可以根据需要对其进行改进并可以用OPEN和OOSP等其他软件过程的相关内容对RUP进行补充和完善。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390779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的揭示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1、RUP是风险驱动的、基于Use Case（用例）技术的、以架构为中心的、迭代的、可配置的软件开发流程。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2、我们可以针对RUP所规定出的流程，进行客户化定制，定制出适合自己组织的实用的软件流程。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因此RUP是一个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流程定义平台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流程框架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迭代型生命周期阶段有哪几个？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项目先启、精华构架、构建源码、产品化过度。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迭代模型和瀑布模型的区别是什么？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1）降低了在一个增量上的开支风险。如果开发人员重复某个迭代，那么损失只是这一个开发有误的迭代的花费。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2）降低了产品无法按照既定进度进入市场的风险。通过在开发早期就确定风险，可以尽早来解决而不至于在开发后期匆匆忙忙。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3）加快了整个开发工作的进度。因为开发人员清楚问题的焦点所在，他们的工作会更有效率。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96520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、你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在实际生产中依据什么来选择开发模型？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1447165"/>
            <a:ext cx="85680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瀑布模型适用于需求易于完善且不易变更的项目。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快速原型模型适用需求复杂，难以确定，动态变化的软件系统。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螺旋模型适用于大规模软件项目，需求不明朗，风险比较高的软件系统。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增量模型适用于技术风险较大，用户需求较为稳定的软件系统。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迭代模型适用于需求难以确定、不断变更的软件需求。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RUP</a:t>
            </a:r>
            <a:r>
              <a:rPr lang="zh-CN" altLang="en-US" sz="2400" b="1">
                <a:solidFill>
                  <a:schemeClr val="bg1"/>
                </a:solidFill>
              </a:rPr>
              <a:t>适用于在迭代模型的基础上，开发项目组需要有熟练的软件开发经验。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6" y="-636"/>
            <a:ext cx="11522075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迭代模型概念</a:t>
            </a:r>
            <a:endParaRPr 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035" y="2593340"/>
            <a:ext cx="2521585" cy="8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迭代模型与瀑布模型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39201" y="1922274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迭代模型简介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36695" y="492019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三个问题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" name="Rectangle 7"/>
          <p:cNvSpPr/>
          <p:nvPr/>
        </p:nvSpPr>
        <p:spPr bwMode="auto">
          <a:xfrm>
            <a:off x="7489190" y="4796790"/>
            <a:ext cx="219646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RUP</a:t>
            </a: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介绍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Tm="43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 smtClea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9025255" y="3210560"/>
            <a:ext cx="1362710" cy="786130"/>
          </a:xfrm>
          <a:prstGeom prst="rect">
            <a:avLst/>
          </a:prstGeom>
        </p:spPr>
        <p:txBody>
          <a:bodyPr wrap="square" lIns="109944" tIns="54972" rIns="109944" bIns="54972">
            <a:spAutoFit/>
          </a:bodyPr>
          <a:lstStyle/>
          <a:p>
            <a:pPr defTabSz="1176655"/>
            <a:r>
              <a:rPr 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endParaRPr 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3360" y="1655911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655"/>
            <a:r>
              <a:rPr lang="en-US" altLang="zh-CN" sz="7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19685" y="182355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2072899"/>
            <a:ext cx="911441" cy="122314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444750" y="2072640"/>
            <a:ext cx="20885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655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迭代模型简介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85080" y="306705"/>
            <a:ext cx="633666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早在20世纪50年代末期，软件领域中就出现了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。最早的迭代过程可能被描述为“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（stagewise model）”。迭代模型是RUP推荐的周期模型。被定义为：迭代包括产生产品发布（稳定、可执行的产品版本）的全部开发活动和要使用该发布必需的所有其他外围元素。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迭代型生命周期模型由螺旋型生命周期演进而来。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完整的软件生命周期包含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项目先启、精华构架、构建源码、产品化过度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等四个里程碑阶段。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迭代型生命周期阶段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 descr="$8H~$(9F83R0_@XG@J3EF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433830"/>
            <a:ext cx="10690225" cy="3612515"/>
          </a:xfrm>
          <a:prstGeom prst="rect">
            <a:avLst/>
          </a:prstGeom>
        </p:spPr>
      </p:pic>
    </p:spTree>
  </p:cSld>
  <p:clrMapOvr>
    <a:masterClrMapping/>
  </p:clrMapOvr>
  <p:transition spd="slow" advTm="7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迭代模型概念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6925" y="1505585"/>
            <a:ext cx="961580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为了进一步规避项目风险，通常根据需要在各里程碑阶段中划分一次或多次迭代开发过程，以滚动演进的方式分次实现里程碑目标。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一次迭代，根据其所处的阶段，将不同力度的开发活动有顺序的组合在一起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迭代过程的最终目标是实现其所在里程碑阶段设定的目标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根据项目风险的演进与变化，四个里程碑被定义为：项目目标里程碑、项目框架基线里程碑、初始可交付里程碑、产品发布里程碑。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2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传统的瀑布模型中，采用大集成的模式，即到了单元测试之后才一次性地讲各个分别开发、测试的单元集成到一起，这种模式常常给项目带来了极大的困扰和风险。迭代模型支持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增量式集成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的模式，在不同的迭代过程中分别集成不同功能单元；在同一迭代过程中，多次增量集成新的功能特性，从而极大降低了集成和构建风险。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与传统的瀑布模型相比较，迭代过程具有以下优点：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1）降低了在一个增量上的开支风险。如果开发人员重复某个迭代，那么损失只是这一个开发有误的迭代的花费。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2）降低了产品无法按照既定进度进入市场的风险。通过在开发早期就确定风险，可以尽早来解决而不至于在开发后期匆匆忙忙。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3）加快了整个开发工作的进度。因为开发人员清楚问题的焦点所在，他们的工作会更有效率。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806296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5" name="图片 4" descr="ZVHJ%C1E0HRI0JZ[X470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009775"/>
            <a:ext cx="10579735" cy="442976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90472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2" name="图片 1" descr="}FDS2)A[1}MSZ]35E%5(L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2933700"/>
            <a:ext cx="10495915" cy="2598420"/>
          </a:xfrm>
          <a:prstGeom prst="rect">
            <a:avLst/>
          </a:prstGeom>
        </p:spPr>
      </p:pic>
      <p:pic>
        <p:nvPicPr>
          <p:cNvPr id="3" name="图片 2" descr="KF4T31AWWE`SC_)}UD1U{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543810"/>
            <a:ext cx="10496550" cy="40259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1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3068</Words>
  <Application>WPS 演示</Application>
  <PresentationFormat>自定义</PresentationFormat>
  <Paragraphs>183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DINEngschriftStd</vt:lpstr>
      <vt:lpstr>微软雅黑</vt:lpstr>
      <vt:lpstr>Lato Light</vt:lpstr>
      <vt:lpstr>Gill Sans</vt:lpstr>
      <vt:lpstr>ヒラギノ角ゴ ProN W3</vt:lpstr>
      <vt:lpstr>Bebas Neue</vt:lpstr>
      <vt:lpstr>Calibri</vt:lpstr>
      <vt:lpstr>AMGDT</vt:lpstr>
      <vt:lpstr>Arial Unicode MS</vt:lpstr>
      <vt:lpstr>Raleway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tory xu</cp:lastModifiedBy>
  <cp:revision>22</cp:revision>
  <dcterms:created xsi:type="dcterms:W3CDTF">2015-05-08T06:16:00Z</dcterms:created>
  <dcterms:modified xsi:type="dcterms:W3CDTF">2017-10-14T10:30:22Z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