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64" r:id="rId5"/>
    <p:sldId id="265" r:id="rId6"/>
    <p:sldId id="262" r:id="rId7"/>
    <p:sldId id="25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0" d="100"/>
          <a:sy n="100" d="100"/>
        </p:scale>
        <p:origin x="834"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C960-2BED-4E9D-BBAA-1EA835FB9A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5F788A-F7B6-4E31-9CA8-71696AA5E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AADC6-F575-4529-A076-DCBD0F078E05}"/>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5" name="Footer Placeholder 4">
            <a:extLst>
              <a:ext uri="{FF2B5EF4-FFF2-40B4-BE49-F238E27FC236}">
                <a16:creationId xmlns:a16="http://schemas.microsoft.com/office/drawing/2014/main" id="{833DE1BB-9604-4FEE-9986-5ED346D4E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20E0C-8463-4567-941F-696244081560}"/>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106839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58E5-A975-4C0F-9168-7B80CE762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A0C783-E799-477C-BF60-EABD0A2C5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FEBC3-75B5-4A09-AB6A-E53366F3DB76}"/>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5" name="Footer Placeholder 4">
            <a:extLst>
              <a:ext uri="{FF2B5EF4-FFF2-40B4-BE49-F238E27FC236}">
                <a16:creationId xmlns:a16="http://schemas.microsoft.com/office/drawing/2014/main" id="{78A994F1-753F-4A76-BAE8-AB9932E89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ECAC9-7096-4ACE-A2FA-93556C393C9D}"/>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116992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DBF50-BC22-4861-94E8-23593F70D6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9200D8-BA90-4E49-AD19-5083C8F4E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956E0-1D55-4868-85A3-B57E0D562975}"/>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5" name="Footer Placeholder 4">
            <a:extLst>
              <a:ext uri="{FF2B5EF4-FFF2-40B4-BE49-F238E27FC236}">
                <a16:creationId xmlns:a16="http://schemas.microsoft.com/office/drawing/2014/main" id="{9D0DFB26-41CB-4358-B2D5-47B4D9768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B314E-63F3-410C-A44F-E3AF2D6F1A22}"/>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429251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9709-D719-4392-8162-7C0EE245A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EEB28-9DDA-489D-8676-5281EF6E3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09F0B-9B3D-4543-8473-4D5903286C13}"/>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5" name="Footer Placeholder 4">
            <a:extLst>
              <a:ext uri="{FF2B5EF4-FFF2-40B4-BE49-F238E27FC236}">
                <a16:creationId xmlns:a16="http://schemas.microsoft.com/office/drawing/2014/main" id="{56593CD4-4A2A-43FD-AEF1-BE625E506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C5347-3804-4600-8C94-DF19E707B871}"/>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14403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48D-AE79-4194-B9FE-FC58D2F12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6A2AB2-E5F1-417F-96EF-70E4A7094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6790A4-7985-42CF-9CD1-91A37A3F1751}"/>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5" name="Footer Placeholder 4">
            <a:extLst>
              <a:ext uri="{FF2B5EF4-FFF2-40B4-BE49-F238E27FC236}">
                <a16:creationId xmlns:a16="http://schemas.microsoft.com/office/drawing/2014/main" id="{A08467E5-3A0C-4837-8863-622A9B747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80A1E-C0AE-4BE9-8C9E-8DC4ED85B525}"/>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106067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3F0A-68D8-4411-8E1C-A2E927FE1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999B3-CC85-4D7F-8526-60A005790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CEBBD-0107-4232-9944-B10B74A00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731AF-A254-44E4-873C-03DCD6FCDB63}"/>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6" name="Footer Placeholder 5">
            <a:extLst>
              <a:ext uri="{FF2B5EF4-FFF2-40B4-BE49-F238E27FC236}">
                <a16:creationId xmlns:a16="http://schemas.microsoft.com/office/drawing/2014/main" id="{DE9C30D5-F07C-42E9-93CF-582EDADC8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149F4-0B02-45F8-BF5D-40DA55137A04}"/>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123281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6FAC-BCE7-4533-B7B3-DEA3DFF00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913E84-E568-41E5-9837-31CD43FD3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4C704-6EB5-4A56-966D-C91FE7FA4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43792-5018-4929-A1EB-5743AA617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970A6-9337-49FF-95FA-A66F6B92D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3D412-94BF-464C-9B7D-26FA447221AC}"/>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8" name="Footer Placeholder 7">
            <a:extLst>
              <a:ext uri="{FF2B5EF4-FFF2-40B4-BE49-F238E27FC236}">
                <a16:creationId xmlns:a16="http://schemas.microsoft.com/office/drawing/2014/main" id="{56C98F02-0DEF-4A98-A5A2-F053C009A9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DD6EA-CE00-4775-9A9F-124813E5488B}"/>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68350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5BBD-2CBD-496A-84D0-0F512F9C8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4161AD-6C0F-4E27-8034-269D2A7448A3}"/>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4" name="Footer Placeholder 3">
            <a:extLst>
              <a:ext uri="{FF2B5EF4-FFF2-40B4-BE49-F238E27FC236}">
                <a16:creationId xmlns:a16="http://schemas.microsoft.com/office/drawing/2014/main" id="{ED7CCB05-28C0-4DE6-8A2B-F591956F5E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E4759B-2CAD-4AD4-B9F4-691A15153E11}"/>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330582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4CEC9-4F34-4A9F-8C9B-032695633E22}"/>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3" name="Footer Placeholder 2">
            <a:extLst>
              <a:ext uri="{FF2B5EF4-FFF2-40B4-BE49-F238E27FC236}">
                <a16:creationId xmlns:a16="http://schemas.microsoft.com/office/drawing/2014/main" id="{620C5BEA-B0D2-42C2-A588-1F83BEC87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4D2F8-B8A5-49E6-8C78-633B7AE67792}"/>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83346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7BAC-71D7-42F8-B857-BAEE33B27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735BF6-8D02-4BF3-B9D8-4E10ECB53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E6D366-D8C5-4A18-92F8-2F78FF457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3DC77-12BE-45F3-8793-018D1F87290B}"/>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6" name="Footer Placeholder 5">
            <a:extLst>
              <a:ext uri="{FF2B5EF4-FFF2-40B4-BE49-F238E27FC236}">
                <a16:creationId xmlns:a16="http://schemas.microsoft.com/office/drawing/2014/main" id="{41938C9B-C844-4C47-B2E7-42EB4568A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246DD-7989-4449-AA97-8B5F3CB73816}"/>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62530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36D6-F5F8-443B-95F0-197395AF3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1B117F-845A-46E4-ACCA-15CC4017B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683422-1CAD-48D2-B326-204443EB0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A8A98-1A70-47B3-A5CD-91AA8ABC0733}"/>
              </a:ext>
            </a:extLst>
          </p:cNvPr>
          <p:cNvSpPr>
            <a:spLocks noGrp="1"/>
          </p:cNvSpPr>
          <p:nvPr>
            <p:ph type="dt" sz="half" idx="10"/>
          </p:nvPr>
        </p:nvSpPr>
        <p:spPr/>
        <p:txBody>
          <a:bodyPr/>
          <a:lstStyle/>
          <a:p>
            <a:fld id="{926563DA-98F7-4814-B761-58C991188287}" type="datetimeFigureOut">
              <a:rPr lang="en-US" smtClean="0"/>
              <a:t>2/2/2021</a:t>
            </a:fld>
            <a:endParaRPr lang="en-US"/>
          </a:p>
        </p:txBody>
      </p:sp>
      <p:sp>
        <p:nvSpPr>
          <p:cNvPr id="6" name="Footer Placeholder 5">
            <a:extLst>
              <a:ext uri="{FF2B5EF4-FFF2-40B4-BE49-F238E27FC236}">
                <a16:creationId xmlns:a16="http://schemas.microsoft.com/office/drawing/2014/main" id="{43833269-3D68-4AAD-B949-73574D477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0A4B2-B088-4E20-88B8-D908EC8AC3BA}"/>
              </a:ext>
            </a:extLst>
          </p:cNvPr>
          <p:cNvSpPr>
            <a:spLocks noGrp="1"/>
          </p:cNvSpPr>
          <p:nvPr>
            <p:ph type="sldNum" sz="quarter" idx="12"/>
          </p:nvPr>
        </p:nvSpPr>
        <p:spPr/>
        <p:txBody>
          <a:bodyPr/>
          <a:lstStyle/>
          <a:p>
            <a:fld id="{37571396-24BD-4A03-BF04-509AC4AA4AD4}" type="slidenum">
              <a:rPr lang="en-US" smtClean="0"/>
              <a:t>‹#›</a:t>
            </a:fld>
            <a:endParaRPr lang="en-US"/>
          </a:p>
        </p:txBody>
      </p:sp>
    </p:spTree>
    <p:extLst>
      <p:ext uri="{BB962C8B-B14F-4D97-AF65-F5344CB8AC3E}">
        <p14:creationId xmlns:p14="http://schemas.microsoft.com/office/powerpoint/2010/main" val="331667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AAC35-F902-41FB-BB23-743396BF8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7D601D-F53B-4C50-90FC-63674BF71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B6C2F-14DD-4B06-AD50-74DD92680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563DA-98F7-4814-B761-58C991188287}" type="datetimeFigureOut">
              <a:rPr lang="en-US" smtClean="0"/>
              <a:t>2/2/2021</a:t>
            </a:fld>
            <a:endParaRPr lang="en-US"/>
          </a:p>
        </p:txBody>
      </p:sp>
      <p:sp>
        <p:nvSpPr>
          <p:cNvPr id="5" name="Footer Placeholder 4">
            <a:extLst>
              <a:ext uri="{FF2B5EF4-FFF2-40B4-BE49-F238E27FC236}">
                <a16:creationId xmlns:a16="http://schemas.microsoft.com/office/drawing/2014/main" id="{6DC3EE61-238A-48D5-AC6D-5428438D6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44527-E809-42C9-BBA4-26F443776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71396-24BD-4A03-BF04-509AC4AA4AD4}" type="slidenum">
              <a:rPr lang="en-US" smtClean="0"/>
              <a:t>‹#›</a:t>
            </a:fld>
            <a:endParaRPr lang="en-US"/>
          </a:p>
        </p:txBody>
      </p:sp>
    </p:spTree>
    <p:extLst>
      <p:ext uri="{BB962C8B-B14F-4D97-AF65-F5344CB8AC3E}">
        <p14:creationId xmlns:p14="http://schemas.microsoft.com/office/powerpoint/2010/main" val="229089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1DBD-0A2D-4520-98CA-FD8589B25EDE}"/>
              </a:ext>
            </a:extLst>
          </p:cNvPr>
          <p:cNvSpPr>
            <a:spLocks noGrp="1"/>
          </p:cNvSpPr>
          <p:nvPr>
            <p:ph type="ctrTitle"/>
          </p:nvPr>
        </p:nvSpPr>
        <p:spPr/>
        <p:txBody>
          <a:bodyPr/>
          <a:lstStyle/>
          <a:p>
            <a:r>
              <a:rPr lang="en-US" dirty="0"/>
              <a:t>Efficient Food Development</a:t>
            </a:r>
          </a:p>
        </p:txBody>
      </p:sp>
      <p:sp>
        <p:nvSpPr>
          <p:cNvPr id="3" name="Subtitle 2">
            <a:extLst>
              <a:ext uri="{FF2B5EF4-FFF2-40B4-BE49-F238E27FC236}">
                <a16:creationId xmlns:a16="http://schemas.microsoft.com/office/drawing/2014/main" id="{B1089E83-3837-48B6-9252-7D95BB49CFB6}"/>
              </a:ext>
            </a:extLst>
          </p:cNvPr>
          <p:cNvSpPr>
            <a:spLocks noGrp="1"/>
          </p:cNvSpPr>
          <p:nvPr>
            <p:ph type="subTitle" idx="1"/>
          </p:nvPr>
        </p:nvSpPr>
        <p:spPr/>
        <p:txBody>
          <a:bodyPr/>
          <a:lstStyle/>
          <a:p>
            <a:r>
              <a:rPr lang="en-US" dirty="0"/>
              <a:t>Capstone 3 </a:t>
            </a:r>
          </a:p>
          <a:p>
            <a:r>
              <a:rPr lang="en-US" dirty="0"/>
              <a:t>By Tim Osburg</a:t>
            </a:r>
          </a:p>
        </p:txBody>
      </p:sp>
    </p:spTree>
    <p:extLst>
      <p:ext uri="{BB962C8B-B14F-4D97-AF65-F5344CB8AC3E}">
        <p14:creationId xmlns:p14="http://schemas.microsoft.com/office/powerpoint/2010/main" val="213721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33BC-0031-4986-85EC-554BF3597DF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6E43B1C-12CE-4663-A65C-D7537C1EAD39}"/>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Excessive nitrogen poses a hazard to both wildlife and humans with the introduction of large algae blooms and increased secondary bacteria and toxins. According to the United States Environmental Protection Agency (EPA) “Nutrient pollution is one of the America’s most widespread, costly and challenging environmental problems, and is caused by excess nitrogen and phosphorus in the air and water.” As a result, using materials that knowingly introduce hazardous elements should be accomplished efficiently.</a:t>
            </a:r>
            <a:endParaRPr lang="en-US" dirty="0"/>
          </a:p>
        </p:txBody>
      </p:sp>
    </p:spTree>
    <p:extLst>
      <p:ext uri="{BB962C8B-B14F-4D97-AF65-F5344CB8AC3E}">
        <p14:creationId xmlns:p14="http://schemas.microsoft.com/office/powerpoint/2010/main" val="282010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91A1-5832-48A0-BC2F-D325F99C8256}"/>
              </a:ext>
            </a:extLst>
          </p:cNvPr>
          <p:cNvSpPr>
            <a:spLocks noGrp="1"/>
          </p:cNvSpPr>
          <p:nvPr>
            <p:ph type="title"/>
          </p:nvPr>
        </p:nvSpPr>
        <p:spPr/>
        <p:txBody>
          <a:bodyPr/>
          <a:lstStyle/>
          <a:p>
            <a:r>
              <a:rPr lang="en-US" dirty="0"/>
              <a:t>FAOSTAT data collection</a:t>
            </a:r>
          </a:p>
        </p:txBody>
      </p:sp>
      <p:pic>
        <p:nvPicPr>
          <p:cNvPr id="4" name="Content Placeholder 3">
            <a:extLst>
              <a:ext uri="{FF2B5EF4-FFF2-40B4-BE49-F238E27FC236}">
                <a16:creationId xmlns:a16="http://schemas.microsoft.com/office/drawing/2014/main" id="{8281FD32-4EDA-4A65-8520-7D01EED3BBD2}"/>
              </a:ext>
            </a:extLst>
          </p:cNvPr>
          <p:cNvPicPr>
            <a:picLocks noGrp="1"/>
          </p:cNvPicPr>
          <p:nvPr>
            <p:ph idx="1"/>
          </p:nvPr>
        </p:nvPicPr>
        <p:blipFill>
          <a:blip r:embed="rId2"/>
          <a:stretch>
            <a:fillRect/>
          </a:stretch>
        </p:blipFill>
        <p:spPr>
          <a:xfrm>
            <a:off x="1990725" y="3034506"/>
            <a:ext cx="8210550" cy="1933575"/>
          </a:xfrm>
          <a:prstGeom prst="rect">
            <a:avLst/>
          </a:prstGeom>
        </p:spPr>
      </p:pic>
    </p:spTree>
    <p:extLst>
      <p:ext uri="{BB962C8B-B14F-4D97-AF65-F5344CB8AC3E}">
        <p14:creationId xmlns:p14="http://schemas.microsoft.com/office/powerpoint/2010/main" val="93891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E6A2-4685-4358-B449-21DC10739F86}"/>
              </a:ext>
            </a:extLst>
          </p:cNvPr>
          <p:cNvSpPr>
            <a:spLocks noGrp="1"/>
          </p:cNvSpPr>
          <p:nvPr>
            <p:ph type="title"/>
          </p:nvPr>
        </p:nvSpPr>
        <p:spPr/>
        <p:txBody>
          <a:bodyPr/>
          <a:lstStyle/>
          <a:p>
            <a:r>
              <a:rPr lang="en-US" dirty="0"/>
              <a:t>Harvest area vs Production</a:t>
            </a:r>
          </a:p>
        </p:txBody>
      </p:sp>
      <p:sp>
        <p:nvSpPr>
          <p:cNvPr id="3" name="Text Placeholder 2">
            <a:extLst>
              <a:ext uri="{FF2B5EF4-FFF2-40B4-BE49-F238E27FC236}">
                <a16:creationId xmlns:a16="http://schemas.microsoft.com/office/drawing/2014/main" id="{F4F8ACAD-414C-42CA-9BBD-C17FDE57DAA3}"/>
              </a:ext>
            </a:extLst>
          </p:cNvPr>
          <p:cNvSpPr>
            <a:spLocks noGrp="1"/>
          </p:cNvSpPr>
          <p:nvPr>
            <p:ph type="body" idx="1"/>
          </p:nvPr>
        </p:nvSpPr>
        <p:spPr/>
        <p:txBody>
          <a:bodyPr/>
          <a:lstStyle/>
          <a:p>
            <a:pPr algn="ctr"/>
            <a:r>
              <a:rPr lang="en-US" dirty="0"/>
              <a:t>Nitrogen Production</a:t>
            </a:r>
          </a:p>
        </p:txBody>
      </p:sp>
      <p:sp>
        <p:nvSpPr>
          <p:cNvPr id="5" name="Text Placeholder 4">
            <a:extLst>
              <a:ext uri="{FF2B5EF4-FFF2-40B4-BE49-F238E27FC236}">
                <a16:creationId xmlns:a16="http://schemas.microsoft.com/office/drawing/2014/main" id="{E4B3D6BA-B2C8-448B-A1CA-16DA547D39A7}"/>
              </a:ext>
            </a:extLst>
          </p:cNvPr>
          <p:cNvSpPr>
            <a:spLocks noGrp="1"/>
          </p:cNvSpPr>
          <p:nvPr>
            <p:ph type="body" sz="quarter" idx="3"/>
          </p:nvPr>
        </p:nvSpPr>
        <p:spPr/>
        <p:txBody>
          <a:bodyPr/>
          <a:lstStyle/>
          <a:p>
            <a:pPr algn="ctr"/>
            <a:r>
              <a:rPr lang="en-US" dirty="0"/>
              <a:t>Phosphate Production</a:t>
            </a:r>
          </a:p>
        </p:txBody>
      </p:sp>
      <p:pic>
        <p:nvPicPr>
          <p:cNvPr id="7" name="Content Placeholder 7" descr="Graphical user interface, website&#10;&#10;Description automatically generated">
            <a:extLst>
              <a:ext uri="{FF2B5EF4-FFF2-40B4-BE49-F238E27FC236}">
                <a16:creationId xmlns:a16="http://schemas.microsoft.com/office/drawing/2014/main" id="{CF2AA490-62BE-4983-A3A7-1408E88426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5814" y="2505075"/>
            <a:ext cx="4605735" cy="3684588"/>
          </a:xfrm>
        </p:spPr>
      </p:pic>
      <p:pic>
        <p:nvPicPr>
          <p:cNvPr id="8" name="Content Placeholder 9" descr="Graphical user interface, website&#10;&#10;Description automatically generated">
            <a:extLst>
              <a:ext uri="{FF2B5EF4-FFF2-40B4-BE49-F238E27FC236}">
                <a16:creationId xmlns:a16="http://schemas.microsoft.com/office/drawing/2014/main" id="{0C0B865F-E1DA-4C66-83EE-4B130E08F9C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60926" y="2505075"/>
            <a:ext cx="4605735" cy="3684588"/>
          </a:xfrm>
        </p:spPr>
      </p:pic>
    </p:spTree>
    <p:extLst>
      <p:ext uri="{BB962C8B-B14F-4D97-AF65-F5344CB8AC3E}">
        <p14:creationId xmlns:p14="http://schemas.microsoft.com/office/powerpoint/2010/main" val="154882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2F0AD4-7789-4110-B1AA-FE174415ABAB}"/>
              </a:ext>
            </a:extLst>
          </p:cNvPr>
          <p:cNvSpPr>
            <a:spLocks noGrp="1"/>
          </p:cNvSpPr>
          <p:nvPr>
            <p:ph type="title"/>
          </p:nvPr>
        </p:nvSpPr>
        <p:spPr/>
        <p:txBody>
          <a:bodyPr/>
          <a:lstStyle/>
          <a:p>
            <a:r>
              <a:rPr lang="en-US" dirty="0"/>
              <a:t>Analysis</a:t>
            </a:r>
          </a:p>
        </p:txBody>
      </p:sp>
      <p:sp>
        <p:nvSpPr>
          <p:cNvPr id="6" name="Content Placeholder 5">
            <a:extLst>
              <a:ext uri="{FF2B5EF4-FFF2-40B4-BE49-F238E27FC236}">
                <a16:creationId xmlns:a16="http://schemas.microsoft.com/office/drawing/2014/main" id="{38524844-0080-40B2-AA58-7559106F7DFD}"/>
              </a:ext>
            </a:extLst>
          </p:cNvPr>
          <p:cNvSpPr>
            <a:spLocks noGrp="1"/>
          </p:cNvSpPr>
          <p:nvPr>
            <p:ph idx="1"/>
          </p:nvPr>
        </p:nvSpPr>
        <p:spPr/>
        <p:txBody>
          <a:bodyPr/>
          <a:lstStyle/>
          <a:p>
            <a:r>
              <a:rPr lang="en-US" dirty="0"/>
              <a:t>Initial high values in mean squared error indicate poor fit to individual values. However, this could be attributed to the scale of values.</a:t>
            </a:r>
          </a:p>
          <a:p>
            <a:r>
              <a:rPr lang="en-US" dirty="0"/>
              <a:t>High coefficient of determination indicates that the data does fit a linear regression.</a:t>
            </a:r>
          </a:p>
        </p:txBody>
      </p:sp>
    </p:spTree>
    <p:extLst>
      <p:ext uri="{BB962C8B-B14F-4D97-AF65-F5344CB8AC3E}">
        <p14:creationId xmlns:p14="http://schemas.microsoft.com/office/powerpoint/2010/main" val="19881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2852-1548-4927-B80F-64E120B19D91}"/>
              </a:ext>
            </a:extLst>
          </p:cNvPr>
          <p:cNvSpPr>
            <a:spLocks noGrp="1"/>
          </p:cNvSpPr>
          <p:nvPr>
            <p:ph type="title"/>
          </p:nvPr>
        </p:nvSpPr>
        <p:spPr/>
        <p:txBody>
          <a:bodyPr/>
          <a:lstStyle/>
          <a:p>
            <a:r>
              <a:rPr lang="en-US" dirty="0"/>
              <a:t>Linear regression modeling</a:t>
            </a:r>
          </a:p>
        </p:txBody>
      </p:sp>
      <p:pic>
        <p:nvPicPr>
          <p:cNvPr id="6" name="Content Placeholder 5" descr="Chart, scatter chart&#10;&#10;Description automatically generated">
            <a:extLst>
              <a:ext uri="{FF2B5EF4-FFF2-40B4-BE49-F238E27FC236}">
                <a16:creationId xmlns:a16="http://schemas.microsoft.com/office/drawing/2014/main" id="{139CBD35-0ADF-41C4-BFCC-A93D029232AF}"/>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74094"/>
            <a:ext cx="5181600" cy="3454400"/>
          </a:xfrm>
          <a:prstGeom prst="rect">
            <a:avLst/>
          </a:prstGeom>
        </p:spPr>
      </p:pic>
      <p:graphicFrame>
        <p:nvGraphicFramePr>
          <p:cNvPr id="9" name="Object 8">
            <a:extLst>
              <a:ext uri="{FF2B5EF4-FFF2-40B4-BE49-F238E27FC236}">
                <a16:creationId xmlns:a16="http://schemas.microsoft.com/office/drawing/2014/main" id="{C7C240BE-1E8E-4C3E-B5A6-B846B2D7978B}"/>
              </a:ext>
            </a:extLst>
          </p:cNvPr>
          <p:cNvGraphicFramePr>
            <a:graphicFrameLocks noChangeAspect="1"/>
          </p:cNvGraphicFramePr>
          <p:nvPr>
            <p:extLst>
              <p:ext uri="{D42A27DB-BD31-4B8C-83A1-F6EECF244321}">
                <p14:modId xmlns:p14="http://schemas.microsoft.com/office/powerpoint/2010/main" val="1359612087"/>
              </p:ext>
            </p:extLst>
          </p:nvPr>
        </p:nvGraphicFramePr>
        <p:xfrm>
          <a:off x="2603506" y="3530602"/>
          <a:ext cx="12245969" cy="1325562"/>
        </p:xfrm>
        <a:graphic>
          <a:graphicData uri="http://schemas.openxmlformats.org/presentationml/2006/ole">
            <mc:AlternateContent xmlns:mc="http://schemas.openxmlformats.org/markup-compatibility/2006">
              <mc:Choice xmlns:v="urn:schemas-microsoft-com:vml" Requires="v">
                <p:oleObj name="Document" r:id="rId3" imgW="5968480" imgH="646766" progId="Word.Document.12">
                  <p:embed/>
                </p:oleObj>
              </mc:Choice>
              <mc:Fallback>
                <p:oleObj name="Document" r:id="rId3" imgW="5968480" imgH="646766" progId="Word.Document.12">
                  <p:embed/>
                  <p:pic>
                    <p:nvPicPr>
                      <p:cNvPr id="0" name=""/>
                      <p:cNvPicPr/>
                      <p:nvPr/>
                    </p:nvPicPr>
                    <p:blipFill>
                      <a:blip r:embed="rId4"/>
                      <a:stretch>
                        <a:fillRect/>
                      </a:stretch>
                    </p:blipFill>
                    <p:spPr>
                      <a:xfrm>
                        <a:off x="2603506" y="3530602"/>
                        <a:ext cx="12245969" cy="1325562"/>
                      </a:xfrm>
                      <a:prstGeom prst="rect">
                        <a:avLst/>
                      </a:prstGeom>
                    </p:spPr>
                  </p:pic>
                </p:oleObj>
              </mc:Fallback>
            </mc:AlternateContent>
          </a:graphicData>
        </a:graphic>
      </p:graphicFrame>
    </p:spTree>
    <p:extLst>
      <p:ext uri="{BB962C8B-B14F-4D97-AF65-F5344CB8AC3E}">
        <p14:creationId xmlns:p14="http://schemas.microsoft.com/office/powerpoint/2010/main" val="88926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B7CC9C6-1CB4-442A-B65A-CE957260AF52}"/>
              </a:ext>
            </a:extLst>
          </p:cNvPr>
          <p:cNvSpPr>
            <a:spLocks noGrp="1"/>
          </p:cNvSpPr>
          <p:nvPr>
            <p:ph type="title"/>
          </p:nvPr>
        </p:nvSpPr>
        <p:spPr/>
        <p:txBody>
          <a:bodyPr/>
          <a:lstStyle/>
          <a:p>
            <a:r>
              <a:rPr lang="en-US" dirty="0"/>
              <a:t>Hierarchal modeling </a:t>
            </a:r>
          </a:p>
        </p:txBody>
      </p:sp>
      <p:sp>
        <p:nvSpPr>
          <p:cNvPr id="6" name="Text Placeholder 5">
            <a:extLst>
              <a:ext uri="{FF2B5EF4-FFF2-40B4-BE49-F238E27FC236}">
                <a16:creationId xmlns:a16="http://schemas.microsoft.com/office/drawing/2014/main" id="{7CD24588-BBD6-42B0-A223-AB705F90BA47}"/>
              </a:ext>
            </a:extLst>
          </p:cNvPr>
          <p:cNvSpPr>
            <a:spLocks noGrp="1"/>
          </p:cNvSpPr>
          <p:nvPr>
            <p:ph type="body" idx="1"/>
          </p:nvPr>
        </p:nvSpPr>
        <p:spPr>
          <a:xfrm>
            <a:off x="6184900" y="2093119"/>
            <a:ext cx="5157787" cy="823912"/>
          </a:xfrm>
        </p:spPr>
        <p:txBody>
          <a:bodyPr/>
          <a:lstStyle/>
          <a:p>
            <a:pPr algn="ctr"/>
            <a:r>
              <a:rPr lang="en-US" dirty="0"/>
              <a:t>Apples Area vs Production</a:t>
            </a:r>
          </a:p>
        </p:txBody>
      </p:sp>
      <p:pic>
        <p:nvPicPr>
          <p:cNvPr id="19" name="Content Placeholder 18" descr="Chart, histogram&#10;&#10;Description automatically generated">
            <a:extLst>
              <a:ext uri="{FF2B5EF4-FFF2-40B4-BE49-F238E27FC236}">
                <a16:creationId xmlns:a16="http://schemas.microsoft.com/office/drawing/2014/main" id="{A09D4E31-D995-4D76-B5D5-90063CAE7D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42144"/>
            <a:ext cx="5157787" cy="3610450"/>
          </a:xfrm>
        </p:spPr>
      </p:pic>
      <p:pic>
        <p:nvPicPr>
          <p:cNvPr id="17" name="Content Placeholder 10" descr="Chart, scatter chart&#10;&#10;Description automatically generated">
            <a:extLst>
              <a:ext uri="{FF2B5EF4-FFF2-40B4-BE49-F238E27FC236}">
                <a16:creationId xmlns:a16="http://schemas.microsoft.com/office/drawing/2014/main" id="{84AA8A28-BA8D-4D40-AF88-398E544BE99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533253"/>
            <a:ext cx="5183188" cy="3628231"/>
          </a:xfrm>
        </p:spPr>
      </p:pic>
    </p:spTree>
    <p:extLst>
      <p:ext uri="{BB962C8B-B14F-4D97-AF65-F5344CB8AC3E}">
        <p14:creationId xmlns:p14="http://schemas.microsoft.com/office/powerpoint/2010/main" val="135875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8CA73-1A98-4320-A2A6-5909330B7F6B}"/>
              </a:ext>
            </a:extLst>
          </p:cNvPr>
          <p:cNvSpPr>
            <a:spLocks noGrp="1"/>
          </p:cNvSpPr>
          <p:nvPr>
            <p:ph type="title"/>
          </p:nvPr>
        </p:nvSpPr>
        <p:spPr/>
        <p:txBody>
          <a:bodyPr/>
          <a:lstStyle/>
          <a:p>
            <a:r>
              <a:rPr lang="en-US" dirty="0"/>
              <a:t>Future Work</a:t>
            </a:r>
          </a:p>
        </p:txBody>
      </p:sp>
      <p:sp>
        <p:nvSpPr>
          <p:cNvPr id="8" name="Content Placeholder 7">
            <a:extLst>
              <a:ext uri="{FF2B5EF4-FFF2-40B4-BE49-F238E27FC236}">
                <a16:creationId xmlns:a16="http://schemas.microsoft.com/office/drawing/2014/main" id="{A41C6884-3DD5-446C-B1C5-3516B353CD1A}"/>
              </a:ext>
            </a:extLst>
          </p:cNvPr>
          <p:cNvSpPr>
            <a:spLocks noGrp="1"/>
          </p:cNvSpPr>
          <p:nvPr>
            <p:ph idx="1"/>
          </p:nvPr>
        </p:nvSpPr>
        <p:spPr/>
        <p:txBody>
          <a:bodyPr/>
          <a:lstStyle/>
          <a:p>
            <a:r>
              <a:rPr lang="en-US" dirty="0"/>
              <a:t>Improve data organization for modeling</a:t>
            </a:r>
          </a:p>
          <a:p>
            <a:r>
              <a:rPr lang="en-US" dirty="0"/>
              <a:t>Explore additional modelling methodologies</a:t>
            </a:r>
          </a:p>
          <a:p>
            <a:r>
              <a:rPr lang="en-US" dirty="0"/>
              <a:t>Clarify data with flagged values</a:t>
            </a:r>
          </a:p>
        </p:txBody>
      </p:sp>
    </p:spTree>
    <p:extLst>
      <p:ext uri="{BB962C8B-B14F-4D97-AF65-F5344CB8AC3E}">
        <p14:creationId xmlns:p14="http://schemas.microsoft.com/office/powerpoint/2010/main" val="552701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169</Words>
  <Application>Microsoft Office PowerPoint</Application>
  <PresentationFormat>Widescreen</PresentationFormat>
  <Paragraphs>19</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Microsoft Word Document</vt:lpstr>
      <vt:lpstr>Efficient Food Development</vt:lpstr>
      <vt:lpstr>Problem Statement</vt:lpstr>
      <vt:lpstr>FAOSTAT data collection</vt:lpstr>
      <vt:lpstr>Harvest area vs Production</vt:lpstr>
      <vt:lpstr>Analysis</vt:lpstr>
      <vt:lpstr>Linear regression modeling</vt:lpstr>
      <vt:lpstr>Hierarchal modeling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Osburg</dc:creator>
  <cp:lastModifiedBy>Tim Osburg</cp:lastModifiedBy>
  <cp:revision>4</cp:revision>
  <dcterms:created xsi:type="dcterms:W3CDTF">2021-02-03T02:42:17Z</dcterms:created>
  <dcterms:modified xsi:type="dcterms:W3CDTF">2021-02-03T03:51:56Z</dcterms:modified>
</cp:coreProperties>
</file>