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817-3BA9-4644-A315-39721722343F}" type="datetimeFigureOut">
              <a:rPr lang="pt-PT" smtClean="0"/>
              <a:t>04/10/2018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5E74-DAAA-4CAF-B177-AE20622E44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57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817-3BA9-4644-A315-39721722343F}" type="datetimeFigureOut">
              <a:rPr lang="pt-PT" smtClean="0"/>
              <a:t>04/10/2018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5E74-DAAA-4CAF-B177-AE20622E44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04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817-3BA9-4644-A315-39721722343F}" type="datetimeFigureOut">
              <a:rPr lang="pt-PT" smtClean="0"/>
              <a:t>04/10/2018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5E74-DAAA-4CAF-B177-AE20622E44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110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817-3BA9-4644-A315-39721722343F}" type="datetimeFigureOut">
              <a:rPr lang="pt-PT" smtClean="0"/>
              <a:t>04/10/2018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5E74-DAAA-4CAF-B177-AE20622E44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72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817-3BA9-4644-A315-39721722343F}" type="datetimeFigureOut">
              <a:rPr lang="pt-PT" smtClean="0"/>
              <a:t>04/10/2018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5E74-DAAA-4CAF-B177-AE20622E44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73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817-3BA9-4644-A315-39721722343F}" type="datetimeFigureOut">
              <a:rPr lang="pt-PT" smtClean="0"/>
              <a:t>04/10/2018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5E74-DAAA-4CAF-B177-AE20622E44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037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817-3BA9-4644-A315-39721722343F}" type="datetimeFigureOut">
              <a:rPr lang="pt-PT" smtClean="0"/>
              <a:t>04/10/2018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5E74-DAAA-4CAF-B177-AE20622E44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270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817-3BA9-4644-A315-39721722343F}" type="datetimeFigureOut">
              <a:rPr lang="pt-PT" smtClean="0"/>
              <a:t>04/10/2018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5E74-DAAA-4CAF-B177-AE20622E44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26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817-3BA9-4644-A315-39721722343F}" type="datetimeFigureOut">
              <a:rPr lang="pt-PT" smtClean="0"/>
              <a:t>04/10/2018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5E74-DAAA-4CAF-B177-AE20622E44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066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817-3BA9-4644-A315-39721722343F}" type="datetimeFigureOut">
              <a:rPr lang="pt-PT" smtClean="0"/>
              <a:t>04/10/2018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5E74-DAAA-4CAF-B177-AE20622E44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791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817-3BA9-4644-A315-39721722343F}" type="datetimeFigureOut">
              <a:rPr lang="pt-PT" smtClean="0"/>
              <a:t>04/10/2018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5E74-DAAA-4CAF-B177-AE20622E44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14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E6817-3BA9-4644-A315-39721722343F}" type="datetimeFigureOut">
              <a:rPr lang="pt-PT" smtClean="0"/>
              <a:t>04/10/2018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E5E74-DAAA-4CAF-B177-AE20622E44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080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39C76-FFC6-4E16-9DAC-167CB73E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88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PT" sz="6600" b="1" dirty="0"/>
              <a:t>Business </a:t>
            </a:r>
            <a:r>
              <a:rPr lang="pt-PT" sz="6600" b="1" dirty="0" err="1"/>
              <a:t>Model</a:t>
            </a:r>
            <a:r>
              <a:rPr lang="pt-PT" sz="6600" b="1" dirty="0"/>
              <a:t> </a:t>
            </a:r>
            <a:r>
              <a:rPr lang="pt-PT" sz="6600" b="1" dirty="0" err="1"/>
              <a:t>Canvas</a:t>
            </a:r>
            <a:endParaRPr lang="pt-PT" sz="6600" b="1" dirty="0"/>
          </a:p>
        </p:txBody>
      </p:sp>
    </p:spTree>
    <p:extLst>
      <p:ext uri="{BB962C8B-B14F-4D97-AF65-F5344CB8AC3E}">
        <p14:creationId xmlns:p14="http://schemas.microsoft.com/office/powerpoint/2010/main" val="388681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41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775581"/>
            <a:ext cx="2607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/>
              <a:t>Bus</a:t>
            </a:r>
          </a:p>
          <a:p>
            <a:pPr marL="285750" indent="-285750">
              <a:buFontTx/>
              <a:buChar char="-"/>
            </a:pPr>
            <a:r>
              <a:rPr lang="pt-PT" dirty="0"/>
              <a:t>Shops inside metro</a:t>
            </a:r>
          </a:p>
          <a:p>
            <a:pPr marL="285750" indent="-285750">
              <a:buFontTx/>
              <a:buChar char="-"/>
            </a:pPr>
            <a:r>
              <a:rPr lang="pt-PT" dirty="0"/>
              <a:t>Parking </a:t>
            </a:r>
            <a:r>
              <a:rPr lang="pt-PT" dirty="0" err="1"/>
              <a:t>lot</a:t>
            </a:r>
            <a:r>
              <a:rPr lang="pt-PT" dirty="0"/>
              <a:t> </a:t>
            </a:r>
            <a:r>
              <a:rPr lang="pt-PT" dirty="0" err="1"/>
              <a:t>companies</a:t>
            </a:r>
            <a:endParaRPr lang="pt-PT" dirty="0"/>
          </a:p>
          <a:p>
            <a:pPr marL="285750" indent="-285750">
              <a:buFontTx/>
              <a:buChar char="-"/>
            </a:pPr>
            <a:r>
              <a:rPr lang="pt-PT" dirty="0" err="1"/>
              <a:t>Airport</a:t>
            </a:r>
            <a:r>
              <a:rPr lang="pt-PT" dirty="0"/>
              <a:t> (in some cases)</a:t>
            </a:r>
          </a:p>
          <a:p>
            <a:pPr marL="285750" indent="-285750">
              <a:buFontTx/>
              <a:buChar char="-"/>
            </a:pPr>
            <a:r>
              <a:rPr lang="pt-PT" dirty="0" err="1"/>
              <a:t>Investors</a:t>
            </a:r>
            <a:r>
              <a:rPr lang="pt-PT" dirty="0"/>
              <a:t>(</a:t>
            </a:r>
            <a:r>
              <a:rPr lang="pt-PT" dirty="0" err="1"/>
              <a:t>Government</a:t>
            </a:r>
            <a:r>
              <a:rPr lang="pt-PT" dirty="0"/>
              <a:t>, </a:t>
            </a:r>
            <a:r>
              <a:rPr lang="pt-PT" dirty="0" err="1"/>
              <a:t>City</a:t>
            </a:r>
            <a:r>
              <a:rPr lang="pt-PT" dirty="0"/>
              <a:t> </a:t>
            </a:r>
            <a:r>
              <a:rPr lang="pt-PT" dirty="0" err="1"/>
              <a:t>Council</a:t>
            </a:r>
            <a:r>
              <a:rPr lang="pt-PT" dirty="0"/>
              <a:t>, </a:t>
            </a:r>
            <a:r>
              <a:rPr lang="pt-PT" dirty="0" err="1"/>
              <a:t>etc</a:t>
            </a:r>
            <a:r>
              <a:rPr lang="pt-PT" dirty="0"/>
              <a:t>)</a:t>
            </a:r>
          </a:p>
          <a:p>
            <a:pPr marL="285750" indent="-285750">
              <a:buFontTx/>
              <a:buChar char="-"/>
            </a:pPr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5104013" y="864524"/>
            <a:ext cx="19950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 err="1"/>
              <a:t>Fast</a:t>
            </a:r>
            <a:endParaRPr lang="pt-PT" dirty="0"/>
          </a:p>
          <a:p>
            <a:pPr marL="285750" indent="-285750">
              <a:buFontTx/>
              <a:buChar char="-"/>
            </a:pPr>
            <a:r>
              <a:rPr lang="pt-PT" dirty="0" err="1"/>
              <a:t>Cheap</a:t>
            </a:r>
            <a:endParaRPr lang="pt-PT" dirty="0"/>
          </a:p>
          <a:p>
            <a:pPr marL="285750" indent="-285750">
              <a:buFontTx/>
              <a:buChar char="-"/>
            </a:pPr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waiting</a:t>
            </a:r>
            <a:r>
              <a:rPr lang="pt-PT" dirty="0"/>
              <a:t> time</a:t>
            </a:r>
          </a:p>
          <a:p>
            <a:pPr marL="285750" indent="-285750">
              <a:buFontTx/>
              <a:buChar char="-"/>
            </a:pPr>
            <a:r>
              <a:rPr lang="pt-PT" dirty="0" err="1"/>
              <a:t>Easy</a:t>
            </a:r>
            <a:r>
              <a:rPr lang="pt-PT" dirty="0"/>
              <a:t> </a:t>
            </a:r>
            <a:r>
              <a:rPr lang="pt-PT" dirty="0" err="1"/>
              <a:t>access</a:t>
            </a:r>
            <a:endParaRPr lang="pt-PT" dirty="0"/>
          </a:p>
        </p:txBody>
      </p:sp>
      <p:sp>
        <p:nvSpPr>
          <p:cNvPr id="7" name="TextBox 6"/>
          <p:cNvSpPr txBox="1"/>
          <p:nvPr/>
        </p:nvSpPr>
        <p:spPr>
          <a:xfrm>
            <a:off x="2630977" y="864524"/>
            <a:ext cx="19950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transport</a:t>
            </a:r>
            <a:r>
              <a:rPr lang="pt-PT" dirty="0"/>
              <a:t> </a:t>
            </a:r>
            <a:r>
              <a:rPr lang="pt-PT" dirty="0" err="1"/>
              <a:t>service</a:t>
            </a:r>
            <a:endParaRPr lang="pt-PT" dirty="0"/>
          </a:p>
          <a:p>
            <a:pPr marL="285750" indent="-285750">
              <a:buFontTx/>
              <a:buChar char="-"/>
            </a:pPr>
            <a:r>
              <a:rPr lang="pt-PT" dirty="0" err="1"/>
              <a:t>Promote</a:t>
            </a:r>
            <a:r>
              <a:rPr lang="pt-PT" dirty="0"/>
              <a:t> </a:t>
            </a:r>
            <a:r>
              <a:rPr lang="pt-PT" dirty="0" err="1"/>
              <a:t>sustainable</a:t>
            </a:r>
            <a:r>
              <a:rPr lang="pt-PT" dirty="0"/>
              <a:t> </a:t>
            </a:r>
            <a:r>
              <a:rPr lang="pt-PT" dirty="0" err="1"/>
              <a:t>mobility</a:t>
            </a:r>
            <a:r>
              <a:rPr lang="pt-PT" dirty="0"/>
              <a:t> for </a:t>
            </a:r>
            <a:r>
              <a:rPr lang="pt-PT" dirty="0" err="1"/>
              <a:t>users</a:t>
            </a:r>
            <a:r>
              <a:rPr lang="pt-PT" dirty="0"/>
              <a:t> in some </a:t>
            </a:r>
            <a:r>
              <a:rPr lang="pt-PT" dirty="0" err="1"/>
              <a:t>area</a:t>
            </a:r>
            <a:endParaRPr lang="pt-PT" dirty="0"/>
          </a:p>
          <a:p>
            <a:pPr marL="285750" indent="-285750">
              <a:buFontTx/>
              <a:buChar char="-"/>
            </a:pPr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7448202" y="864524"/>
            <a:ext cx="1995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/>
              <a:t>Automated/nonautomated</a:t>
            </a:r>
          </a:p>
          <a:p>
            <a:pPr marL="285750" indent="-285750">
              <a:buFontTx/>
              <a:buChar char="-"/>
            </a:pPr>
            <a:r>
              <a:rPr lang="pt-PT" dirty="0"/>
              <a:t>Impersonal/ personal</a:t>
            </a:r>
          </a:p>
          <a:p>
            <a:endParaRPr lang="pt-PT" dirty="0"/>
          </a:p>
          <a:p>
            <a:r>
              <a:rPr lang="pt-PT" sz="1200" dirty="0"/>
              <a:t>(depending of the station you can have differente combinations)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92391" y="867914"/>
            <a:ext cx="2174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 err="1"/>
              <a:t>Workers</a:t>
            </a:r>
            <a:r>
              <a:rPr lang="pt-PT" dirty="0"/>
              <a:t>/</a:t>
            </a:r>
            <a:r>
              <a:rPr lang="pt-PT" dirty="0" err="1"/>
              <a:t>Students</a:t>
            </a:r>
            <a:endParaRPr lang="pt-PT" dirty="0"/>
          </a:p>
          <a:p>
            <a:pPr marL="285750" indent="-285750">
              <a:buFontTx/>
              <a:buChar char="-"/>
            </a:pPr>
            <a:r>
              <a:rPr lang="pt-PT" dirty="0" err="1"/>
              <a:t>Occasional</a:t>
            </a:r>
            <a:r>
              <a:rPr lang="pt-PT" dirty="0"/>
              <a:t> users</a:t>
            </a:r>
          </a:p>
          <a:p>
            <a:pPr marL="285750" indent="-285750">
              <a:buFontTx/>
              <a:buChar char="-"/>
            </a:pPr>
            <a:r>
              <a:rPr lang="pt-PT" dirty="0" err="1"/>
              <a:t>Turists</a:t>
            </a:r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7448201" y="3494117"/>
            <a:ext cx="1995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/>
              <a:t>Stations</a:t>
            </a:r>
          </a:p>
          <a:p>
            <a:pPr marL="285750" indent="-285750">
              <a:buFontTx/>
              <a:buChar char="-"/>
            </a:pPr>
            <a:r>
              <a:rPr lang="pt-PT" dirty="0"/>
              <a:t>App</a:t>
            </a:r>
          </a:p>
          <a:p>
            <a:pPr marL="285750" indent="-285750">
              <a:buFontTx/>
              <a:buChar char="-"/>
            </a:pPr>
            <a:r>
              <a:rPr lang="pt-PT" dirty="0"/>
              <a:t>Digital Media</a:t>
            </a:r>
          </a:p>
          <a:p>
            <a:pPr marL="285750" indent="-285750">
              <a:buFontTx/>
              <a:buChar char="-"/>
            </a:pPr>
            <a:endParaRPr lang="pt-PT" dirty="0"/>
          </a:p>
        </p:txBody>
      </p:sp>
      <p:sp>
        <p:nvSpPr>
          <p:cNvPr id="13" name="TextBox 12"/>
          <p:cNvSpPr txBox="1"/>
          <p:nvPr/>
        </p:nvSpPr>
        <p:spPr>
          <a:xfrm>
            <a:off x="6192981" y="5658012"/>
            <a:ext cx="5095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/>
              <a:t>Tickets</a:t>
            </a:r>
          </a:p>
          <a:p>
            <a:pPr marL="285750" indent="-285750">
              <a:buFontTx/>
              <a:buChar char="-"/>
            </a:pPr>
            <a:r>
              <a:rPr lang="pt-PT" dirty="0"/>
              <a:t>Publicity</a:t>
            </a:r>
          </a:p>
          <a:p>
            <a:pPr marL="285750" indent="-285750">
              <a:buFontTx/>
              <a:buChar char="-"/>
            </a:pPr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188421" y="5658012"/>
            <a:ext cx="510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 err="1"/>
              <a:t>Maintenance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a Network</a:t>
            </a:r>
          </a:p>
          <a:p>
            <a:pPr marL="285750" indent="-285750">
              <a:buFontTx/>
              <a:buChar char="-"/>
            </a:pPr>
            <a:r>
              <a:rPr lang="pt-PT" dirty="0" err="1"/>
              <a:t>Infrastructure</a:t>
            </a:r>
            <a:r>
              <a:rPr lang="pt-PT" dirty="0"/>
              <a:t> </a:t>
            </a:r>
            <a:r>
              <a:rPr lang="pt-PT" dirty="0" err="1"/>
              <a:t>Security</a:t>
            </a:r>
            <a:endParaRPr lang="pt-PT" dirty="0"/>
          </a:p>
          <a:p>
            <a:pPr marL="285750" indent="-285750">
              <a:buFontTx/>
              <a:buChar char="-"/>
            </a:pPr>
            <a:r>
              <a:rPr lang="pt-PT" dirty="0" err="1"/>
              <a:t>Employees</a:t>
            </a:r>
            <a:r>
              <a:rPr lang="pt-PT" dirty="0"/>
              <a:t> </a:t>
            </a:r>
            <a:r>
              <a:rPr lang="pt-PT" dirty="0" err="1"/>
              <a:t>payroll</a:t>
            </a:r>
            <a:endParaRPr lang="pt-PT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D2872DA-AAEB-43AD-9B3A-4A7139477EE6}"/>
              </a:ext>
            </a:extLst>
          </p:cNvPr>
          <p:cNvSpPr/>
          <p:nvPr/>
        </p:nvSpPr>
        <p:spPr>
          <a:xfrm>
            <a:off x="2630978" y="3592819"/>
            <a:ext cx="23227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 err="1"/>
              <a:t>Urban</a:t>
            </a:r>
            <a:r>
              <a:rPr lang="pt-PT" dirty="0"/>
              <a:t> Network </a:t>
            </a:r>
            <a:r>
              <a:rPr lang="pt-PT" dirty="0" err="1"/>
              <a:t>of</a:t>
            </a:r>
            <a:r>
              <a:rPr lang="pt-PT" dirty="0"/>
              <a:t> stations</a:t>
            </a:r>
          </a:p>
          <a:p>
            <a:pPr marL="285750" indent="-285750">
              <a:buFontTx/>
              <a:buChar char="-"/>
            </a:pPr>
            <a:r>
              <a:rPr lang="pt-PT" dirty="0" err="1"/>
              <a:t>Customer-Oriented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3225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89BBC-B81F-41A2-A75F-EE227143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5" y="25579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PT" sz="6600" b="1" dirty="0" err="1"/>
              <a:t>Our</a:t>
            </a:r>
            <a:r>
              <a:rPr lang="pt-PT" sz="6600" b="1" dirty="0"/>
              <a:t> </a:t>
            </a:r>
            <a:r>
              <a:rPr lang="pt-PT" sz="6600" b="1" dirty="0" err="1"/>
              <a:t>Solution</a:t>
            </a:r>
            <a:endParaRPr lang="pt-PT" sz="6600" b="1" dirty="0"/>
          </a:p>
        </p:txBody>
      </p:sp>
    </p:spTree>
    <p:extLst>
      <p:ext uri="{BB962C8B-B14F-4D97-AF65-F5344CB8AC3E}">
        <p14:creationId xmlns:p14="http://schemas.microsoft.com/office/powerpoint/2010/main" val="151919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ttp://www.vounajanela.com/wp-content/uploads/2015/05/bilhetes.jpg">
            <a:extLst>
              <a:ext uri="{FF2B5EF4-FFF2-40B4-BE49-F238E27FC236}">
                <a16:creationId xmlns:a16="http://schemas.microsoft.com/office/drawing/2014/main" id="{4FF0854A-5F60-485A-B27D-D8E3ED138E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4" r="22339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002830C-E9EC-4722-A7A1-AB4BE3D02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480" y="907231"/>
            <a:ext cx="5816082" cy="4326250"/>
          </a:xfrm>
        </p:spPr>
        <p:txBody>
          <a:bodyPr anchor="ctr">
            <a:normAutofit/>
          </a:bodyPr>
          <a:lstStyle/>
          <a:p>
            <a:r>
              <a:rPr lang="pt-PT" dirty="0">
                <a:solidFill>
                  <a:srgbClr val="000000"/>
                </a:solidFill>
              </a:rPr>
              <a:t>Use </a:t>
            </a:r>
            <a:r>
              <a:rPr lang="pt-PT" dirty="0" err="1">
                <a:solidFill>
                  <a:srgbClr val="000000"/>
                </a:solidFill>
              </a:rPr>
              <a:t>sensors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on</a:t>
            </a:r>
            <a:r>
              <a:rPr lang="pt-PT" dirty="0">
                <a:solidFill>
                  <a:srgbClr val="000000"/>
                </a:solidFill>
              </a:rPr>
              <a:t> tickets </a:t>
            </a:r>
            <a:r>
              <a:rPr lang="pt-PT" dirty="0" err="1">
                <a:solidFill>
                  <a:srgbClr val="000000"/>
                </a:solidFill>
              </a:rPr>
              <a:t>that</a:t>
            </a:r>
            <a:r>
              <a:rPr lang="pt-PT" dirty="0">
                <a:solidFill>
                  <a:srgbClr val="000000"/>
                </a:solidFill>
              </a:rPr>
              <a:t> can </a:t>
            </a:r>
            <a:r>
              <a:rPr lang="pt-PT" dirty="0" err="1">
                <a:solidFill>
                  <a:srgbClr val="000000"/>
                </a:solidFill>
              </a:rPr>
              <a:t>be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validated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through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sensors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on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doors</a:t>
            </a:r>
            <a:endParaRPr lang="pt-PT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9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4841EA57-DEA6-4BE9-B11E-1FBCC76BE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YLAPS-ChampionChip-equipment">
            <a:extLst>
              <a:ext uri="{FF2B5EF4-FFF2-40B4-BE49-F238E27FC236}">
                <a16:creationId xmlns:a16="http://schemas.microsoft.com/office/drawing/2014/main" id="{1C7EDD21-17B4-4D1A-83C0-43F49EAFA4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1" r="-3" b="21630"/>
          <a:stretch/>
        </p:blipFill>
        <p:spPr bwMode="auto">
          <a:xfrm>
            <a:off x="5926240" y="10"/>
            <a:ext cx="6265758" cy="2285990"/>
          </a:xfrm>
          <a:custGeom>
            <a:avLst/>
            <a:gdLst>
              <a:gd name="connsiteX0" fmla="*/ 0 w 6265758"/>
              <a:gd name="connsiteY0" fmla="*/ 0 h 2286000"/>
              <a:gd name="connsiteX1" fmla="*/ 6265758 w 6265758"/>
              <a:gd name="connsiteY1" fmla="*/ 0 h 2286000"/>
              <a:gd name="connsiteX2" fmla="*/ 6265758 w 6265758"/>
              <a:gd name="connsiteY2" fmla="*/ 2286000 h 2286000"/>
              <a:gd name="connsiteX3" fmla="*/ 1062168 w 6265758"/>
              <a:gd name="connsiteY3" fmla="*/ 2286000 h 2286000"/>
              <a:gd name="connsiteX4" fmla="*/ 790683 w 6265758"/>
              <a:gd name="connsiteY4" fmla="*/ 1700078 h 2286000"/>
              <a:gd name="connsiteX5" fmla="*/ 787725 w 6265758"/>
              <a:gd name="connsiteY5" fmla="*/ 1700078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5758" h="2286000">
                <a:moveTo>
                  <a:pt x="0" y="0"/>
                </a:moveTo>
                <a:lnTo>
                  <a:pt x="6265758" y="0"/>
                </a:lnTo>
                <a:lnTo>
                  <a:pt x="6265758" y="2286000"/>
                </a:lnTo>
                <a:lnTo>
                  <a:pt x="1062168" y="2286000"/>
                </a:lnTo>
                <a:lnTo>
                  <a:pt x="790683" y="1700078"/>
                </a:lnTo>
                <a:lnTo>
                  <a:pt x="787725" y="170007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championchip">
            <a:extLst>
              <a:ext uri="{FF2B5EF4-FFF2-40B4-BE49-F238E27FC236}">
                <a16:creationId xmlns:a16="http://schemas.microsoft.com/office/drawing/2014/main" id="{9037551B-2356-417C-8BFE-514C073CC8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61" b="23917"/>
          <a:stretch/>
        </p:blipFill>
        <p:spPr bwMode="auto">
          <a:xfrm>
            <a:off x="6988408" y="2286000"/>
            <a:ext cx="5203590" cy="2286000"/>
          </a:xfrm>
          <a:custGeom>
            <a:avLst/>
            <a:gdLst>
              <a:gd name="connsiteX0" fmla="*/ 0 w 5203590"/>
              <a:gd name="connsiteY0" fmla="*/ 0 h 2286000"/>
              <a:gd name="connsiteX1" fmla="*/ 5203590 w 5203590"/>
              <a:gd name="connsiteY1" fmla="*/ 0 h 2286000"/>
              <a:gd name="connsiteX2" fmla="*/ 5203590 w 5203590"/>
              <a:gd name="connsiteY2" fmla="*/ 2286000 h 2286000"/>
              <a:gd name="connsiteX3" fmla="*/ 1059212 w 5203590"/>
              <a:gd name="connsiteY3" fmla="*/ 2286000 h 2286000"/>
              <a:gd name="connsiteX4" fmla="*/ 925708 w 5203590"/>
              <a:gd name="connsiteY4" fmla="*/ 1997870 h 2286000"/>
              <a:gd name="connsiteX5" fmla="*/ 925707 w 5203590"/>
              <a:gd name="connsiteY5" fmla="*/ 199787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3590" h="2286000">
                <a:moveTo>
                  <a:pt x="0" y="0"/>
                </a:moveTo>
                <a:lnTo>
                  <a:pt x="5203590" y="0"/>
                </a:lnTo>
                <a:lnTo>
                  <a:pt x="5203590" y="2286000"/>
                </a:lnTo>
                <a:lnTo>
                  <a:pt x="1059212" y="2286000"/>
                </a:lnTo>
                <a:lnTo>
                  <a:pt x="925708" y="1997870"/>
                </a:lnTo>
                <a:lnTo>
                  <a:pt x="925707" y="19978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mo-usar-metro-lisboa-cultuga">
            <a:extLst>
              <a:ext uri="{FF2B5EF4-FFF2-40B4-BE49-F238E27FC236}">
                <a16:creationId xmlns:a16="http://schemas.microsoft.com/office/drawing/2014/main" id="{E543EDB4-08B3-452F-B891-3878D91DE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2" r="3" b="3"/>
          <a:stretch/>
        </p:blipFill>
        <p:spPr bwMode="auto">
          <a:xfrm>
            <a:off x="8047618" y="4572000"/>
            <a:ext cx="4144382" cy="2286000"/>
          </a:xfrm>
          <a:custGeom>
            <a:avLst/>
            <a:gdLst>
              <a:gd name="connsiteX0" fmla="*/ 0 w 4144382"/>
              <a:gd name="connsiteY0" fmla="*/ 0 h 2286000"/>
              <a:gd name="connsiteX1" fmla="*/ 4144382 w 4144382"/>
              <a:gd name="connsiteY1" fmla="*/ 0 h 2286000"/>
              <a:gd name="connsiteX2" fmla="*/ 4144382 w 4144382"/>
              <a:gd name="connsiteY2" fmla="*/ 2286000 h 2286000"/>
              <a:gd name="connsiteX3" fmla="*/ 1054581 w 4144382"/>
              <a:gd name="connsiteY3" fmla="*/ 2286000 h 2286000"/>
              <a:gd name="connsiteX4" fmla="*/ 1054581 w 4144382"/>
              <a:gd name="connsiteY4" fmla="*/ 2285999 h 2286000"/>
              <a:gd name="connsiteX5" fmla="*/ 1059211 w 4144382"/>
              <a:gd name="connsiteY5" fmla="*/ 2285999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4382" h="2286000">
                <a:moveTo>
                  <a:pt x="0" y="0"/>
                </a:moveTo>
                <a:lnTo>
                  <a:pt x="4144382" y="0"/>
                </a:lnTo>
                <a:lnTo>
                  <a:pt x="4144382" y="2286000"/>
                </a:lnTo>
                <a:lnTo>
                  <a:pt x="1054581" y="2286000"/>
                </a:lnTo>
                <a:lnTo>
                  <a:pt x="1054581" y="2285999"/>
                </a:lnTo>
                <a:lnTo>
                  <a:pt x="1059211" y="22859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5">
            <a:extLst>
              <a:ext uri="{FF2B5EF4-FFF2-40B4-BE49-F238E27FC236}">
                <a16:creationId xmlns:a16="http://schemas.microsoft.com/office/drawing/2014/main" id="{A26922E4-CEB0-4BFE-BAD1-403E6A417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0203" cy="6858000"/>
          </a:xfrm>
          <a:custGeom>
            <a:avLst/>
            <a:gdLst>
              <a:gd name="connsiteX0" fmla="*/ 0 w 9590203"/>
              <a:gd name="connsiteY0" fmla="*/ 0 h 6858000"/>
              <a:gd name="connsiteX1" fmla="*/ 6414049 w 9590203"/>
              <a:gd name="connsiteY1" fmla="*/ 0 h 6858000"/>
              <a:gd name="connsiteX2" fmla="*/ 9590203 w 9590203"/>
              <a:gd name="connsiteY2" fmla="*/ 6858000 h 6858000"/>
              <a:gd name="connsiteX3" fmla="*/ 0 w 959020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90203" h="6858000">
                <a:moveTo>
                  <a:pt x="0" y="0"/>
                </a:moveTo>
                <a:lnTo>
                  <a:pt x="6414049" y="0"/>
                </a:lnTo>
                <a:lnTo>
                  <a:pt x="959020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ED047A18-09AD-40D8-AD3A-B3C4E21AF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822" y="1749926"/>
            <a:ext cx="5922523" cy="1072147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000000"/>
                </a:solidFill>
              </a:rPr>
              <a:t>Sensor </a:t>
            </a:r>
            <a:r>
              <a:rPr lang="pt-PT" dirty="0" err="1">
                <a:solidFill>
                  <a:srgbClr val="000000"/>
                </a:solidFill>
              </a:rPr>
              <a:t>used</a:t>
            </a:r>
            <a:r>
              <a:rPr lang="pt-PT" dirty="0">
                <a:solidFill>
                  <a:srgbClr val="000000"/>
                </a:solidFill>
              </a:rPr>
              <a:t> in ticket </a:t>
            </a:r>
            <a:r>
              <a:rPr lang="pt-PT" dirty="0" err="1">
                <a:solidFill>
                  <a:srgbClr val="000000"/>
                </a:solidFill>
              </a:rPr>
              <a:t>should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be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similiar</a:t>
            </a:r>
            <a:r>
              <a:rPr lang="pt-PT" dirty="0">
                <a:solidFill>
                  <a:srgbClr val="000000"/>
                </a:solidFill>
              </a:rPr>
              <a:t> to </a:t>
            </a:r>
            <a:r>
              <a:rPr lang="pt-PT" dirty="0" err="1">
                <a:solidFill>
                  <a:srgbClr val="000000"/>
                </a:solidFill>
              </a:rPr>
              <a:t>the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one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used</a:t>
            </a:r>
            <a:r>
              <a:rPr lang="pt-PT" dirty="0">
                <a:solidFill>
                  <a:srgbClr val="000000"/>
                </a:solidFill>
              </a:rPr>
              <a:t> in </a:t>
            </a:r>
            <a:r>
              <a:rPr lang="pt-PT" dirty="0" err="1">
                <a:solidFill>
                  <a:srgbClr val="000000"/>
                </a:solidFill>
              </a:rPr>
              <a:t>races</a:t>
            </a:r>
            <a:endParaRPr lang="pt-PT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11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8B5B62-87B3-4B10-80FC-E9918F07F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58" y="698162"/>
            <a:ext cx="11191043" cy="3225768"/>
          </a:xfrm>
        </p:spPr>
        <p:txBody>
          <a:bodyPr>
            <a:normAutofit/>
          </a:bodyPr>
          <a:lstStyle/>
          <a:p>
            <a:pPr algn="just"/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someone</a:t>
            </a:r>
            <a:r>
              <a:rPr lang="pt-PT" dirty="0"/>
              <a:t> </a:t>
            </a:r>
            <a:r>
              <a:rPr lang="pt-PT" dirty="0" err="1"/>
              <a:t>didn’t</a:t>
            </a:r>
            <a:r>
              <a:rPr lang="pt-PT" dirty="0"/>
              <a:t> </a:t>
            </a:r>
            <a:r>
              <a:rPr lang="pt-PT" dirty="0" err="1"/>
              <a:t>pay</a:t>
            </a:r>
            <a:r>
              <a:rPr lang="pt-PT" dirty="0"/>
              <a:t> </a:t>
            </a:r>
            <a:r>
              <a:rPr lang="pt-PT" dirty="0" err="1"/>
              <a:t>their</a:t>
            </a:r>
            <a:r>
              <a:rPr lang="pt-PT" dirty="0"/>
              <a:t> ticket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raises</a:t>
            </a:r>
            <a:r>
              <a:rPr lang="pt-PT" dirty="0"/>
              <a:t> a </a:t>
            </a:r>
            <a:r>
              <a:rPr lang="pt-PT" dirty="0" err="1"/>
              <a:t>warning</a:t>
            </a:r>
            <a:r>
              <a:rPr lang="pt-PT" dirty="0"/>
              <a:t> </a:t>
            </a:r>
            <a:r>
              <a:rPr lang="pt-PT" dirty="0" err="1"/>
              <a:t>alarm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person</a:t>
            </a:r>
            <a:r>
              <a:rPr lang="pt-PT" dirty="0"/>
              <a:t> can </a:t>
            </a:r>
            <a:r>
              <a:rPr lang="pt-PT" dirty="0" err="1"/>
              <a:t>purchase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ticket </a:t>
            </a:r>
            <a:r>
              <a:rPr lang="pt-PT" dirty="0" err="1"/>
              <a:t>inside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train</a:t>
            </a:r>
            <a:r>
              <a:rPr lang="pt-PT" dirty="0"/>
              <a:t>.</a:t>
            </a:r>
          </a:p>
          <a:p>
            <a:pPr marL="0" indent="0" algn="just">
              <a:buNone/>
            </a:pP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75A8846-68D5-4C82-9DDF-6A301537AF8E}"/>
              </a:ext>
            </a:extLst>
          </p:cNvPr>
          <p:cNvSpPr/>
          <p:nvPr/>
        </p:nvSpPr>
        <p:spPr>
          <a:xfrm>
            <a:off x="704295" y="4666513"/>
            <a:ext cx="73832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For </a:t>
            </a:r>
            <a:r>
              <a:rPr lang="pt-PT" sz="2800" dirty="0" err="1"/>
              <a:t>those</a:t>
            </a:r>
            <a:r>
              <a:rPr lang="pt-PT" sz="2800" dirty="0"/>
              <a:t> </a:t>
            </a:r>
            <a:r>
              <a:rPr lang="pt-PT" sz="2800" dirty="0" err="1"/>
              <a:t>who</a:t>
            </a:r>
            <a:r>
              <a:rPr lang="pt-PT" sz="2800" dirty="0"/>
              <a:t> </a:t>
            </a:r>
            <a:r>
              <a:rPr lang="pt-PT" sz="2800" dirty="0" err="1"/>
              <a:t>pay</a:t>
            </a:r>
            <a:r>
              <a:rPr lang="pt-PT" sz="2800" dirty="0"/>
              <a:t>, </a:t>
            </a:r>
            <a:r>
              <a:rPr lang="pt-PT" sz="2800" dirty="0" err="1"/>
              <a:t>they</a:t>
            </a:r>
            <a:r>
              <a:rPr lang="pt-PT" sz="2800" dirty="0"/>
              <a:t> </a:t>
            </a:r>
            <a:r>
              <a:rPr lang="pt-PT" sz="2800" dirty="0" err="1"/>
              <a:t>will</a:t>
            </a:r>
            <a:r>
              <a:rPr lang="pt-PT" sz="2800" dirty="0"/>
              <a:t> </a:t>
            </a:r>
            <a:r>
              <a:rPr lang="pt-PT" sz="2800" dirty="0" err="1"/>
              <a:t>get</a:t>
            </a:r>
            <a:r>
              <a:rPr lang="pt-PT" sz="2800" dirty="0"/>
              <a:t> a </a:t>
            </a:r>
            <a:r>
              <a:rPr lang="pt-PT" sz="2800" dirty="0" err="1"/>
              <a:t>discount</a:t>
            </a:r>
            <a:r>
              <a:rPr lang="pt-PT" sz="2800" dirty="0"/>
              <a:t> </a:t>
            </a:r>
            <a:r>
              <a:rPr lang="pt-PT" sz="2800" dirty="0" err="1"/>
              <a:t>after</a:t>
            </a:r>
            <a:r>
              <a:rPr lang="pt-PT" sz="2800" dirty="0"/>
              <a:t> some </a:t>
            </a:r>
            <a:r>
              <a:rPr lang="pt-PT" sz="2800" dirty="0" err="1"/>
              <a:t>validations</a:t>
            </a:r>
            <a:r>
              <a:rPr lang="pt-P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16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9D9E6-8257-4FB9-AA80-299EE20E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2103437"/>
            <a:ext cx="10898080" cy="1325563"/>
          </a:xfrm>
        </p:spPr>
        <p:txBody>
          <a:bodyPr>
            <a:noAutofit/>
          </a:bodyPr>
          <a:lstStyle/>
          <a:p>
            <a:r>
              <a:rPr lang="pt-PT" sz="6600" dirty="0"/>
              <a:t>Business </a:t>
            </a:r>
            <a:r>
              <a:rPr lang="pt-PT" sz="6600" dirty="0" err="1"/>
              <a:t>Model</a:t>
            </a:r>
            <a:r>
              <a:rPr lang="pt-PT" sz="6600" dirty="0"/>
              <a:t> </a:t>
            </a:r>
            <a:r>
              <a:rPr lang="pt-PT" sz="6600" dirty="0" err="1"/>
              <a:t>Canvas</a:t>
            </a:r>
            <a:br>
              <a:rPr lang="pt-PT" sz="6600" dirty="0"/>
            </a:br>
            <a:r>
              <a:rPr lang="pt-PT" sz="6600" dirty="0"/>
              <a:t>(</a:t>
            </a:r>
            <a:r>
              <a:rPr lang="pt-PT" sz="6600" dirty="0" err="1"/>
              <a:t>After</a:t>
            </a:r>
            <a:r>
              <a:rPr lang="pt-PT" sz="6600" dirty="0"/>
              <a:t> </a:t>
            </a:r>
            <a:r>
              <a:rPr lang="pt-PT" sz="6600" dirty="0" err="1"/>
              <a:t>our</a:t>
            </a:r>
            <a:r>
              <a:rPr lang="pt-PT" sz="6600" dirty="0"/>
              <a:t> </a:t>
            </a:r>
            <a:r>
              <a:rPr lang="pt-PT" sz="6600" dirty="0" err="1"/>
              <a:t>solution</a:t>
            </a:r>
            <a:r>
              <a:rPr lang="pt-PT" sz="6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130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04F156-EA25-42C1-B305-883704259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41"/>
            <a:ext cx="12192000" cy="6858000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9C36E083-2791-4D4C-9D34-9CB72448DED7}"/>
              </a:ext>
            </a:extLst>
          </p:cNvPr>
          <p:cNvSpPr txBox="1"/>
          <p:nvPr/>
        </p:nvSpPr>
        <p:spPr>
          <a:xfrm>
            <a:off x="0" y="775581"/>
            <a:ext cx="2607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/>
              <a:t>Bus</a:t>
            </a:r>
          </a:p>
          <a:p>
            <a:pPr marL="285750" indent="-285750">
              <a:buFontTx/>
              <a:buChar char="-"/>
            </a:pPr>
            <a:r>
              <a:rPr lang="pt-PT" dirty="0"/>
              <a:t>Shops inside metro</a:t>
            </a:r>
          </a:p>
          <a:p>
            <a:pPr marL="285750" indent="-285750">
              <a:buFontTx/>
              <a:buChar char="-"/>
            </a:pPr>
            <a:r>
              <a:rPr lang="pt-PT" dirty="0"/>
              <a:t>Parking </a:t>
            </a:r>
            <a:r>
              <a:rPr lang="pt-PT" dirty="0" err="1"/>
              <a:t>lot</a:t>
            </a:r>
            <a:r>
              <a:rPr lang="pt-PT" dirty="0"/>
              <a:t> </a:t>
            </a:r>
            <a:r>
              <a:rPr lang="pt-PT" dirty="0" err="1"/>
              <a:t>companies</a:t>
            </a:r>
            <a:endParaRPr lang="pt-PT" dirty="0"/>
          </a:p>
          <a:p>
            <a:pPr marL="285750" indent="-285750">
              <a:buFontTx/>
              <a:buChar char="-"/>
            </a:pPr>
            <a:r>
              <a:rPr lang="pt-PT" dirty="0" err="1"/>
              <a:t>Airport</a:t>
            </a:r>
            <a:r>
              <a:rPr lang="pt-PT" dirty="0"/>
              <a:t> (in some cases)</a:t>
            </a:r>
          </a:p>
          <a:p>
            <a:pPr marL="285750" indent="-285750">
              <a:buFontTx/>
              <a:buChar char="-"/>
            </a:pPr>
            <a:r>
              <a:rPr lang="pt-PT" dirty="0" err="1"/>
              <a:t>Investors</a:t>
            </a:r>
            <a:r>
              <a:rPr lang="pt-PT" dirty="0"/>
              <a:t>(</a:t>
            </a:r>
            <a:r>
              <a:rPr lang="pt-PT" dirty="0" err="1"/>
              <a:t>Government</a:t>
            </a:r>
            <a:r>
              <a:rPr lang="pt-PT" dirty="0"/>
              <a:t>, </a:t>
            </a:r>
            <a:r>
              <a:rPr lang="pt-PT" dirty="0" err="1"/>
              <a:t>City</a:t>
            </a:r>
            <a:r>
              <a:rPr lang="pt-PT" dirty="0"/>
              <a:t> </a:t>
            </a:r>
            <a:r>
              <a:rPr lang="pt-PT" dirty="0" err="1"/>
              <a:t>Council</a:t>
            </a:r>
            <a:r>
              <a:rPr lang="pt-PT" dirty="0"/>
              <a:t>, </a:t>
            </a:r>
            <a:r>
              <a:rPr lang="pt-PT" dirty="0" err="1"/>
              <a:t>etc</a:t>
            </a:r>
            <a:r>
              <a:rPr lang="pt-PT" dirty="0"/>
              <a:t>)</a:t>
            </a:r>
          </a:p>
          <a:p>
            <a:pPr marL="285750" indent="-285750">
              <a:buFontTx/>
              <a:buChar char="-"/>
            </a:pPr>
            <a:endParaRPr lang="pt-PT" dirty="0"/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AFEED34B-0F5D-40DE-8D98-4B257E49F72F}"/>
              </a:ext>
            </a:extLst>
          </p:cNvPr>
          <p:cNvSpPr txBox="1"/>
          <p:nvPr/>
        </p:nvSpPr>
        <p:spPr>
          <a:xfrm>
            <a:off x="6192981" y="5658012"/>
            <a:ext cx="5095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/>
              <a:t>Tickets</a:t>
            </a:r>
          </a:p>
          <a:p>
            <a:pPr marL="285750" indent="-285750">
              <a:buFontTx/>
              <a:buChar char="-"/>
            </a:pPr>
            <a:r>
              <a:rPr lang="pt-PT" dirty="0"/>
              <a:t>Publicity</a:t>
            </a:r>
          </a:p>
          <a:p>
            <a:pPr marL="285750" indent="-285750">
              <a:buFontTx/>
              <a:buChar char="-"/>
            </a:pPr>
            <a:endParaRPr lang="pt-PT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ADCA8752-B291-4235-870C-86EBBBD716F7}"/>
              </a:ext>
            </a:extLst>
          </p:cNvPr>
          <p:cNvSpPr txBox="1"/>
          <p:nvPr/>
        </p:nvSpPr>
        <p:spPr>
          <a:xfrm>
            <a:off x="5104013" y="864524"/>
            <a:ext cx="19950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 err="1"/>
              <a:t>Fast</a:t>
            </a:r>
            <a:endParaRPr lang="pt-PT" dirty="0"/>
          </a:p>
          <a:p>
            <a:pPr marL="285750" indent="-285750">
              <a:buFontTx/>
              <a:buChar char="-"/>
            </a:pPr>
            <a:r>
              <a:rPr lang="pt-PT" dirty="0" err="1"/>
              <a:t>Cheap</a:t>
            </a:r>
            <a:endParaRPr lang="pt-PT" dirty="0"/>
          </a:p>
          <a:p>
            <a:pPr marL="285750" indent="-285750">
              <a:buFontTx/>
              <a:buChar char="-"/>
            </a:pPr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waiting</a:t>
            </a:r>
            <a:r>
              <a:rPr lang="pt-PT" dirty="0"/>
              <a:t> time</a:t>
            </a:r>
          </a:p>
          <a:p>
            <a:pPr marL="285750" indent="-285750">
              <a:buFontTx/>
              <a:buChar char="-"/>
            </a:pPr>
            <a:r>
              <a:rPr lang="pt-PT" dirty="0" err="1"/>
              <a:t>Easy</a:t>
            </a:r>
            <a:r>
              <a:rPr lang="pt-PT" dirty="0"/>
              <a:t> </a:t>
            </a:r>
            <a:r>
              <a:rPr lang="pt-PT" dirty="0" err="1"/>
              <a:t>access</a:t>
            </a:r>
            <a:endParaRPr lang="pt-PT" dirty="0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74971C2B-3A7D-442B-AEF5-5F5D8BDC85F4}"/>
              </a:ext>
            </a:extLst>
          </p:cNvPr>
          <p:cNvSpPr txBox="1"/>
          <p:nvPr/>
        </p:nvSpPr>
        <p:spPr>
          <a:xfrm>
            <a:off x="7448202" y="864524"/>
            <a:ext cx="1995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/>
              <a:t>Automated/nonautomated</a:t>
            </a:r>
          </a:p>
          <a:p>
            <a:pPr marL="285750" indent="-285750">
              <a:buFontTx/>
              <a:buChar char="-"/>
            </a:pPr>
            <a:r>
              <a:rPr lang="pt-PT" dirty="0"/>
              <a:t>Impersonal/ personal</a:t>
            </a:r>
          </a:p>
          <a:p>
            <a:endParaRPr lang="pt-PT" dirty="0"/>
          </a:p>
          <a:p>
            <a:r>
              <a:rPr lang="pt-PT" sz="1200" dirty="0"/>
              <a:t>(depending of the station you can have differente combinations)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1954D018-3DBB-45B8-A39E-B199ACAB5F17}"/>
              </a:ext>
            </a:extLst>
          </p:cNvPr>
          <p:cNvSpPr txBox="1"/>
          <p:nvPr/>
        </p:nvSpPr>
        <p:spPr>
          <a:xfrm>
            <a:off x="9792391" y="867914"/>
            <a:ext cx="2174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 err="1"/>
              <a:t>Workers</a:t>
            </a:r>
            <a:r>
              <a:rPr lang="pt-PT" dirty="0"/>
              <a:t>/</a:t>
            </a:r>
            <a:r>
              <a:rPr lang="pt-PT" dirty="0" err="1"/>
              <a:t>Students</a:t>
            </a:r>
            <a:endParaRPr lang="pt-PT" dirty="0"/>
          </a:p>
          <a:p>
            <a:pPr marL="285750" indent="-285750">
              <a:buFontTx/>
              <a:buChar char="-"/>
            </a:pPr>
            <a:r>
              <a:rPr lang="pt-PT" dirty="0" err="1"/>
              <a:t>Occasional</a:t>
            </a:r>
            <a:r>
              <a:rPr lang="pt-PT" dirty="0"/>
              <a:t> users</a:t>
            </a:r>
          </a:p>
          <a:p>
            <a:pPr marL="285750" indent="-285750">
              <a:buFontTx/>
              <a:buChar char="-"/>
            </a:pPr>
            <a:r>
              <a:rPr lang="pt-PT" dirty="0" err="1"/>
              <a:t>Turists</a:t>
            </a:r>
            <a:endParaRPr lang="pt-PT" dirty="0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05F9F205-680D-4B6A-A100-F99296A767DD}"/>
              </a:ext>
            </a:extLst>
          </p:cNvPr>
          <p:cNvSpPr txBox="1"/>
          <p:nvPr/>
        </p:nvSpPr>
        <p:spPr>
          <a:xfrm>
            <a:off x="7448201" y="3494117"/>
            <a:ext cx="1995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/>
              <a:t>Stations</a:t>
            </a:r>
          </a:p>
          <a:p>
            <a:pPr marL="285750" indent="-285750">
              <a:buFontTx/>
              <a:buChar char="-"/>
            </a:pPr>
            <a:r>
              <a:rPr lang="pt-PT" dirty="0"/>
              <a:t>App</a:t>
            </a:r>
          </a:p>
          <a:p>
            <a:pPr marL="285750" indent="-285750">
              <a:buFontTx/>
              <a:buChar char="-"/>
            </a:pPr>
            <a:r>
              <a:rPr lang="pt-PT" dirty="0"/>
              <a:t>Digital Media</a:t>
            </a:r>
          </a:p>
          <a:p>
            <a:pPr marL="285750" indent="-285750">
              <a:buFontTx/>
              <a:buChar char="-"/>
            </a:pPr>
            <a:endParaRPr lang="pt-PT" dirty="0"/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E410D50A-89DD-430A-B00E-52071EF84E8F}"/>
              </a:ext>
            </a:extLst>
          </p:cNvPr>
          <p:cNvSpPr txBox="1"/>
          <p:nvPr/>
        </p:nvSpPr>
        <p:spPr>
          <a:xfrm>
            <a:off x="286075" y="5620754"/>
            <a:ext cx="510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 err="1"/>
              <a:t>Maintenance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a Network</a:t>
            </a:r>
          </a:p>
          <a:p>
            <a:pPr marL="285750" indent="-285750">
              <a:buFontTx/>
              <a:buChar char="-"/>
            </a:pPr>
            <a:r>
              <a:rPr lang="pt-PT" dirty="0" err="1"/>
              <a:t>Infrastructure</a:t>
            </a:r>
            <a:r>
              <a:rPr lang="pt-PT" dirty="0"/>
              <a:t> </a:t>
            </a:r>
            <a:r>
              <a:rPr lang="pt-PT" dirty="0" err="1"/>
              <a:t>Security</a:t>
            </a:r>
            <a:endParaRPr lang="pt-PT" dirty="0"/>
          </a:p>
          <a:p>
            <a:pPr marL="285750" indent="-285750">
              <a:buFontTx/>
              <a:buChar char="-"/>
            </a:pPr>
            <a:r>
              <a:rPr lang="pt-PT" dirty="0" err="1"/>
              <a:t>Employees</a:t>
            </a:r>
            <a:r>
              <a:rPr lang="pt-PT" dirty="0"/>
              <a:t> </a:t>
            </a:r>
            <a:r>
              <a:rPr lang="pt-PT" dirty="0" err="1"/>
              <a:t>payroll</a:t>
            </a:r>
            <a:endParaRPr lang="pt-PT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5A05847D-FE5A-434D-9415-A163B0DC8A7A}"/>
              </a:ext>
            </a:extLst>
          </p:cNvPr>
          <p:cNvSpPr txBox="1"/>
          <p:nvPr/>
        </p:nvSpPr>
        <p:spPr>
          <a:xfrm>
            <a:off x="2607426" y="809471"/>
            <a:ext cx="19950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transport</a:t>
            </a:r>
            <a:r>
              <a:rPr lang="pt-PT" dirty="0"/>
              <a:t> </a:t>
            </a:r>
            <a:r>
              <a:rPr lang="pt-PT" dirty="0" err="1"/>
              <a:t>service</a:t>
            </a:r>
            <a:endParaRPr lang="pt-PT" dirty="0"/>
          </a:p>
          <a:p>
            <a:pPr marL="285750" indent="-285750">
              <a:buFontTx/>
              <a:buChar char="-"/>
            </a:pPr>
            <a:r>
              <a:rPr lang="pt-PT" dirty="0" err="1"/>
              <a:t>Promote</a:t>
            </a:r>
            <a:r>
              <a:rPr lang="pt-PT" dirty="0"/>
              <a:t> </a:t>
            </a:r>
            <a:r>
              <a:rPr lang="pt-PT" dirty="0" err="1"/>
              <a:t>sustainable</a:t>
            </a:r>
            <a:r>
              <a:rPr lang="pt-PT" dirty="0"/>
              <a:t> </a:t>
            </a:r>
            <a:r>
              <a:rPr lang="pt-PT" dirty="0" err="1"/>
              <a:t>mobility</a:t>
            </a:r>
            <a:r>
              <a:rPr lang="pt-PT" dirty="0"/>
              <a:t> for </a:t>
            </a:r>
            <a:r>
              <a:rPr lang="pt-PT" dirty="0" err="1"/>
              <a:t>users</a:t>
            </a:r>
            <a:r>
              <a:rPr lang="pt-PT" dirty="0"/>
              <a:t> in some </a:t>
            </a:r>
            <a:r>
              <a:rPr lang="pt-PT" dirty="0" err="1"/>
              <a:t>area</a:t>
            </a:r>
            <a:endParaRPr lang="pt-PT" dirty="0"/>
          </a:p>
          <a:p>
            <a:pPr marL="285750" indent="-285750">
              <a:buFontTx/>
              <a:buChar char="-"/>
            </a:pPr>
            <a:endParaRPr lang="pt-PT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C184FF4-DCD9-4C58-9CCF-42D684CC64F5}"/>
              </a:ext>
            </a:extLst>
          </p:cNvPr>
          <p:cNvSpPr/>
          <p:nvPr/>
        </p:nvSpPr>
        <p:spPr>
          <a:xfrm>
            <a:off x="2607427" y="3537766"/>
            <a:ext cx="23227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 err="1"/>
              <a:t>Urban</a:t>
            </a:r>
            <a:r>
              <a:rPr lang="pt-PT" dirty="0"/>
              <a:t> Network </a:t>
            </a:r>
            <a:r>
              <a:rPr lang="pt-PT" dirty="0" err="1"/>
              <a:t>of</a:t>
            </a:r>
            <a:r>
              <a:rPr lang="pt-PT" dirty="0"/>
              <a:t> stations</a:t>
            </a:r>
          </a:p>
          <a:p>
            <a:pPr marL="285750" indent="-285750">
              <a:buFontTx/>
              <a:buChar char="-"/>
            </a:pPr>
            <a:r>
              <a:rPr lang="pt-PT" dirty="0" err="1"/>
              <a:t>Customer-Oriented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294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234</Words>
  <Application>Microsoft Office PowerPoint</Application>
  <PresentationFormat>Ecrã Panorâmico</PresentationFormat>
  <Paragraphs>63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Business Model Canvas</vt:lpstr>
      <vt:lpstr>Apresentação do PowerPoint</vt:lpstr>
      <vt:lpstr>Our Solution</vt:lpstr>
      <vt:lpstr>Apresentação do PowerPoint</vt:lpstr>
      <vt:lpstr>Apresentação do PowerPoint</vt:lpstr>
      <vt:lpstr>Apresentação do PowerPoint</vt:lpstr>
      <vt:lpstr>Business Model Canvas (After our solution)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ist181633</dc:creator>
  <cp:lastModifiedBy>Andre</cp:lastModifiedBy>
  <cp:revision>13</cp:revision>
  <dcterms:created xsi:type="dcterms:W3CDTF">2018-10-01T13:13:59Z</dcterms:created>
  <dcterms:modified xsi:type="dcterms:W3CDTF">2018-10-04T16:43:13Z</dcterms:modified>
</cp:coreProperties>
</file>