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1096" r:id="rId4"/>
    <p:sldId id="1097" r:id="rId5"/>
    <p:sldId id="1108" r:id="rId6"/>
    <p:sldId id="1098" r:id="rId7"/>
    <p:sldId id="1109" r:id="rId8"/>
    <p:sldId id="1101" r:id="rId9"/>
    <p:sldId id="1102" r:id="rId10"/>
    <p:sldId id="1105" r:id="rId11"/>
    <p:sldId id="1103" r:id="rId12"/>
    <p:sldId id="1106" r:id="rId13"/>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D3B59"/>
    <a:srgbClr val="663300"/>
    <a:srgbClr val="FF9900"/>
    <a:srgbClr val="66CCFF"/>
    <a:srgbClr val="FF99FF"/>
    <a:srgbClr val="003399"/>
    <a:srgbClr val="EAEAEA"/>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84" autoAdjust="0"/>
  </p:normalViewPr>
  <p:slideViewPr>
    <p:cSldViewPr>
      <p:cViewPr varScale="1">
        <p:scale>
          <a:sx n="63" d="100"/>
          <a:sy n="63" d="100"/>
        </p:scale>
        <p:origin x="77" y="3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C36E7-9E00-462E-80A3-32F2BE615C7A}" type="datetimeFigureOut">
              <a:rPr lang="en-US" smtClean="0"/>
              <a:t>9/30/2019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B702CB-D988-47C5-8204-95032A6A7C26}" type="slidenum">
              <a:rPr lang="en-US" smtClean="0"/>
              <a:t>‹nº›</a:t>
            </a:fld>
            <a:endParaRPr lang="en-US"/>
          </a:p>
        </p:txBody>
      </p:sp>
    </p:spTree>
    <p:extLst>
      <p:ext uri="{BB962C8B-B14F-4D97-AF65-F5344CB8AC3E}">
        <p14:creationId xmlns:p14="http://schemas.microsoft.com/office/powerpoint/2010/main" val="64232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E309-ED8D-4193-99AF-E5EA90965E98}" type="datetimeFigureOut">
              <a:rPr lang="en-US" smtClean="0"/>
              <a:pPr/>
              <a:t>9/30/2019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5F173-C1DD-4975-94BF-5B9ED67F7674}" type="slidenum">
              <a:rPr lang="en-US" smtClean="0"/>
              <a:pPr/>
              <a:t>‹nº›</a:t>
            </a:fld>
            <a:endParaRPr lang="en-US"/>
          </a:p>
        </p:txBody>
      </p:sp>
    </p:spTree>
    <p:extLst>
      <p:ext uri="{BB962C8B-B14F-4D97-AF65-F5344CB8AC3E}">
        <p14:creationId xmlns:p14="http://schemas.microsoft.com/office/powerpoint/2010/main" val="9299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3</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5</a:t>
            </a:fld>
            <a:endParaRPr lang="en-US"/>
          </a:p>
        </p:txBody>
      </p:sp>
    </p:spTree>
    <p:extLst>
      <p:ext uri="{BB962C8B-B14F-4D97-AF65-F5344CB8AC3E}">
        <p14:creationId xmlns:p14="http://schemas.microsoft.com/office/powerpoint/2010/main" val="2030486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6</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7</a:t>
            </a:fld>
            <a:endParaRPr lang="en-US"/>
          </a:p>
        </p:txBody>
      </p:sp>
    </p:spTree>
    <p:extLst>
      <p:ext uri="{BB962C8B-B14F-4D97-AF65-F5344CB8AC3E}">
        <p14:creationId xmlns:p14="http://schemas.microsoft.com/office/powerpoint/2010/main" val="386209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9</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10</a:t>
            </a:fld>
            <a:endParaRPr lang="en-US"/>
          </a:p>
        </p:txBody>
      </p:sp>
    </p:spTree>
    <p:extLst>
      <p:ext uri="{BB962C8B-B14F-4D97-AF65-F5344CB8AC3E}">
        <p14:creationId xmlns:p14="http://schemas.microsoft.com/office/powerpoint/2010/main" val="26451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12</a:t>
            </a:fld>
            <a:endParaRPr lang="en-US"/>
          </a:p>
        </p:txBody>
      </p:sp>
    </p:spTree>
    <p:extLst>
      <p:ext uri="{BB962C8B-B14F-4D97-AF65-F5344CB8AC3E}">
        <p14:creationId xmlns:p14="http://schemas.microsoft.com/office/powerpoint/2010/main" val="4180707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C:\Users\Daniel\Desktop\asian_by_Feni_x.jpg"/>
          <p:cNvPicPr>
            <a:picLocks noChangeAspect="1" noChangeArrowheads="1"/>
          </p:cNvPicPr>
          <p:nvPr userDrawn="1"/>
        </p:nvPicPr>
        <p:blipFill>
          <a:blip r:embed="rId2" cstate="print"/>
          <a:srcRect r="24528" b="29245"/>
          <a:stretch>
            <a:fillRect/>
          </a:stretch>
        </p:blipFill>
        <p:spPr bwMode="auto">
          <a:xfrm flipH="1" flipV="1">
            <a:off x="0" y="0"/>
            <a:ext cx="9144000" cy="6858000"/>
          </a:xfrm>
          <a:prstGeom prst="rect">
            <a:avLst/>
          </a:prstGeom>
          <a:noFill/>
        </p:spPr>
      </p:pic>
      <p:sp>
        <p:nvSpPr>
          <p:cNvPr id="2" name="Title 1"/>
          <p:cNvSpPr>
            <a:spLocks noGrp="1"/>
          </p:cNvSpPr>
          <p:nvPr>
            <p:ph type="ctrTitle"/>
          </p:nvPr>
        </p:nvSpPr>
        <p:spPr>
          <a:xfrm>
            <a:off x="2285984" y="1000108"/>
            <a:ext cx="6929454" cy="2071702"/>
          </a:xfrm>
          <a:solidFill>
            <a:srgbClr val="1D3B59"/>
          </a:solidFill>
        </p:spPr>
        <p:txBody>
          <a:bodyPr/>
          <a:lstStyle/>
          <a:p>
            <a:r>
              <a:rPr lang="en-US"/>
              <a:t>Click to edit Master title style</a:t>
            </a:r>
            <a:endParaRPr lang="pt-PT" dirty="0"/>
          </a:p>
        </p:txBody>
      </p:sp>
      <p:sp>
        <p:nvSpPr>
          <p:cNvPr id="9" name="Text Placeholder 16"/>
          <p:cNvSpPr>
            <a:spLocks noGrp="1"/>
          </p:cNvSpPr>
          <p:nvPr>
            <p:ph type="body" sz="quarter" idx="10"/>
          </p:nvPr>
        </p:nvSpPr>
        <p:spPr>
          <a:xfrm>
            <a:off x="0" y="4572008"/>
            <a:ext cx="2285984" cy="2286016"/>
          </a:xfrm>
          <a:solidFill>
            <a:srgbClr val="336699"/>
          </a:solidFill>
          <a:ln>
            <a:noFill/>
          </a:ln>
        </p:spPr>
        <p:txBody>
          <a:bodyPr anchor="ctr">
            <a:noAutofit/>
          </a:bodyPr>
          <a:lstStyle>
            <a:lvl1pPr marL="0" indent="0" algn="ctr">
              <a:defRPr sz="11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97634"/>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57200" y="274638"/>
            <a:ext cx="6019800" cy="629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CC9924-33BC-4796-B0F9-D37DB5D899BF}" type="datetimeFigureOut">
              <a:rPr lang="pt-PT" smtClean="0"/>
              <a:pPr/>
              <a:t>30/09/2019</a:t>
            </a:fld>
            <a:endParaRPr lang="pt-P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P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BF8D4-C87A-47B7-9996-84452461937B}"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0" y="0"/>
            <a:ext cx="9144000" cy="6858000"/>
          </a:xfrm>
          <a:ln w="152400">
            <a:solidFill>
              <a:srgbClr val="336699"/>
            </a:solidFill>
          </a:ln>
        </p:spPr>
        <p:txBody>
          <a:bodyPr/>
          <a:lstStyle/>
          <a:p>
            <a:pPr lvl="0"/>
            <a:r>
              <a:rPr lang="en-US"/>
              <a:t>Click to edit Master text styles</a:t>
            </a:r>
          </a:p>
        </p:txBody>
      </p:sp>
      <p:sp>
        <p:nvSpPr>
          <p:cNvPr id="17" name="Text Placeholder 16"/>
          <p:cNvSpPr>
            <a:spLocks noGrp="1"/>
          </p:cNvSpPr>
          <p:nvPr>
            <p:ph type="body" sz="quarter" idx="10"/>
          </p:nvPr>
        </p:nvSpPr>
        <p:spPr>
          <a:xfrm>
            <a:off x="-1" y="0"/>
            <a:ext cx="2790000" cy="2790000"/>
          </a:xfrm>
          <a:solidFill>
            <a:srgbClr val="336699"/>
          </a:solidFill>
          <a:ln>
            <a:noFill/>
          </a:ln>
        </p:spPr>
        <p:txBody>
          <a:bodyPr>
            <a:noAutofit/>
          </a:bodyPr>
          <a:lstStyle>
            <a:lvl1pPr marL="0" indent="0" algn="ctr">
              <a:defRPr sz="16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2281222" y="2886061"/>
            <a:ext cx="6786578" cy="3362339"/>
          </a:xfrm>
          <a:solidFill>
            <a:schemeClr val="bg1">
              <a:alpha val="80000"/>
            </a:schemeClr>
          </a:solidFill>
        </p:spPr>
        <p:txBody>
          <a:bodyPr anchor="t">
            <a:noAutofit/>
          </a:bodyPr>
          <a:lstStyle>
            <a:lvl1pPr algn="r">
              <a:defRPr sz="6600" b="1" cap="all">
                <a:solidFill>
                  <a:srgbClr val="336699"/>
                </a:solidFill>
              </a:defRPr>
            </a:lvl1pPr>
          </a:lstStyle>
          <a:p>
            <a:r>
              <a:rPr lang="en-US"/>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457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PT" dirty="0"/>
          </a:p>
        </p:txBody>
      </p:sp>
      <p:sp>
        <p:nvSpPr>
          <p:cNvPr id="3" name="Content Placeholder 2"/>
          <p:cNvSpPr>
            <a:spLocks noGrp="1"/>
          </p:cNvSpPr>
          <p:nvPr>
            <p:ph idx="1"/>
          </p:nvPr>
        </p:nvSpPr>
        <p:spPr>
          <a:xfrm>
            <a:off x="3575050" y="273050"/>
            <a:ext cx="5111750" cy="62314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0" y="1435100"/>
            <a:ext cx="3008313" cy="4994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 y="-24"/>
            <a:ext cx="9144032" cy="857256"/>
          </a:xfrm>
          <a:prstGeom prst="rect">
            <a:avLst/>
          </a:prstGeom>
          <a:solidFill>
            <a:srgbClr val="336699"/>
          </a:solidFill>
        </p:spPr>
        <p:txBody>
          <a:bodyPr vert="horz" lIns="91440" tIns="45720" rIns="91440" bIns="45720" rtlCol="0" anchor="ctr">
            <a:normAutofit/>
          </a:bodyPr>
          <a:lstStyle/>
          <a:p>
            <a:r>
              <a:rPr lang="en-US"/>
              <a:t>Click to edit Master title style</a:t>
            </a:r>
            <a:endParaRPr lang="pt-PT" dirty="0"/>
          </a:p>
        </p:txBody>
      </p:sp>
      <p:sp>
        <p:nvSpPr>
          <p:cNvPr id="3" name="Text Placeholder 2"/>
          <p:cNvSpPr>
            <a:spLocks noGrp="1"/>
          </p:cNvSpPr>
          <p:nvPr>
            <p:ph type="body" idx="1"/>
          </p:nvPr>
        </p:nvSpPr>
        <p:spPr>
          <a:xfrm>
            <a:off x="457200" y="1285860"/>
            <a:ext cx="8229600" cy="52149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58775" indent="0"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1800"/>
        </a:spcBef>
        <a:buFont typeface="Arial" pitchFamily="34" charset="0"/>
        <a:buNone/>
        <a:defRPr sz="3200" b="1" kern="1200">
          <a:solidFill>
            <a:srgbClr val="336699"/>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theacademy/academy-awards#database.cs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kaggle.com/grouplens/movielens-20m-dataset#movie.csv" TargetMode="External"/><Relationship Id="rId4" Type="http://schemas.openxmlformats.org/officeDocument/2006/relationships/hyperlink" Target="https://www.kaggle.com/harshitagpt/us-presidents/#us_presidents.csv"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ata.world/crowdflower/academy-awards-demographics/workspace/file?filename=Oscars-demographics-DFE.cs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labs.time.com/story/oscars-diversity/?fbclid=IwAR3ogD4C4yiDdetf2WMTnPhcQsQkF52Zy4l7BR3a7-vc066vRuGkgYpe-Y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ist_of_countries_by_intentional_homicide_rate_by_decad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history.com/topics/black-history/black-history-milestones?fbclid=IwAR3YODplTj_NPr-fw_BJIE2lkKTEpjgMnfM8Wt2jF5NRpYLA6emX1vy2NGM" TargetMode="External"/><Relationship Id="rId4" Type="http://schemas.openxmlformats.org/officeDocument/2006/relationships/hyperlink" Target="https://en.wikipedia.org/wiki/List_of_wars_involving_the_United_Sta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7384"/>
            <a:ext cx="9215438" cy="1944216"/>
          </a:xfrm>
        </p:spPr>
        <p:txBody>
          <a:bodyPr>
            <a:noAutofit/>
          </a:bodyPr>
          <a:lstStyle/>
          <a:p>
            <a:pPr algn="ctr"/>
            <a:r>
              <a:rPr lang="pt-PT" sz="4800" b="1" dirty="0" err="1"/>
              <a:t>Information</a:t>
            </a:r>
            <a:r>
              <a:rPr lang="pt-PT" sz="4800" b="1" dirty="0"/>
              <a:t> </a:t>
            </a:r>
            <a:r>
              <a:rPr lang="pt-PT" sz="4800" b="1" dirty="0" err="1"/>
              <a:t>Visualization</a:t>
            </a:r>
            <a:br>
              <a:rPr lang="pt-PT" sz="4800" b="1" dirty="0"/>
            </a:br>
            <a:r>
              <a:rPr lang="pt-PT" sz="4800" dirty="0" err="1"/>
              <a:t>Project</a:t>
            </a:r>
            <a:r>
              <a:rPr lang="pt-PT" sz="4800" dirty="0"/>
              <a:t> </a:t>
            </a:r>
            <a:r>
              <a:rPr lang="pt-PT" sz="4800" dirty="0" err="1"/>
              <a:t>Proposal</a:t>
            </a:r>
            <a:r>
              <a:rPr lang="pt-PT" sz="4800" dirty="0"/>
              <a:t> </a:t>
            </a:r>
            <a:r>
              <a:rPr lang="pt-PT" sz="4800" dirty="0" err="1"/>
              <a:t>and</a:t>
            </a:r>
            <a:r>
              <a:rPr lang="pt-PT" sz="4800" dirty="0"/>
              <a:t> </a:t>
            </a:r>
            <a:r>
              <a:rPr lang="pt-PT" sz="4800" dirty="0" err="1"/>
              <a:t>Dataset</a:t>
            </a:r>
            <a:endParaRPr lang="pt-PT" sz="4800" dirty="0"/>
          </a:p>
        </p:txBody>
      </p:sp>
      <p:sp>
        <p:nvSpPr>
          <p:cNvPr id="5" name="Text Placeholder 4"/>
          <p:cNvSpPr>
            <a:spLocks noGrp="1"/>
          </p:cNvSpPr>
          <p:nvPr>
            <p:ph type="body" sz="quarter" idx="10"/>
          </p:nvPr>
        </p:nvSpPr>
        <p:spPr>
          <a:xfrm>
            <a:off x="0" y="4572008"/>
            <a:ext cx="1979712" cy="2286016"/>
          </a:xfrm>
          <a:solidFill>
            <a:schemeClr val="bg1"/>
          </a:solidFill>
        </p:spPr>
        <p:txBody>
          <a:bodyPr/>
          <a:lstStyle/>
          <a:p>
            <a:r>
              <a:rPr lang="pt-PT" sz="4600" dirty="0">
                <a:solidFill>
                  <a:schemeClr val="bg2"/>
                </a:solidFill>
              </a:rPr>
              <a:t>G14</a:t>
            </a:r>
          </a:p>
        </p:txBody>
      </p:sp>
      <p:sp>
        <p:nvSpPr>
          <p:cNvPr id="8" name="Text Placeholder 4"/>
          <p:cNvSpPr txBox="1">
            <a:spLocks/>
          </p:cNvSpPr>
          <p:nvPr/>
        </p:nvSpPr>
        <p:spPr>
          <a:xfrm>
            <a:off x="1619672" y="4571984"/>
            <a:ext cx="3240360" cy="2286016"/>
          </a:xfrm>
          <a:prstGeom prst="rect">
            <a:avLst/>
          </a:prstGeom>
          <a:solidFill>
            <a:schemeClr val="bg1"/>
          </a:solidFill>
          <a:ln>
            <a:noFill/>
          </a:ln>
        </p:spPr>
        <p:txBody>
          <a:bodyPr vert="horz" lIns="91440" tIns="45720" rIns="91440" bIns="45720" rtlCol="0" anchor="ctr">
            <a:noAutofit/>
          </a:bodyPr>
          <a:lstStyle>
            <a:lvl1pPr marL="0" indent="0" algn="ctr" defTabSz="914400" rtl="0" eaLnBrk="1" latinLnBrk="0" hangingPunct="1">
              <a:spcBef>
                <a:spcPts val="1800"/>
              </a:spcBef>
              <a:buFont typeface="Arial" pitchFamily="34" charset="0"/>
              <a:buNone/>
              <a:defRPr sz="11500" b="1"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bg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bg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pt-PT" sz="2400" b="0" dirty="0">
                <a:solidFill>
                  <a:schemeClr val="bg2"/>
                </a:solidFill>
              </a:rPr>
              <a:t>81633 – João Henriques</a:t>
            </a:r>
          </a:p>
          <a:p>
            <a:pPr algn="l"/>
            <a:r>
              <a:rPr lang="pt-PT" sz="2400" b="0" dirty="0">
                <a:solidFill>
                  <a:schemeClr val="bg2"/>
                </a:solidFill>
              </a:rPr>
              <a:t>83497 – Leonor Llansol </a:t>
            </a:r>
          </a:p>
          <a:p>
            <a:pPr algn="l"/>
            <a:r>
              <a:rPr lang="pt-PT" sz="2400" b="0" dirty="0">
                <a:solidFill>
                  <a:schemeClr val="bg2"/>
                </a:solidFill>
              </a:rPr>
              <a:t>83541 – Pedro Esteves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a:spcBef>
                <a:spcPts val="600"/>
              </a:spcBef>
            </a:pPr>
            <a:r>
              <a:rPr lang="en-US" sz="3600" dirty="0"/>
              <a:t>Question 4</a:t>
            </a:r>
          </a:p>
          <a:p>
            <a:pPr algn="just">
              <a:spcBef>
                <a:spcPts val="600"/>
              </a:spcBef>
            </a:pPr>
            <a:r>
              <a:rPr lang="en-GB" sz="2400" dirty="0">
                <a:solidFill>
                  <a:schemeClr val="tx1"/>
                </a:solidFill>
              </a:rPr>
              <a:t>	</a:t>
            </a:r>
            <a:r>
              <a:rPr lang="en-GB" sz="2400" b="0" dirty="0">
                <a:solidFill>
                  <a:schemeClr val="tx1"/>
                </a:solidFill>
              </a:rPr>
              <a:t>How does the ethnicity of the Oscars winners and nominees change with the party in power?</a:t>
            </a:r>
          </a:p>
          <a:p>
            <a:pPr algn="just">
              <a:spcBef>
                <a:spcPts val="600"/>
              </a:spcBef>
            </a:pPr>
            <a:r>
              <a:rPr lang="en-US" sz="3600" dirty="0"/>
              <a:t>Question 5</a:t>
            </a:r>
          </a:p>
          <a:p>
            <a:pPr lvl="0" algn="just"/>
            <a:r>
              <a:rPr lang="en-GB" sz="2400" b="0" dirty="0">
                <a:solidFill>
                  <a:schemeClr val="tx1"/>
                </a:solidFill>
              </a:rPr>
              <a:t>	How does the ethnicity of the Oscars winners and nominees change with racial conflicts?  </a:t>
            </a:r>
            <a:endParaRPr lang="pt-PT" sz="2400" b="0" dirty="0">
              <a:solidFill>
                <a:schemeClr val="tx1"/>
              </a:solidFill>
            </a:endParaRPr>
          </a:p>
          <a:p>
            <a:pPr>
              <a:spcBef>
                <a:spcPts val="600"/>
              </a:spcBef>
            </a:pPr>
            <a:r>
              <a:rPr lang="en-US" sz="3600" dirty="0"/>
              <a:t>Question 6</a:t>
            </a:r>
          </a:p>
          <a:p>
            <a:pPr algn="just">
              <a:spcBef>
                <a:spcPts val="600"/>
              </a:spcBef>
            </a:pPr>
            <a:r>
              <a:rPr lang="en-GB" b="0" dirty="0">
                <a:solidFill>
                  <a:schemeClr val="tx1"/>
                </a:solidFill>
              </a:rPr>
              <a:t>	</a:t>
            </a:r>
            <a:r>
              <a:rPr lang="en-GB" sz="2400" b="0" dirty="0">
                <a:solidFill>
                  <a:schemeClr val="tx1"/>
                </a:solidFill>
              </a:rPr>
              <a:t>How does the gender ratio of the Oscars nominees for Best Director change over time?</a:t>
            </a:r>
            <a:endParaRPr lang="pt-PT" sz="2400" b="0" dirty="0">
              <a:solidFill>
                <a:schemeClr val="tx1"/>
              </a:solidFill>
            </a:endParaRPr>
          </a:p>
          <a:p>
            <a:pPr algn="just">
              <a:spcBef>
                <a:spcPts val="600"/>
              </a:spcBef>
            </a:pPr>
            <a:endParaRPr lang="en-US" sz="2400" b="0" dirty="0">
              <a:solidFill>
                <a:schemeClr val="tx1"/>
              </a:solidFill>
            </a:endParaRPr>
          </a:p>
        </p:txBody>
      </p:sp>
    </p:spTree>
    <p:extLst>
      <p:ext uri="{BB962C8B-B14F-4D97-AF65-F5344CB8AC3E}">
        <p14:creationId xmlns:p14="http://schemas.microsoft.com/office/powerpoint/2010/main" val="330009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04</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Data Sample</a:t>
            </a:r>
          </a:p>
        </p:txBody>
      </p:sp>
    </p:spTree>
    <p:extLst>
      <p:ext uri="{BB962C8B-B14F-4D97-AF65-F5344CB8AC3E}">
        <p14:creationId xmlns:p14="http://schemas.microsoft.com/office/powerpoint/2010/main" val="231260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Sample</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a:spcBef>
                <a:spcPts val="0"/>
              </a:spcBef>
            </a:pPr>
            <a:r>
              <a:rPr lang="en-US" sz="1800" dirty="0">
                <a:solidFill>
                  <a:schemeClr val="tx1"/>
                </a:solidFill>
                <a:latin typeface="+mj-lt"/>
                <a:cs typeface="Courier New" panose="02070309020205020404" pitchFamily="49" charset="0"/>
              </a:rPr>
              <a:t>(from “database.csv”) </a:t>
            </a:r>
          </a:p>
          <a:p>
            <a:pPr>
              <a:spcBef>
                <a:spcPts val="0"/>
              </a:spcBef>
            </a:pPr>
            <a:r>
              <a:rPr lang="en-US" sz="1800" dirty="0">
                <a:solidFill>
                  <a:schemeClr val="tx1"/>
                </a:solidFill>
                <a:latin typeface="+mj-lt"/>
                <a:cs typeface="Courier New" panose="02070309020205020404" pitchFamily="49" charset="0"/>
              </a:rPr>
              <a:t>year; ceremony; Award; Winner; Name; Film</a:t>
            </a:r>
          </a:p>
          <a:p>
            <a:pPr>
              <a:spcBef>
                <a:spcPts val="0"/>
              </a:spcBef>
            </a:pPr>
            <a:r>
              <a:rPr lang="en-US" sz="1800" b="0" dirty="0">
                <a:solidFill>
                  <a:schemeClr val="tx1"/>
                </a:solidFill>
                <a:latin typeface="+mj-lt"/>
                <a:cs typeface="Courier New" panose="02070309020205020404" pitchFamily="49" charset="0"/>
              </a:rPr>
              <a:t>1927/1928; 1; Actor; ; Richard </a:t>
            </a:r>
            <a:r>
              <a:rPr lang="en-US" sz="1800" b="0" dirty="0" err="1">
                <a:solidFill>
                  <a:schemeClr val="tx1"/>
                </a:solidFill>
                <a:latin typeface="+mj-lt"/>
                <a:cs typeface="Courier New" panose="02070309020205020404" pitchFamily="49" charset="0"/>
              </a:rPr>
              <a:t>Barthelmes</a:t>
            </a:r>
            <a:r>
              <a:rPr lang="en-US" sz="1800" b="0" dirty="0">
                <a:solidFill>
                  <a:schemeClr val="tx1"/>
                </a:solidFill>
                <a:latin typeface="+mj-lt"/>
                <a:cs typeface="Courier New" panose="02070309020205020404" pitchFamily="49" charset="0"/>
              </a:rPr>
              <a:t>; The Noose</a:t>
            </a:r>
          </a:p>
          <a:p>
            <a:pPr>
              <a:spcBef>
                <a:spcPts val="0"/>
              </a:spcBef>
            </a:pPr>
            <a:endParaRPr lang="en-US" sz="1800" b="0" dirty="0">
              <a:solidFill>
                <a:schemeClr val="tx1"/>
              </a:solidFill>
              <a:latin typeface="+mj-lt"/>
              <a:cs typeface="Courier New" panose="02070309020205020404" pitchFamily="49" charset="0"/>
            </a:endParaRPr>
          </a:p>
          <a:p>
            <a:pPr>
              <a:spcBef>
                <a:spcPts val="0"/>
              </a:spcBef>
            </a:pPr>
            <a:r>
              <a:rPr lang="en-US" sz="1800" dirty="0">
                <a:solidFill>
                  <a:schemeClr val="tx1"/>
                </a:solidFill>
                <a:latin typeface="+mj-lt"/>
                <a:cs typeface="Courier New" panose="02070309020205020404" pitchFamily="49" charset="0"/>
              </a:rPr>
              <a:t>(from “us_presidents.csv”) </a:t>
            </a:r>
          </a:p>
          <a:p>
            <a:pPr>
              <a:spcBef>
                <a:spcPts val="0"/>
              </a:spcBef>
            </a:pPr>
            <a:r>
              <a:rPr lang="en-US" sz="1800" dirty="0" err="1">
                <a:solidFill>
                  <a:schemeClr val="tx1"/>
                </a:solidFill>
                <a:latin typeface="+mj-lt"/>
                <a:cs typeface="Courier New" panose="02070309020205020404" pitchFamily="49" charset="0"/>
              </a:rPr>
              <a:t>S.No</a:t>
            </a:r>
            <a:r>
              <a:rPr lang="en-US" sz="1800" dirty="0">
                <a:solidFill>
                  <a:schemeClr val="tx1"/>
                </a:solidFill>
                <a:latin typeface="+mj-lt"/>
                <a:cs typeface="Courier New" panose="02070309020205020404" pitchFamily="49" charset="0"/>
              </a:rPr>
              <a:t>.; start; end; president; prior; party; vice</a:t>
            </a:r>
          </a:p>
          <a:p>
            <a:pPr>
              <a:spcBef>
                <a:spcPts val="0"/>
              </a:spcBef>
            </a:pPr>
            <a:r>
              <a:rPr lang="en-US" sz="1800" b="0" dirty="0">
                <a:solidFill>
                  <a:schemeClr val="tx1"/>
                </a:solidFill>
                <a:latin typeface="+mj-lt"/>
                <a:cs typeface="Courier New" panose="02070309020205020404" pitchFamily="49" charset="0"/>
              </a:rPr>
              <a:t>1; April 30,1789; March 4,1797; George Washington; Commander-in-Chief of the Continental Army (1775-1783); Nonpartisan; John Adams</a:t>
            </a:r>
          </a:p>
          <a:p>
            <a:pPr>
              <a:spcBef>
                <a:spcPts val="0"/>
              </a:spcBef>
            </a:pPr>
            <a:endParaRPr lang="en-US" sz="1800" b="0" dirty="0">
              <a:solidFill>
                <a:schemeClr val="tx1"/>
              </a:solidFill>
              <a:latin typeface="+mj-lt"/>
              <a:cs typeface="Courier New" panose="02070309020205020404" pitchFamily="49" charset="0"/>
            </a:endParaRPr>
          </a:p>
          <a:p>
            <a:pPr>
              <a:spcBef>
                <a:spcPts val="0"/>
              </a:spcBef>
            </a:pPr>
            <a:r>
              <a:rPr lang="en-US" sz="1800" dirty="0">
                <a:solidFill>
                  <a:schemeClr val="tx1"/>
                </a:solidFill>
                <a:latin typeface="+mj-lt"/>
                <a:cs typeface="Courier New" panose="02070309020205020404" pitchFamily="49" charset="0"/>
              </a:rPr>
              <a:t>(from “movie.csv”) </a:t>
            </a:r>
          </a:p>
          <a:p>
            <a:pPr>
              <a:spcBef>
                <a:spcPts val="0"/>
              </a:spcBef>
            </a:pPr>
            <a:r>
              <a:rPr lang="en-US" sz="1800" dirty="0" err="1">
                <a:solidFill>
                  <a:schemeClr val="tx1"/>
                </a:solidFill>
                <a:latin typeface="+mj-lt"/>
                <a:cs typeface="Courier New" panose="02070309020205020404" pitchFamily="49" charset="0"/>
              </a:rPr>
              <a:t>movieId</a:t>
            </a:r>
            <a:r>
              <a:rPr lang="en-US" sz="1800" dirty="0">
                <a:solidFill>
                  <a:schemeClr val="tx1"/>
                </a:solidFill>
                <a:latin typeface="+mj-lt"/>
                <a:cs typeface="Courier New" panose="02070309020205020404" pitchFamily="49" charset="0"/>
              </a:rPr>
              <a:t>; title; genres;</a:t>
            </a:r>
          </a:p>
          <a:p>
            <a:pPr>
              <a:spcBef>
                <a:spcPts val="0"/>
              </a:spcBef>
            </a:pPr>
            <a:r>
              <a:rPr lang="en-US" sz="1800" b="0" dirty="0">
                <a:solidFill>
                  <a:schemeClr val="tx1"/>
                </a:solidFill>
                <a:latin typeface="+mj-lt"/>
                <a:cs typeface="Courier New" panose="02070309020205020404" pitchFamily="49" charset="0"/>
              </a:rPr>
              <a:t>1; Toy Story(1995); </a:t>
            </a:r>
            <a:r>
              <a:rPr lang="en-US" sz="1800" b="0" dirty="0" err="1">
                <a:solidFill>
                  <a:schemeClr val="tx1"/>
                </a:solidFill>
                <a:latin typeface="+mj-lt"/>
                <a:cs typeface="Courier New" panose="02070309020205020404" pitchFamily="49" charset="0"/>
              </a:rPr>
              <a:t>Adventure|Animation|Children|Comedy|Fantasy</a:t>
            </a:r>
            <a:endParaRPr lang="en-US" sz="1800" b="0" dirty="0">
              <a:solidFill>
                <a:schemeClr val="tx1"/>
              </a:solidFill>
              <a:latin typeface="+mj-lt"/>
              <a:cs typeface="Courier New" panose="02070309020205020404" pitchFamily="49" charset="0"/>
            </a:endParaRPr>
          </a:p>
          <a:p>
            <a:pPr>
              <a:spcBef>
                <a:spcPts val="0"/>
              </a:spcBef>
            </a:pPr>
            <a:endParaRPr lang="en-US" sz="1800" b="0" dirty="0">
              <a:solidFill>
                <a:schemeClr val="tx1"/>
              </a:solidFill>
              <a:latin typeface="+mj-lt"/>
              <a:cs typeface="Courier New" panose="02070309020205020404" pitchFamily="49" charset="0"/>
            </a:endParaRPr>
          </a:p>
          <a:p>
            <a:pPr>
              <a:spcBef>
                <a:spcPts val="0"/>
              </a:spcBef>
            </a:pPr>
            <a:r>
              <a:rPr lang="en-US" sz="1800" dirty="0">
                <a:solidFill>
                  <a:schemeClr val="tx1"/>
                </a:solidFill>
                <a:latin typeface="+mj-lt"/>
                <a:cs typeface="Courier New" panose="02070309020205020404" pitchFamily="49" charset="0"/>
              </a:rPr>
              <a:t>(from “Oscars-demographics-DFE.csv”)</a:t>
            </a:r>
          </a:p>
          <a:p>
            <a:pPr>
              <a:spcBef>
                <a:spcPts val="0"/>
              </a:spcBef>
            </a:pPr>
            <a:r>
              <a:rPr lang="en-US" sz="1800" dirty="0" err="1">
                <a:solidFill>
                  <a:schemeClr val="tx1"/>
                </a:solidFill>
                <a:latin typeface="+mj-lt"/>
                <a:cs typeface="Courier New" panose="02070309020205020404" pitchFamily="49" charset="0"/>
              </a:rPr>
              <a:t>race_ethnicity</a:t>
            </a:r>
            <a:r>
              <a:rPr lang="en-US" sz="1800" dirty="0">
                <a:solidFill>
                  <a:schemeClr val="tx1"/>
                </a:solidFill>
                <a:latin typeface="+mj-lt"/>
                <a:cs typeface="Courier New" panose="02070309020205020404" pitchFamily="49" charset="0"/>
              </a:rPr>
              <a:t>; ...; person;</a:t>
            </a:r>
          </a:p>
          <a:p>
            <a:pPr>
              <a:spcBef>
                <a:spcPts val="0"/>
              </a:spcBef>
            </a:pPr>
            <a:r>
              <a:rPr lang="en-US" sz="1800" b="0" dirty="0">
                <a:solidFill>
                  <a:schemeClr val="tx1"/>
                </a:solidFill>
                <a:latin typeface="+mj-lt"/>
                <a:cs typeface="Courier New" panose="02070309020205020404" pitchFamily="49" charset="0"/>
              </a:rPr>
              <a:t>White; ...; Tommy Lee Jones;</a:t>
            </a:r>
          </a:p>
          <a:p>
            <a:pPr>
              <a:spcBef>
                <a:spcPts val="0"/>
              </a:spcBef>
            </a:pPr>
            <a:endParaRPr lang="pt-PT" sz="2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942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0" y="0"/>
            <a:ext cx="9144000" cy="6858000"/>
          </a:xfrm>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01</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DOMAIN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a:t>
            </a:r>
            <a:endParaRPr lang="pt-PT" dirty="0"/>
          </a:p>
        </p:txBody>
      </p:sp>
      <p:sp>
        <p:nvSpPr>
          <p:cNvPr id="3" name="Content Placeholder 2"/>
          <p:cNvSpPr>
            <a:spLocks noGrp="1"/>
          </p:cNvSpPr>
          <p:nvPr>
            <p:ph idx="1"/>
          </p:nvPr>
        </p:nvSpPr>
        <p:spPr/>
        <p:txBody>
          <a:bodyPr>
            <a:noAutofit/>
          </a:bodyPr>
          <a:lstStyle/>
          <a:p>
            <a:r>
              <a:rPr lang="en-US" sz="4000" dirty="0"/>
              <a:t>High level description</a:t>
            </a:r>
          </a:p>
          <a:p>
            <a:pPr algn="just"/>
            <a:r>
              <a:rPr lang="en-US" sz="2400" b="0" dirty="0">
                <a:solidFill>
                  <a:schemeClr val="tx1"/>
                </a:solidFill>
              </a:rPr>
              <a:t>		Our goal in this project is to study the impact of the political and social situation in the United States over the Oscars winners and nominees, from 1927 to 2015, by relating characteristics of the actors (gender, ethnicity) and movies (movie genre) with social and political variables such as the political party of the president, if there was a military conflict at the time, racial conflicts, and homicide rate.</a:t>
            </a:r>
          </a:p>
        </p:txBody>
      </p:sp>
    </p:spTree>
    <p:extLst>
      <p:ext uri="{BB962C8B-B14F-4D97-AF65-F5344CB8AC3E}">
        <p14:creationId xmlns:p14="http://schemas.microsoft.com/office/powerpoint/2010/main" val="424012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02</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DATASET</a:t>
            </a:r>
          </a:p>
        </p:txBody>
      </p:sp>
    </p:spTree>
    <p:extLst>
      <p:ext uri="{BB962C8B-B14F-4D97-AF65-F5344CB8AC3E}">
        <p14:creationId xmlns:p14="http://schemas.microsoft.com/office/powerpoint/2010/main" val="62735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endParaRPr lang="pt-PT" dirty="0"/>
          </a:p>
        </p:txBody>
      </p:sp>
      <p:sp>
        <p:nvSpPr>
          <p:cNvPr id="3" name="Content Placeholder 2"/>
          <p:cNvSpPr>
            <a:spLocks noGrp="1"/>
          </p:cNvSpPr>
          <p:nvPr>
            <p:ph idx="1"/>
          </p:nvPr>
        </p:nvSpPr>
        <p:spPr>
          <a:xfrm>
            <a:off x="395536" y="1124744"/>
            <a:ext cx="8208912" cy="5214974"/>
          </a:xfrm>
        </p:spPr>
        <p:txBody>
          <a:bodyPr>
            <a:noAutofit/>
          </a:bodyPr>
          <a:lstStyle/>
          <a:p>
            <a:pPr lvl="0"/>
            <a:r>
              <a:rPr lang="pt-PT" sz="2400" dirty="0">
                <a:hlinkClick r:id="rId3"/>
              </a:rPr>
              <a:t>https://www.kaggle.com/theacademy/academy-awards#database.csv</a:t>
            </a:r>
            <a:r>
              <a:rPr lang="pt-PT" sz="2400" dirty="0"/>
              <a:t> -</a:t>
            </a:r>
            <a:r>
              <a:rPr lang="en-GB" sz="2400" b="0" dirty="0">
                <a:solidFill>
                  <a:schemeClr val="tx1"/>
                </a:solidFill>
              </a:rPr>
              <a:t> this dataset contains </a:t>
            </a:r>
            <a:r>
              <a:rPr lang="en-US" sz="2400" b="0" dirty="0">
                <a:solidFill>
                  <a:schemeClr val="tx1"/>
                </a:solidFill>
              </a:rPr>
              <a:t>Academy Award winners and nominees since 1927 to 2015.</a:t>
            </a:r>
            <a:endParaRPr lang="en-US" sz="2400" u="sng" dirty="0">
              <a:hlinkClick r:id="rId4"/>
            </a:endParaRPr>
          </a:p>
          <a:p>
            <a:pPr lvl="0"/>
            <a:r>
              <a:rPr lang="pt-PT" sz="2400" dirty="0">
                <a:hlinkClick r:id="rId4"/>
              </a:rPr>
              <a:t>https://www.kaggle.com/harshitagpt/us-presidents/#us_presidents.csv</a:t>
            </a:r>
            <a:r>
              <a:rPr lang="pt-PT" sz="2400" dirty="0"/>
              <a:t> </a:t>
            </a:r>
            <a:r>
              <a:rPr lang="en-US" sz="2400" b="0" dirty="0">
                <a:solidFill>
                  <a:schemeClr val="tx1"/>
                </a:solidFill>
              </a:rPr>
              <a:t>– this dataset contains US presidents since 1789 and their political parties</a:t>
            </a:r>
            <a:r>
              <a:rPr lang="en-US" sz="2400" dirty="0"/>
              <a:t>.</a:t>
            </a:r>
            <a:endParaRPr lang="pt-PT" sz="2400" dirty="0"/>
          </a:p>
          <a:p>
            <a:pPr lvl="0"/>
            <a:r>
              <a:rPr lang="en-US" sz="2400" u="sng" dirty="0">
                <a:hlinkClick r:id="rId5"/>
              </a:rPr>
              <a:t>https://www.kaggle.com/grouplens/movielens-20m-dataset#movie.csv</a:t>
            </a:r>
            <a:r>
              <a:rPr lang="en-US" sz="2400" dirty="0"/>
              <a:t> </a:t>
            </a:r>
            <a:r>
              <a:rPr lang="en-US" sz="2400" b="0" dirty="0">
                <a:solidFill>
                  <a:schemeClr val="tx1"/>
                </a:solidFill>
              </a:rPr>
              <a:t>– this dataset contains movie names and their genres.</a:t>
            </a:r>
            <a:endParaRPr lang="pt-PT" sz="2400" b="0" dirty="0">
              <a:solidFill>
                <a:schemeClr val="tx1"/>
              </a:solidFill>
            </a:endParaRPr>
          </a:p>
          <a:p>
            <a:pPr lvl="1"/>
            <a:endParaRPr lang="en-US" dirty="0"/>
          </a:p>
        </p:txBody>
      </p:sp>
    </p:spTree>
    <p:extLst>
      <p:ext uri="{BB962C8B-B14F-4D97-AF65-F5344CB8AC3E}">
        <p14:creationId xmlns:p14="http://schemas.microsoft.com/office/powerpoint/2010/main" val="299694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endParaRPr lang="pt-PT" dirty="0"/>
          </a:p>
        </p:txBody>
      </p:sp>
      <p:sp>
        <p:nvSpPr>
          <p:cNvPr id="3" name="Content Placeholder 2"/>
          <p:cNvSpPr>
            <a:spLocks noGrp="1"/>
          </p:cNvSpPr>
          <p:nvPr>
            <p:ph idx="1"/>
          </p:nvPr>
        </p:nvSpPr>
        <p:spPr>
          <a:xfrm>
            <a:off x="457184" y="1196752"/>
            <a:ext cx="8229600" cy="5214974"/>
          </a:xfrm>
        </p:spPr>
        <p:txBody>
          <a:bodyPr>
            <a:noAutofit/>
          </a:bodyPr>
          <a:lstStyle/>
          <a:p>
            <a:r>
              <a:rPr lang="en-US" sz="2400" u="sng" dirty="0">
                <a:hlinkClick r:id="rId3"/>
              </a:rPr>
              <a:t>https://data.world/crowdflower/academy-awards-demographics/workspace/file?filename=Oscars-demographics-DFE.csv</a:t>
            </a:r>
            <a:r>
              <a:rPr lang="en-US" sz="2400" dirty="0"/>
              <a:t> </a:t>
            </a:r>
            <a:r>
              <a:rPr lang="en-US" sz="2400" b="0" dirty="0">
                <a:solidFill>
                  <a:schemeClr val="tx1"/>
                </a:solidFill>
              </a:rPr>
              <a:t>– this dataset contains the demographics of all Oscar winners, including their ethnicity</a:t>
            </a:r>
            <a:endParaRPr lang="en-US" sz="2400" u="sng" dirty="0">
              <a:hlinkClick r:id="rId4"/>
            </a:endParaRPr>
          </a:p>
          <a:p>
            <a:pPr lvl="0"/>
            <a:r>
              <a:rPr lang="en-US" sz="2400" u="sng" dirty="0">
                <a:hlinkClick r:id="rId4"/>
              </a:rPr>
              <a:t>http://labs.time.com/story/oscars-diversity/?fbclid=IwAR3ogD4C4yiDdetf2WMTnPhcQsQkF52Zy4l7BR3a7-vc066vRuGkgYpe-Y0</a:t>
            </a:r>
            <a:r>
              <a:rPr lang="en-US" sz="2400" dirty="0"/>
              <a:t> </a:t>
            </a:r>
            <a:r>
              <a:rPr lang="en-US" sz="2400" b="0" dirty="0">
                <a:solidFill>
                  <a:schemeClr val="tx1"/>
                </a:solidFill>
              </a:rPr>
              <a:t>– this web page contains a chart showing the ethnicity (white or non-white) of Oscars winners and nominees for the awards of Best Actor, Best Actress, Best Supporting Actor and Best Supporting Actress, since 1928.</a:t>
            </a:r>
            <a:endParaRPr lang="pt-PT" sz="2400" b="0" dirty="0">
              <a:solidFill>
                <a:schemeClr val="tx1"/>
              </a:solidFill>
            </a:endParaRPr>
          </a:p>
          <a:p>
            <a:pPr lvl="1"/>
            <a:endParaRPr lang="en-US" dirty="0"/>
          </a:p>
        </p:txBody>
      </p:sp>
    </p:spTree>
    <p:extLst>
      <p:ext uri="{BB962C8B-B14F-4D97-AF65-F5344CB8AC3E}">
        <p14:creationId xmlns:p14="http://schemas.microsoft.com/office/powerpoint/2010/main" val="2962997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endParaRPr lang="pt-PT" dirty="0"/>
          </a:p>
        </p:txBody>
      </p:sp>
      <p:sp>
        <p:nvSpPr>
          <p:cNvPr id="3" name="Content Placeholder 2"/>
          <p:cNvSpPr>
            <a:spLocks noGrp="1"/>
          </p:cNvSpPr>
          <p:nvPr>
            <p:ph idx="1"/>
          </p:nvPr>
        </p:nvSpPr>
        <p:spPr>
          <a:xfrm>
            <a:off x="457184" y="1196752"/>
            <a:ext cx="8229600" cy="5214974"/>
          </a:xfrm>
        </p:spPr>
        <p:txBody>
          <a:bodyPr>
            <a:noAutofit/>
          </a:bodyPr>
          <a:lstStyle/>
          <a:p>
            <a:pPr lvl="0"/>
            <a:r>
              <a:rPr lang="en-US" sz="2400" u="sng" dirty="0">
                <a:hlinkClick r:id="rId3"/>
              </a:rPr>
              <a:t>https://en.wikipedia.org/wiki/List_of_countries_by_intentional_homicide_rate_by_decade</a:t>
            </a:r>
            <a:r>
              <a:rPr lang="en-US" sz="2400" dirty="0"/>
              <a:t> </a:t>
            </a:r>
            <a:r>
              <a:rPr lang="en-US" sz="2400" b="0" dirty="0">
                <a:solidFill>
                  <a:schemeClr val="tx1"/>
                </a:solidFill>
              </a:rPr>
              <a:t>– this web page contains the homicide rate in the US per year</a:t>
            </a:r>
            <a:endParaRPr lang="pt-PT" sz="2400" b="0" dirty="0">
              <a:solidFill>
                <a:schemeClr val="tx1"/>
              </a:solidFill>
            </a:endParaRPr>
          </a:p>
          <a:p>
            <a:pPr lvl="0"/>
            <a:r>
              <a:rPr lang="en-US" sz="2400" u="sng" dirty="0">
                <a:hlinkClick r:id="rId4"/>
              </a:rPr>
              <a:t>https://en.wikipedia.org/wiki/List_of_wars_involving_the_United_States</a:t>
            </a:r>
            <a:r>
              <a:rPr lang="en-US" sz="2400" dirty="0"/>
              <a:t> </a:t>
            </a:r>
            <a:r>
              <a:rPr lang="en-US" sz="2400" b="0" dirty="0">
                <a:solidFill>
                  <a:schemeClr val="tx1"/>
                </a:solidFill>
              </a:rPr>
              <a:t>– this web page contains a list of wars involving the US and corresponding years</a:t>
            </a:r>
            <a:endParaRPr lang="en-US" dirty="0"/>
          </a:p>
          <a:p>
            <a:pPr lvl="0"/>
            <a:r>
              <a:rPr lang="en-US" sz="2400" u="sng" dirty="0">
                <a:hlinkClick r:id="rId5"/>
              </a:rPr>
              <a:t>https://www.history.com/topics/black-history/</a:t>
            </a:r>
            <a:r>
              <a:rPr lang="en-US" sz="2400" u="sng" dirty="0" err="1">
                <a:hlinkClick r:id="rId5"/>
              </a:rPr>
              <a:t>black-history-milestones?fbclid</a:t>
            </a:r>
            <a:r>
              <a:rPr lang="en-US" sz="2400" u="sng" dirty="0">
                <a:hlinkClick r:id="rId5"/>
              </a:rPr>
              <a:t>=IwAR3YODplTj_NPr-fw_BJIE2lkKTEpjgMnfM8Wt2jF5NRpYLA6emX1vy2NGM</a:t>
            </a:r>
            <a:r>
              <a:rPr lang="en-US" sz="2400" b="0" dirty="0">
                <a:solidFill>
                  <a:schemeClr val="tx1"/>
                </a:solidFill>
              </a:rPr>
              <a:t>– this web page contains a list of black history milestones per year.</a:t>
            </a:r>
            <a:endParaRPr lang="pt-PT" sz="2400" b="0" dirty="0">
              <a:solidFill>
                <a:schemeClr val="tx1"/>
              </a:solidFill>
            </a:endParaRPr>
          </a:p>
        </p:txBody>
      </p:sp>
    </p:spTree>
    <p:extLst>
      <p:ext uri="{BB962C8B-B14F-4D97-AF65-F5344CB8AC3E}">
        <p14:creationId xmlns:p14="http://schemas.microsoft.com/office/powerpoint/2010/main" val="406665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03</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err="1"/>
              <a:t>Example</a:t>
            </a:r>
            <a:r>
              <a:rPr lang="pt-PT" sz="6000" dirty="0"/>
              <a:t> QUESTIONS</a:t>
            </a:r>
          </a:p>
        </p:txBody>
      </p:sp>
    </p:spTree>
    <p:extLst>
      <p:ext uri="{BB962C8B-B14F-4D97-AF65-F5344CB8AC3E}">
        <p14:creationId xmlns:p14="http://schemas.microsoft.com/office/powerpoint/2010/main" val="404549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a:spcBef>
                <a:spcPts val="600"/>
              </a:spcBef>
            </a:pPr>
            <a:r>
              <a:rPr lang="en-US" sz="3600" dirty="0"/>
              <a:t>Question 1</a:t>
            </a:r>
          </a:p>
          <a:p>
            <a:pPr algn="just">
              <a:spcBef>
                <a:spcPts val="600"/>
              </a:spcBef>
            </a:pPr>
            <a:r>
              <a:rPr lang="en-GB" sz="2400" dirty="0">
                <a:solidFill>
                  <a:schemeClr val="tx1"/>
                </a:solidFill>
              </a:rPr>
              <a:t>	</a:t>
            </a:r>
            <a:r>
              <a:rPr lang="en-GB" sz="2400" b="0" dirty="0">
                <a:solidFill>
                  <a:schemeClr val="tx1"/>
                </a:solidFill>
              </a:rPr>
              <a:t>How are military conflicts involving the USA at the time reflected in the movie genre of the Oscars winner for Best Picture?</a:t>
            </a:r>
            <a:endParaRPr lang="en-US" sz="2400" b="0" dirty="0">
              <a:solidFill>
                <a:schemeClr val="tx1"/>
              </a:solidFill>
            </a:endParaRPr>
          </a:p>
          <a:p>
            <a:pPr>
              <a:spcBef>
                <a:spcPts val="600"/>
              </a:spcBef>
            </a:pPr>
            <a:r>
              <a:rPr lang="en-US" sz="3600" dirty="0"/>
              <a:t>Question 2</a:t>
            </a:r>
          </a:p>
          <a:p>
            <a:pPr algn="just">
              <a:spcBef>
                <a:spcPts val="600"/>
              </a:spcBef>
            </a:pPr>
            <a:r>
              <a:rPr lang="en-GB" sz="2400" b="0" dirty="0">
                <a:solidFill>
                  <a:schemeClr val="tx1"/>
                </a:solidFill>
              </a:rPr>
              <a:t>	How is the homicide rate reflected in the movie genre of the Best Picture winner?</a:t>
            </a:r>
            <a:endParaRPr lang="en-US" sz="2400" b="0" dirty="0">
              <a:solidFill>
                <a:schemeClr val="tx1"/>
              </a:solidFill>
            </a:endParaRPr>
          </a:p>
          <a:p>
            <a:pPr>
              <a:spcBef>
                <a:spcPts val="600"/>
              </a:spcBef>
            </a:pPr>
            <a:r>
              <a:rPr lang="en-US" sz="3600" dirty="0"/>
              <a:t>Question 3</a:t>
            </a:r>
          </a:p>
          <a:p>
            <a:pPr algn="just">
              <a:spcBef>
                <a:spcPts val="600"/>
              </a:spcBef>
            </a:pPr>
            <a:r>
              <a:rPr lang="en-GB" b="0" dirty="0">
                <a:solidFill>
                  <a:schemeClr val="tx1"/>
                </a:solidFill>
              </a:rPr>
              <a:t>	</a:t>
            </a:r>
            <a:r>
              <a:rPr lang="en-GB" sz="2400" b="0" dirty="0">
                <a:solidFill>
                  <a:schemeClr val="tx1"/>
                </a:solidFill>
              </a:rPr>
              <a:t>How does the ethnicity of the Oscars winners and nominees change over time?</a:t>
            </a:r>
            <a:endParaRPr lang="en-US" sz="2400" b="0" dirty="0">
              <a:solidFill>
                <a:schemeClr val="tx1"/>
              </a:solidFill>
            </a:endParaRPr>
          </a:p>
        </p:txBody>
      </p:sp>
    </p:spTree>
    <p:extLst>
      <p:ext uri="{BB962C8B-B14F-4D97-AF65-F5344CB8AC3E}">
        <p14:creationId xmlns:p14="http://schemas.microsoft.com/office/powerpoint/2010/main" val="3456915046"/>
      </p:ext>
    </p:extLst>
  </p:cSld>
  <p:clrMapOvr>
    <a:masterClrMapping/>
  </p:clrMapOvr>
</p:sld>
</file>

<file path=ppt/theme/theme1.xml><?xml version="1.0" encoding="utf-8"?>
<a:theme xmlns:a="http://schemas.openxmlformats.org/drawingml/2006/main" name="template-gvip">
  <a:themeElements>
    <a:clrScheme name="GVIP">
      <a:dk1>
        <a:srgbClr val="000000"/>
      </a:dk1>
      <a:lt1>
        <a:srgbClr val="FFFFFF"/>
      </a:lt1>
      <a:dk2>
        <a:srgbClr val="1D3B59"/>
      </a:dk2>
      <a:lt2>
        <a:srgbClr val="336699"/>
      </a:lt2>
      <a:accent1>
        <a:srgbClr val="2A9300"/>
      </a:accent1>
      <a:accent2>
        <a:srgbClr val="CF8C00"/>
      </a:accent2>
      <a:accent3>
        <a:srgbClr val="00A0B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template-gvip</Template>
  <TotalTime>3015</TotalTime>
  <Words>460</Words>
  <Application>Microsoft Office PowerPoint</Application>
  <PresentationFormat>Apresentação no Ecrã (4:3)</PresentationFormat>
  <Paragraphs>64</Paragraphs>
  <Slides>12</Slides>
  <Notes>7</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12</vt:i4>
      </vt:variant>
    </vt:vector>
  </HeadingPairs>
  <TitlesOfParts>
    <vt:vector size="16" baseType="lpstr">
      <vt:lpstr>Arial</vt:lpstr>
      <vt:lpstr>Calibri</vt:lpstr>
      <vt:lpstr>Courier New</vt:lpstr>
      <vt:lpstr>template-gvip</vt:lpstr>
      <vt:lpstr>Information Visualization Project Proposal and Dataset</vt:lpstr>
      <vt:lpstr>DOMAIN</vt:lpstr>
      <vt:lpstr>Domain</vt:lpstr>
      <vt:lpstr>DATASET</vt:lpstr>
      <vt:lpstr>Dataset</vt:lpstr>
      <vt:lpstr>Dataset</vt:lpstr>
      <vt:lpstr>Dataset</vt:lpstr>
      <vt:lpstr>Example QUESTIONS</vt:lpstr>
      <vt:lpstr>Questions</vt:lpstr>
      <vt:lpstr>Questions</vt:lpstr>
      <vt:lpstr>Data Sample</vt:lpstr>
      <vt:lpstr>Data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and Video</dc:title>
  <dc:creator>Daniel</dc:creator>
  <cp:lastModifiedBy>Tiago toscanO.</cp:lastModifiedBy>
  <cp:revision>340</cp:revision>
  <dcterms:created xsi:type="dcterms:W3CDTF">2010-04-13T09:45:33Z</dcterms:created>
  <dcterms:modified xsi:type="dcterms:W3CDTF">2019-09-30T11:08:57Z</dcterms:modified>
</cp:coreProperties>
</file>