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latin typeface="Arial"/>
              </a:rPr>
              <a:t>Click to edit the notes format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F362B05-235B-4BC0-8067-1CF605E15029}" type="slidenum">
              <a:rPr b="0" lang="pt-PT" sz="1400" spc="-1" strike="noStrike">
                <a:latin typeface="Times New Roman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327109-0F94-47C8-B3DD-61EBC9ED9BA7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D1B14F-B708-4396-9AE8-5E7D4A612B00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0D9CA1-8870-43A9-BF0F-50FE9F9FE5E6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0DFB9C-7CEE-46C5-AC61-E7D4FB30C35D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B56CD98-92E3-45BA-A4E6-498386FE82C9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A1680B-AAAF-4D25-A317-6C872E46DAB6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9AB15B4-704F-4ECC-B190-39107F53BF38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CB805D-796D-4EEF-9816-A21E650B7886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E2F2F3-FFE5-4796-B5C2-6802955AEB3E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3D7DF0-2E40-4FB9-86B4-18BC6AC35DE6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B32393-7884-4963-9889-92041F5AE4E7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3CFA92-F154-4D17-9AC7-3D1C93AA4C35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94B910-E87D-4909-B504-7C628A8DDACE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0" t="0" r="24527" b="29246"/>
          <a:stretch/>
        </p:blipFill>
        <p:spPr>
          <a:xfrm rot="10800000">
            <a:off x="9144000" y="685800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86000" y="1000080"/>
            <a:ext cx="6928920" cy="2071440"/>
          </a:xfrm>
          <a:prstGeom prst="rect">
            <a:avLst/>
          </a:prstGeom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0" y="4572000"/>
            <a:ext cx="2285640" cy="2285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15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1" lang="pt-PT" sz="115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3200" spc="-1" strike="noStrike">
                <a:solidFill>
                  <a:srgbClr val="336699"/>
                </a:solidFill>
                <a:latin typeface="Calibri"/>
              </a:rPr>
              <a:t>Click to edit Master text styles</a:t>
            </a:r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2789640" cy="2789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2281320" y="2886120"/>
            <a:ext cx="6786360" cy="3362040"/>
          </a:xfrm>
          <a:prstGeom prst="rect">
            <a:avLst/>
          </a:prstGeom>
        </p:spPr>
        <p:txBody>
          <a:bodyPr/>
          <a:p>
            <a:pPr marL="358920" algn="r">
              <a:lnSpc>
                <a:spcPct val="100000"/>
              </a:lnSpc>
            </a:pPr>
            <a:r>
              <a:rPr b="1" lang="pt-PT" sz="6600" spc="-1" strike="noStrike" cap="all">
                <a:solidFill>
                  <a:srgbClr val="336699"/>
                </a:solidFill>
                <a:latin typeface="Calibri"/>
              </a:rPr>
              <a:t>Click to edit Master title style</a:t>
            </a:r>
            <a:endParaRPr b="0" lang="pt-PT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3200" spc="-1" strike="noStrike">
                <a:solidFill>
                  <a:srgbClr val="336699"/>
                </a:solidFill>
                <a:latin typeface="Calibri"/>
              </a:rPr>
              <a:t>Click to edit Master text styles</a:t>
            </a:r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1" lang="pt-PT" sz="2400" spc="-1" strike="noStrike">
              <a:solidFill>
                <a:srgbClr val="336699"/>
              </a:solidFill>
              <a:latin typeface="Calibri"/>
            </a:endParaRPr>
          </a:p>
          <a:p>
            <a:pPr marL="1600200" indent="-228240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0EFDB0B-4E12-47B7-A075-296786181DD6}" type="datetime">
              <a:rPr b="0" lang="pt-PT" sz="1800" spc="-1" strike="noStrike">
                <a:solidFill>
                  <a:srgbClr val="000000"/>
                </a:solidFill>
                <a:latin typeface="Calibri"/>
              </a:rPr>
              <a:t>18-10-2019</a:t>
            </a:fld>
            <a:endParaRPr b="0" lang="pt-PT" sz="18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0286534-C50A-47D3-9B4E-B6591799219E}" type="slidenum"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fld>
            <a:endParaRPr b="0" lang="pt-PT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-27360"/>
            <a:ext cx="9214920" cy="1944000"/>
          </a:xfrm>
          <a:prstGeom prst="rect">
            <a:avLst/>
          </a:prstGeom>
          <a:solidFill>
            <a:srgbClr val="1d3b59"/>
          </a:solidFill>
          <a:ln>
            <a:noFill/>
          </a:ln>
        </p:spPr>
        <p:txBody>
          <a:bodyPr anchor="ctr"/>
          <a:p>
            <a:pPr marL="358920" algn="ctr">
              <a:lnSpc>
                <a:spcPct val="100000"/>
              </a:lnSpc>
            </a:pPr>
            <a:r>
              <a:rPr b="1" lang="pt-PT" sz="4800" spc="-1" strike="noStrike">
                <a:solidFill>
                  <a:srgbClr val="ffffff"/>
                </a:solidFill>
                <a:latin typeface="Calibri"/>
              </a:rPr>
              <a:t>Information Visualization</a:t>
            </a:r>
            <a:br/>
            <a:r>
              <a:rPr b="0" lang="pt-PT" sz="4800" spc="-1" strike="noStrike">
                <a:solidFill>
                  <a:srgbClr val="ffffff"/>
                </a:solidFill>
                <a:latin typeface="Calibri"/>
              </a:rPr>
              <a:t>Project Proposal and Dataset</a:t>
            </a:r>
            <a:endParaRPr b="0" lang="pt-PT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0" y="4572000"/>
            <a:ext cx="1979280" cy="228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4600" spc="-1" strike="noStrike">
                <a:solidFill>
                  <a:srgbClr val="336699"/>
                </a:solidFill>
                <a:latin typeface="Calibri"/>
              </a:rPr>
              <a:t>G14-A</a:t>
            </a:r>
            <a:endParaRPr b="1" lang="pt-PT" sz="4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763640" y="4547520"/>
            <a:ext cx="3168000" cy="22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pt-PT" sz="2400" spc="-1" strike="noStrike">
                <a:solidFill>
                  <a:srgbClr val="336699"/>
                </a:solidFill>
                <a:latin typeface="Calibri"/>
              </a:rPr>
              <a:t>81633 – João Henriques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pt-PT" sz="2400" spc="-1" strike="noStrike">
                <a:solidFill>
                  <a:srgbClr val="336699"/>
                </a:solidFill>
                <a:latin typeface="Calibri"/>
              </a:rPr>
              <a:t>83497 – Leonor Llansol 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pt-PT" sz="2400" spc="-1" strike="noStrike">
                <a:solidFill>
                  <a:srgbClr val="336699"/>
                </a:solidFill>
                <a:latin typeface="Calibri"/>
              </a:rPr>
              <a:t>83541 – Pedro Esteves</a:t>
            </a:r>
            <a:endParaRPr b="0" lang="pt-PT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03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Data abstraction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 abstraction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14480">
              <a:lnSpc>
                <a:spcPct val="100000"/>
              </a:lnSpc>
              <a:spcBef>
                <a:spcPts val="1800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Each created dataset is a multidimensional table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Orientation: Nominal variable (Sexual orientation of the nominees);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Party: Nominal variable (Political party in power in US);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Count_orientation: Continuous variable (Number of nominees with that sexual orientation);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Birthplace: Nominal variable (Country where winners were born);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 abstraction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Count_birthplace: Continuous variable (Number of winners born in that country when that political party was in power);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Count_ethnicity: Continuous variable (Number of candidates with that ethnicity when that political party was in power);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Year: Sequential variable (Year of the Oscars ceremony);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Winner: Nominal variable (Tells whether the ratio is about Oscars winners or just nominees);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 abstraction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Race_ethnicity: Nominal variable. (Ethnicity of the Oscars candidates); “ratio”: Ratio variable (Ratio for an ethnicity of Nominees/Winners); “gender” – Nominal variable (gender of the Oscar nominees);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Milestone: Nominal variable (Events related with racism);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Sentiment: Nominal variable (Tells whether milestone is positive or negative). The ratio attribute is a sequential scale attribute.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04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Dataset processing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Dataset processing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Dataset cleaning description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We used PDI transforms to clean the datasets by :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Removing columns;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Sort the dataset by a column;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Lowercasing column names;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Join datasets through common columns;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Created new datasets;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Added sentinel values to empty cells;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Dataset processing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spcBef>
                <a:spcPts val="1800"/>
              </a:spcBef>
              <a:buClr>
                <a:srgbClr val="336699"/>
              </a:buClr>
              <a:buFont typeface="Arial"/>
              <a:buChar char="•"/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Problems found: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</a:rPr>
              <a:t>Problem 1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: In database.csv the first line in year had two values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2000" spc="-1" strike="noStrike">
                <a:solidFill>
                  <a:srgbClr val="000000"/>
                </a:solidFill>
                <a:latin typeface="Calibri"/>
              </a:rPr>
              <a:t>Solution: </a:t>
            </a: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We deleted the second year.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</a:rPr>
              <a:t>Problem 2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: In president.csv there was a mistake in the intervals of years that Franklin D. Roosevelt  was in power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2000" spc="-1" strike="noStrike">
                <a:solidFill>
                  <a:srgbClr val="000000"/>
                </a:solidFill>
                <a:latin typeface="Calibri"/>
              </a:rPr>
              <a:t>Solution: </a:t>
            </a: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We fixed the csv by hand.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</a:rPr>
              <a:t>Problem 3: 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When merging datasets with president dataset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2000" spc="-1" strike="noStrike">
                <a:solidFill>
                  <a:srgbClr val="000000"/>
                </a:solidFill>
                <a:latin typeface="Calibri"/>
              </a:rPr>
              <a:t>Solution: </a:t>
            </a: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making a left outer join and added by hand the missing values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05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Mapping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Mapping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Question 3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</a:rPr>
              <a:t>How does the ethnicity of Oscar winners and nominees change over time?</a:t>
            </a:r>
            <a:endParaRPr b="1" lang="pt-PT" sz="24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Year, Winner, race_ethnicity, ratio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1971, 0, White, 85.0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1972, 0, Black, 15.0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1972, 1, White, 100.0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This sample from Q3.csv allows to see how the percentage of non-white nominees/winners changes with time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Mapping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12464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Question 5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How does the ethnicity of winners and nominees change with racial conflicts?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Race,  ratio, winner, year, milestone, sentiment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white,90.0, 0,  1954,Brown v. Board Of Education, May 17, 1954, Acceptance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black,5.0, 0, 1954,Brown v. Board Of Education, May 17, 1954, Acceptance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hispa,5.0, 0, 1954,Brown v. Board Of Education, May 17, 1954,</a:t>
            </a: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 Acceptance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white,100.0, 1, 1954,Brown v. Board Of Education, May 17, 1954, Acceptance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This sample from Q5.csv allows to see that in a year where there was a black acceptance milestone, there were 5% nominees who were black but didn’t win.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01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INITIAL DATASET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Initial Dataset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spcBef>
                <a:spcPts val="1800"/>
              </a:spcBef>
              <a:buClr>
                <a:srgbClr val="336699"/>
              </a:buClr>
              <a:buFont typeface="Arial"/>
              <a:buChar char="•"/>
            </a:pPr>
            <a:r>
              <a:rPr b="1" lang="pt-PT" sz="3200" spc="-1" strike="noStrike">
                <a:solidFill>
                  <a:srgbClr val="336699"/>
                </a:solidFill>
                <a:latin typeface="Calibri"/>
              </a:rPr>
              <a:t>CSVs:</a:t>
            </a:r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database.csv -&gt; a table with 9965 lines, contains Oscar winners and nominees from 1927 to 2015.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us_presidents.csv -&gt; a table with 46 lines, contains information about each presidential term, including the start and end dates and the political party of the president.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Oscars-demographics-DFE.csv -&gt; a table with 442 lines, contains demographic informations about Oscars winners, such as their ethnicity and birthplace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Initial Dataset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spcBef>
                <a:spcPts val="1800"/>
              </a:spcBef>
              <a:buClr>
                <a:srgbClr val="336699"/>
              </a:buClr>
              <a:buFont typeface="Arial"/>
              <a:buChar char="•"/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Scrapped CSVs: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lvl="1" marL="971640" indent="-571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ethnicityActorsAndDirectors.csv -&gt; a table with 2104 rows, contains the ethnicity for all winners and nominees for performance awards and Best Director Award.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71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black_milestones.csv -&gt; a table with 40 lines, contains black milestones and conflicts per year.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71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new_lgbt.csv -&gt; a table with 253 lines, contains LGBT nominees per year.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Initial Dataset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Data sample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From database.csv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Year, Ceremony, Award, Winner, Name, Film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1927/1928,1,Actor,null,Richard Barthelmess,The Noose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02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1907640" y="3214800"/>
            <a:ext cx="715968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Selected / derived data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Selected data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One csv file per questions.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st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question: 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we select “orientation” from dataset 6 and “party” from dataset 2.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Derived measure:  “count_orientation”, which is the number of people with that sexual orientation nomineed while that political party was in charge.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question: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 we select “birthplace” from dataset 3 and “party” from dataset 2.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Derived measure: “count_birthplace”, which is the number of people who were born in that place nomineed while that political party was in charge. 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Derived data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question: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 we select “Year” and “Winner” from dataset 1 and “race_ethnicity” from dataset 4.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Derived measure: “ratio”, which is the percentage of people with that ethnicity who were nominated or won in that year. 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question: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 we select “race_ethnicity” from dataset 4, “party” from dataset 2, and “Winner” from dataset 1.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Derived measure: “count_ethnicity”,  which is the number of people with that ethnicity who won (Winner=1) or were nominated (Winner=0) while that political party was in charge. 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Derived data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79640" y="1124640"/>
            <a:ext cx="857880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question: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 we select “Year” from dataset 1, “Winner” from dataset 1, “race_ethnicity” from dataset 4 and “milestone” from dataset 5. We also have “sentiment”, which was filled by hand.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Derived measure, “ratio”, which counts the percentage of people with that ethnicity who won (Winner=1) or were nominated (Winner=0) in that year. 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, we select “Year” from dataset 1. We have another attribute, “Gender”, which was filled by hand because we didn’t find a dataset with it.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Derivate attribute: “ratio”, which has the percentage of persons with that gender nominated for the award of Best Director in that year.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</a:pPr>
            <a:endParaRPr b="1" lang="pt-PT" sz="24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3026</TotalTime>
  <Application>LibreOffice/6.0.7.3$Linux_X86_64 LibreOffice_project/00m0$Build-3</Application>
  <Words>1066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2010-04-13T09:45:33Z</dcterms:created>
  <dc:creator>Daniel</dc:creator>
  <dc:description/>
  <dc:language>pt-PT</dc:language>
  <cp:lastModifiedBy/>
  <dcterms:modified xsi:type="dcterms:W3CDTF">2019-10-18T22:40:42Z</dcterms:modified>
  <cp:revision>343</cp:revision>
  <dc:subject/>
  <dc:title>Color and Video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Apresentação no Ecrã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