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1111" r:id="rId3"/>
    <p:sldId id="1112" r:id="rId4"/>
    <p:sldId id="257" r:id="rId5"/>
    <p:sldId id="1119" r:id="rId6"/>
    <p:sldId id="1122" r:id="rId7"/>
    <p:sldId id="1120" r:id="rId8"/>
    <p:sldId id="1121" r:id="rId9"/>
    <p:sldId id="1123" r:id="rId10"/>
    <p:sldId id="1124" r:id="rId11"/>
    <p:sldId id="1097" r:id="rId12"/>
    <p:sldId id="1114" r:id="rId13"/>
    <p:sldId id="1115" r:id="rId14"/>
    <p:sldId id="1116" r:id="rId15"/>
    <p:sldId id="1117" r:id="rId16"/>
    <p:sldId id="1118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74" d="100"/>
          <a:sy n="74" d="100"/>
        </p:scale>
        <p:origin x="171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1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0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4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7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8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6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9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28/10/2019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G14-A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763688" y="4571984"/>
            <a:ext cx="3240360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spc="-1" dirty="0">
                <a:solidFill>
                  <a:srgbClr val="336699"/>
                </a:solidFill>
              </a:rPr>
              <a:t>81633 – João Henriques</a:t>
            </a:r>
            <a:endParaRPr lang="pt-PT" sz="2400" b="0" spc="-1" dirty="0">
              <a:latin typeface="Arial"/>
            </a:endParaRPr>
          </a:p>
          <a:p>
            <a:r>
              <a:rPr lang="pt-PT" sz="2400" b="0" spc="-1" dirty="0">
                <a:solidFill>
                  <a:srgbClr val="336699"/>
                </a:solidFill>
              </a:rPr>
              <a:t>83497 – Leonor Llansol </a:t>
            </a:r>
            <a:endParaRPr lang="pt-PT" sz="2400" b="0" spc="-1" dirty="0">
              <a:latin typeface="Arial"/>
            </a:endParaRPr>
          </a:p>
          <a:p>
            <a:r>
              <a:rPr lang="pt-PT" sz="2400" b="0" spc="-1" dirty="0">
                <a:solidFill>
                  <a:srgbClr val="336699"/>
                </a:solidFill>
              </a:rPr>
              <a:t>83541 – Pedro Esteves</a:t>
            </a:r>
            <a:endParaRPr lang="pt-PT" sz="2400" b="0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E69D7-AA60-4618-AB77-19A5D99A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Slopegraph</a:t>
            </a:r>
            <a:endParaRPr lang="pt-PT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180737A-4C78-4ECF-9993-03CFA8AB27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113855"/>
              </p:ext>
            </p:extLst>
          </p:nvPr>
        </p:nvGraphicFramePr>
        <p:xfrm>
          <a:off x="570359" y="1033677"/>
          <a:ext cx="8003250" cy="2860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650">
                  <a:extLst>
                    <a:ext uri="{9D8B030D-6E8A-4147-A177-3AD203B41FA5}">
                      <a16:colId xmlns:a16="http://schemas.microsoft.com/office/drawing/2014/main" val="2895437347"/>
                    </a:ext>
                  </a:extLst>
                </a:gridCol>
                <a:gridCol w="1824927">
                  <a:extLst>
                    <a:ext uri="{9D8B030D-6E8A-4147-A177-3AD203B41FA5}">
                      <a16:colId xmlns:a16="http://schemas.microsoft.com/office/drawing/2014/main" val="465792616"/>
                    </a:ext>
                  </a:extLst>
                </a:gridCol>
                <a:gridCol w="1376373">
                  <a:extLst>
                    <a:ext uri="{9D8B030D-6E8A-4147-A177-3AD203B41FA5}">
                      <a16:colId xmlns:a16="http://schemas.microsoft.com/office/drawing/2014/main" val="1344236709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1991109269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2359872355"/>
                    </a:ext>
                  </a:extLst>
                </a:gridCol>
              </a:tblGrid>
              <a:tr h="5797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Answers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Type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Channel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01762"/>
                  </a:ext>
                </a:extLst>
              </a:tr>
              <a:tr h="579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/>
                        <a:t>Q3/Q5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Ethnicity</a:t>
                      </a:r>
                      <a:r>
                        <a:rPr lang="pt-P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Nominal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36528"/>
                  </a:ext>
                </a:extLst>
              </a:tr>
              <a:tr h="1000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/>
                        <a:t>Q3/Q5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Year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Sequencial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Position</a:t>
                      </a:r>
                      <a:r>
                        <a:rPr lang="pt-PT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6448"/>
                  </a:ext>
                </a:extLst>
              </a:tr>
              <a:tr h="579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/>
                        <a:t>Q3/Q5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Percentage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of</a:t>
                      </a:r>
                      <a:r>
                        <a:rPr lang="pt-PT" dirty="0"/>
                        <a:t> winners/nomines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Racial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Position</a:t>
                      </a:r>
                      <a:r>
                        <a:rPr lang="pt-PT" dirty="0"/>
                        <a:t>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38749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D88AAF2E-9716-411A-8604-7459085DD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6216" y="4010441"/>
            <a:ext cx="3222595" cy="28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Answering</a:t>
            </a:r>
            <a:r>
              <a:rPr lang="pt-PT" sz="6000" dirty="0"/>
              <a:t> </a:t>
            </a:r>
            <a:r>
              <a:rPr lang="pt-PT" sz="6000" dirty="0" err="1"/>
              <a:t>the</a:t>
            </a:r>
            <a:r>
              <a:rPr lang="pt-PT" sz="6000" dirty="0"/>
              <a:t> </a:t>
            </a:r>
            <a:r>
              <a:rPr lang="pt-PT" sz="6000" dirty="0" err="1"/>
              <a:t>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Q: How does the political party in power influence the sexual orientation of nominees?</a:t>
            </a:r>
          </a:p>
          <a:p>
            <a:pPr lvl="1"/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462415-0696-4CC9-9E8C-230298C06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70" y="2564904"/>
            <a:ext cx="3757130" cy="3625813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21FBBFBC-1055-4E36-BB3F-3F3120D990BB}"/>
              </a:ext>
            </a:extLst>
          </p:cNvPr>
          <p:cNvSpPr/>
          <p:nvPr/>
        </p:nvSpPr>
        <p:spPr>
          <a:xfrm>
            <a:off x="4289788" y="4086666"/>
            <a:ext cx="645702" cy="399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36A4C2-B9F6-4DB2-AF27-F2181A455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678" y="2842659"/>
            <a:ext cx="3757130" cy="28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7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Q: How does the political party in power influence the birthplace of Oscars winners? </a:t>
            </a:r>
          </a:p>
          <a:p>
            <a:pPr lvl="1"/>
            <a:endParaRPr lang="en-US" sz="2000" dirty="0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1AE6F9F-D738-479B-A6A8-CBE29BC65C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21131" r="1389" b="39944"/>
          <a:stretch/>
        </p:blipFill>
        <p:spPr>
          <a:xfrm>
            <a:off x="-32" y="2708920"/>
            <a:ext cx="914403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Q: How does the ethnicity of the Oscars winners and nominees change over time?</a:t>
            </a:r>
          </a:p>
          <a:p>
            <a:pPr lvl="1"/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D0C165-DFBF-4622-BE18-4B5F6B9FF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" y="2902404"/>
            <a:ext cx="2636312" cy="2544070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F4069EAB-1BEA-4C99-B8B9-706CCBC14B87}"/>
              </a:ext>
            </a:extLst>
          </p:cNvPr>
          <p:cNvSpPr/>
          <p:nvPr/>
        </p:nvSpPr>
        <p:spPr>
          <a:xfrm>
            <a:off x="2767894" y="4077072"/>
            <a:ext cx="37160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684340-5CEB-4CE3-8152-70BABA690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235" y="2902404"/>
            <a:ext cx="2630830" cy="25440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C1C47A7-FAA0-46E9-81E4-CCCF9853A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291" y="2805037"/>
            <a:ext cx="2630830" cy="2544070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7C3D082-3AED-41F3-BDD3-E3AC589E7591}"/>
              </a:ext>
            </a:extLst>
          </p:cNvPr>
          <p:cNvSpPr/>
          <p:nvPr/>
        </p:nvSpPr>
        <p:spPr>
          <a:xfrm>
            <a:off x="5899800" y="3935833"/>
            <a:ext cx="37160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027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Q: How does the ethnicity of the Oscars winners and nominees change with the party in power?</a:t>
            </a:r>
          </a:p>
          <a:p>
            <a:pPr lvl="1"/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BE6C47-F83A-4E40-A634-294C7942C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69" y="2598511"/>
            <a:ext cx="3248403" cy="313474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507304-B882-4FB7-B2EB-B9F54E484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881" y="2598511"/>
            <a:ext cx="3221553" cy="3115312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2D0FB510-F91E-476E-8819-F554B830FAB0}"/>
              </a:ext>
            </a:extLst>
          </p:cNvPr>
          <p:cNvSpPr/>
          <p:nvPr/>
        </p:nvSpPr>
        <p:spPr>
          <a:xfrm>
            <a:off x="4153425" y="3852548"/>
            <a:ext cx="645702" cy="399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623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Q:How does the ethnicity of the Oscars winners and nominees change with racial conflicts?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30B725-8778-499A-837C-0B9E8E0D1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2354656"/>
            <a:ext cx="3619500" cy="31519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7DCBF-DB4B-4614-BCA5-BEC479C3C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54656"/>
            <a:ext cx="3619500" cy="3114675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26E80443-7C52-44AB-8107-D507C076EFC8}"/>
              </a:ext>
            </a:extLst>
          </p:cNvPr>
          <p:cNvSpPr/>
          <p:nvPr/>
        </p:nvSpPr>
        <p:spPr>
          <a:xfrm>
            <a:off x="4249133" y="3645024"/>
            <a:ext cx="645702" cy="399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138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7" name="Image1">
            <a:extLst>
              <a:ext uri="{FF2B5EF4-FFF2-40B4-BE49-F238E27FC236}">
                <a16:creationId xmlns:a16="http://schemas.microsoft.com/office/drawing/2014/main" id="{A9958BD3-C9F8-4D2B-B99B-FFA9D4265F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57232"/>
            <a:ext cx="9144000" cy="60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E69D7-AA60-4618-AB77-19A5D99A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Choropleth</a:t>
            </a:r>
            <a:r>
              <a:rPr lang="pt-PT" dirty="0"/>
              <a:t> </a:t>
            </a:r>
            <a:r>
              <a:rPr lang="pt-PT" dirty="0" err="1"/>
              <a:t>map</a:t>
            </a:r>
            <a:endParaRPr lang="pt-PT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02CD695-15BE-4AA3-B463-EFC245ACD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779777"/>
              </p:ext>
            </p:extLst>
          </p:nvPr>
        </p:nvGraphicFramePr>
        <p:xfrm>
          <a:off x="570359" y="1484784"/>
          <a:ext cx="8003250" cy="216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650">
                  <a:extLst>
                    <a:ext uri="{9D8B030D-6E8A-4147-A177-3AD203B41FA5}">
                      <a16:colId xmlns:a16="http://schemas.microsoft.com/office/drawing/2014/main" val="2895437347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465792616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1344236709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1991109269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2359872355"/>
                    </a:ext>
                  </a:extLst>
                </a:gridCol>
              </a:tblGrid>
              <a:tr h="5797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Answers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Type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Channel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01762"/>
                  </a:ext>
                </a:extLst>
              </a:tr>
              <a:tr h="1000699">
                <a:tc>
                  <a:txBody>
                    <a:bodyPr/>
                    <a:lstStyle/>
                    <a:p>
                      <a:r>
                        <a:rPr lang="pt-PT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Percentage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of</a:t>
                      </a:r>
                      <a:r>
                        <a:rPr lang="pt-PT" dirty="0"/>
                        <a:t> Winners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Area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6448"/>
                  </a:ext>
                </a:extLst>
              </a:tr>
              <a:tr h="579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Birthplace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Area</a:t>
                      </a:r>
                      <a:r>
                        <a:rPr lang="pt-P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Position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38749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3683C174-0DDA-4BEF-90EE-4EAEB8DB0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910125"/>
            <a:ext cx="3989396" cy="26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8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E69D7-AA60-4618-AB77-19A5D99A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Grouped</a:t>
            </a:r>
            <a:r>
              <a:rPr lang="pt-PT" dirty="0"/>
              <a:t> </a:t>
            </a:r>
            <a:r>
              <a:rPr lang="pt-PT" dirty="0" err="1"/>
              <a:t>bars</a:t>
            </a:r>
            <a:endParaRPr lang="pt-PT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02CD695-15BE-4AA3-B463-EFC245ACD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592476"/>
              </p:ext>
            </p:extLst>
          </p:nvPr>
        </p:nvGraphicFramePr>
        <p:xfrm>
          <a:off x="476841" y="980728"/>
          <a:ext cx="8003250" cy="307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650">
                  <a:extLst>
                    <a:ext uri="{9D8B030D-6E8A-4147-A177-3AD203B41FA5}">
                      <a16:colId xmlns:a16="http://schemas.microsoft.com/office/drawing/2014/main" val="2895437347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465792616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1344236709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1991109269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2359872355"/>
                    </a:ext>
                  </a:extLst>
                </a:gridCol>
              </a:tblGrid>
              <a:tr h="5797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Answers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Type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Channel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01762"/>
                  </a:ext>
                </a:extLst>
              </a:tr>
              <a:tr h="579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/>
                        <a:t>Q1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Sexual </a:t>
                      </a:r>
                      <a:r>
                        <a:rPr lang="pt-PT" dirty="0" err="1"/>
                        <a:t>Orientation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Type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Area</a:t>
                      </a:r>
                      <a:r>
                        <a:rPr lang="pt-PT" dirty="0"/>
                        <a:t> (bar)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Position</a:t>
                      </a:r>
                      <a:r>
                        <a:rPr lang="pt-PT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36528"/>
                  </a:ext>
                </a:extLst>
              </a:tr>
              <a:tr h="1000699">
                <a:tc>
                  <a:txBody>
                    <a:bodyPr/>
                    <a:lstStyle/>
                    <a:p>
                      <a:r>
                        <a:rPr lang="pt-PT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Sexual </a:t>
                      </a:r>
                      <a:r>
                        <a:rPr lang="pt-PT" dirty="0" err="1"/>
                        <a:t>Orientation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Percentage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Area</a:t>
                      </a:r>
                      <a:r>
                        <a:rPr lang="pt-PT" dirty="0"/>
                        <a:t> (bar)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Position</a:t>
                      </a:r>
                      <a:r>
                        <a:rPr lang="pt-PT" dirty="0"/>
                        <a:t>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6448"/>
                  </a:ext>
                </a:extLst>
              </a:tr>
              <a:tr h="579770">
                <a:tc>
                  <a:txBody>
                    <a:bodyPr/>
                    <a:lstStyle/>
                    <a:p>
                      <a:r>
                        <a:rPr lang="pt-PT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Party</a:t>
                      </a:r>
                      <a:r>
                        <a:rPr lang="pt-PT" dirty="0"/>
                        <a:t> in </a:t>
                      </a:r>
                      <a:r>
                        <a:rPr lang="pt-PT" dirty="0" err="1"/>
                        <a:t>Power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Area</a:t>
                      </a:r>
                      <a:r>
                        <a:rPr lang="pt-PT" dirty="0"/>
                        <a:t> (bar)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38749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7EE6FC06-3FA6-477E-8EB5-F2719C17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55" y="4178863"/>
            <a:ext cx="3397090" cy="26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3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E69D7-AA60-4618-AB77-19A5D99A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Line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FD0E82E-F4B6-4B7A-877A-999134D41D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778892"/>
              </p:ext>
            </p:extLst>
          </p:nvPr>
        </p:nvGraphicFramePr>
        <p:xfrm>
          <a:off x="570359" y="1033677"/>
          <a:ext cx="8003250" cy="280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650">
                  <a:extLst>
                    <a:ext uri="{9D8B030D-6E8A-4147-A177-3AD203B41FA5}">
                      <a16:colId xmlns:a16="http://schemas.microsoft.com/office/drawing/2014/main" val="2895437347"/>
                    </a:ext>
                  </a:extLst>
                </a:gridCol>
                <a:gridCol w="1824927">
                  <a:extLst>
                    <a:ext uri="{9D8B030D-6E8A-4147-A177-3AD203B41FA5}">
                      <a16:colId xmlns:a16="http://schemas.microsoft.com/office/drawing/2014/main" val="465792616"/>
                    </a:ext>
                  </a:extLst>
                </a:gridCol>
                <a:gridCol w="1376373">
                  <a:extLst>
                    <a:ext uri="{9D8B030D-6E8A-4147-A177-3AD203B41FA5}">
                      <a16:colId xmlns:a16="http://schemas.microsoft.com/office/drawing/2014/main" val="1344236709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1991109269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2359872355"/>
                    </a:ext>
                  </a:extLst>
                </a:gridCol>
              </a:tblGrid>
              <a:tr h="5797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Answers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Type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Channel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01762"/>
                  </a:ext>
                </a:extLst>
              </a:tr>
              <a:tr h="579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/>
                        <a:t>Q3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Year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Sequencial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Position</a:t>
                      </a:r>
                      <a:r>
                        <a:rPr lang="pt-PT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36528"/>
                  </a:ext>
                </a:extLst>
              </a:tr>
              <a:tr h="1000699">
                <a:tc>
                  <a:txBody>
                    <a:bodyPr/>
                    <a:lstStyle/>
                    <a:p>
                      <a:r>
                        <a:rPr lang="pt-PT" dirty="0"/>
                        <a:t>Q3/Q4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Percentage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of</a:t>
                      </a:r>
                      <a:r>
                        <a:rPr lang="pt-PT" dirty="0"/>
                        <a:t> winners/nomines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Position</a:t>
                      </a:r>
                      <a:r>
                        <a:rPr lang="pt-PT" dirty="0"/>
                        <a:t>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6448"/>
                  </a:ext>
                </a:extLst>
              </a:tr>
              <a:tr h="579770">
                <a:tc>
                  <a:txBody>
                    <a:bodyPr/>
                    <a:lstStyle/>
                    <a:p>
                      <a:r>
                        <a:rPr lang="pt-PT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Ethnicity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38749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382F9C9F-1EDD-4F91-B757-3353DABE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898873"/>
            <a:ext cx="3181066" cy="28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0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E69D7-AA60-4618-AB77-19A5D99A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Lollipop</a:t>
            </a:r>
            <a:endParaRPr lang="pt-PT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180737A-4C78-4ECF-9993-03CFA8AB27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642958"/>
              </p:ext>
            </p:extLst>
          </p:nvPr>
        </p:nvGraphicFramePr>
        <p:xfrm>
          <a:off x="570359" y="1033677"/>
          <a:ext cx="8003250" cy="280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650">
                  <a:extLst>
                    <a:ext uri="{9D8B030D-6E8A-4147-A177-3AD203B41FA5}">
                      <a16:colId xmlns:a16="http://schemas.microsoft.com/office/drawing/2014/main" val="2895437347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465792616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1344236709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1991109269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2359872355"/>
                    </a:ext>
                  </a:extLst>
                </a:gridCol>
              </a:tblGrid>
              <a:tr h="5797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Answers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Type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Channel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01762"/>
                  </a:ext>
                </a:extLst>
              </a:tr>
              <a:tr h="579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/>
                        <a:t>Q5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Number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of</a:t>
                      </a:r>
                      <a:r>
                        <a:rPr lang="pt-PT" dirty="0"/>
                        <a:t> racial </a:t>
                      </a:r>
                      <a:r>
                        <a:rPr lang="pt-PT" dirty="0" err="1"/>
                        <a:t>conflicts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Continuous</a:t>
                      </a:r>
                      <a:r>
                        <a:rPr lang="pt-P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Point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Position</a:t>
                      </a:r>
                      <a:r>
                        <a:rPr lang="pt-PT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36528"/>
                  </a:ext>
                </a:extLst>
              </a:tr>
              <a:tr h="1000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year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Sequencial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Point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Position</a:t>
                      </a:r>
                      <a:r>
                        <a:rPr lang="pt-PT" dirty="0"/>
                        <a:t>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6448"/>
                  </a:ext>
                </a:extLst>
              </a:tr>
              <a:tr h="579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Sentiment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Point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38749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D88AAF2E-9716-411A-8604-7459085D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010441"/>
            <a:ext cx="3259460" cy="28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8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E69D7-AA60-4618-AB77-19A5D99A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Star </a:t>
            </a:r>
            <a:r>
              <a:rPr lang="pt-PT" dirty="0" err="1"/>
              <a:t>plot</a:t>
            </a:r>
            <a:endParaRPr lang="pt-PT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180737A-4C78-4ECF-9993-03CFA8AB27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619241"/>
              </p:ext>
            </p:extLst>
          </p:nvPr>
        </p:nvGraphicFramePr>
        <p:xfrm>
          <a:off x="570359" y="1033677"/>
          <a:ext cx="8003250" cy="280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650">
                  <a:extLst>
                    <a:ext uri="{9D8B030D-6E8A-4147-A177-3AD203B41FA5}">
                      <a16:colId xmlns:a16="http://schemas.microsoft.com/office/drawing/2014/main" val="2895437347"/>
                    </a:ext>
                  </a:extLst>
                </a:gridCol>
                <a:gridCol w="1824927">
                  <a:extLst>
                    <a:ext uri="{9D8B030D-6E8A-4147-A177-3AD203B41FA5}">
                      <a16:colId xmlns:a16="http://schemas.microsoft.com/office/drawing/2014/main" val="465792616"/>
                    </a:ext>
                  </a:extLst>
                </a:gridCol>
                <a:gridCol w="1376373">
                  <a:extLst>
                    <a:ext uri="{9D8B030D-6E8A-4147-A177-3AD203B41FA5}">
                      <a16:colId xmlns:a16="http://schemas.microsoft.com/office/drawing/2014/main" val="1344236709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1991109269"/>
                    </a:ext>
                  </a:extLst>
                </a:gridCol>
                <a:gridCol w="1600650">
                  <a:extLst>
                    <a:ext uri="{9D8B030D-6E8A-4147-A177-3AD203B41FA5}">
                      <a16:colId xmlns:a16="http://schemas.microsoft.com/office/drawing/2014/main" val="2359872355"/>
                    </a:ext>
                  </a:extLst>
                </a:gridCol>
              </a:tblGrid>
              <a:tr h="5797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Answers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Type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Channel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01762"/>
                  </a:ext>
                </a:extLst>
              </a:tr>
              <a:tr h="579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/>
                        <a:t>Q3/Q4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Ethnicity</a:t>
                      </a:r>
                      <a:r>
                        <a:rPr lang="pt-P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Nominal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Position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36528"/>
                  </a:ext>
                </a:extLst>
              </a:tr>
              <a:tr h="1000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/>
                        <a:t>Q3/Q4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Percentage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of</a:t>
                      </a:r>
                      <a:r>
                        <a:rPr lang="pt-PT" dirty="0"/>
                        <a:t> winners/nomines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Racial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Position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6448"/>
                  </a:ext>
                </a:extLst>
              </a:tr>
              <a:tr h="579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Party</a:t>
                      </a:r>
                      <a:r>
                        <a:rPr lang="pt-PT" dirty="0"/>
                        <a:t> in </a:t>
                      </a:r>
                      <a:r>
                        <a:rPr lang="pt-PT" dirty="0" err="1"/>
                        <a:t>power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38749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C4C1D480-F1DE-436D-B03B-8F0C42A7D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207" y="3960016"/>
            <a:ext cx="3221553" cy="28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93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3106</TotalTime>
  <Words>310</Words>
  <Application>Microsoft Office PowerPoint</Application>
  <PresentationFormat>Apresentação no Ecrã (4:3)</PresentationFormat>
  <Paragraphs>155</Paragraphs>
  <Slides>16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template-gvip</vt:lpstr>
      <vt:lpstr>Information Visualization Visualization Sketch</vt:lpstr>
      <vt:lpstr>Overview</vt:lpstr>
      <vt:lpstr>Overview</vt:lpstr>
      <vt:lpstr>Visual encoding</vt:lpstr>
      <vt:lpstr>Choropleth map</vt:lpstr>
      <vt:lpstr>Grouped bars</vt:lpstr>
      <vt:lpstr>Line chart</vt:lpstr>
      <vt:lpstr>Lollipop</vt:lpstr>
      <vt:lpstr>Star plot</vt:lpstr>
      <vt:lpstr>Slopegraph</vt:lpstr>
      <vt:lpstr>Answering the Questions</vt:lpstr>
      <vt:lpstr>Question 1</vt:lpstr>
      <vt:lpstr>Question 2</vt:lpstr>
      <vt:lpstr>Question 3</vt:lpstr>
      <vt:lpstr>Question 4</vt:lpstr>
      <vt:lpstr>Question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Tiago toscanO.</cp:lastModifiedBy>
  <cp:revision>353</cp:revision>
  <dcterms:created xsi:type="dcterms:W3CDTF">2010-04-13T09:45:33Z</dcterms:created>
  <dcterms:modified xsi:type="dcterms:W3CDTF">2019-10-28T21:44:18Z</dcterms:modified>
</cp:coreProperties>
</file>