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50">
          <p15:clr>
            <a:srgbClr val="747775"/>
          </p15:clr>
        </p15:guide>
        <p15:guide id="2" pos="5564">
          <p15:clr>
            <a:srgbClr val="747775"/>
          </p15:clr>
        </p15:guide>
        <p15:guide id="3" pos="196">
          <p15:clr>
            <a:srgbClr val="747775"/>
          </p15:clr>
        </p15:guide>
        <p15:guide id="4" orient="horz" pos="2981">
          <p15:clr>
            <a:srgbClr val="747775"/>
          </p15:clr>
        </p15:guide>
        <p15:guide id="5" orient="horz" pos="280">
          <p15:clr>
            <a:srgbClr val="747775"/>
          </p15:clr>
        </p15:guide>
        <p15:guide id="6" orient="horz" pos="315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50" orient="horz"/>
        <p:guide pos="5564"/>
        <p:guide pos="196"/>
        <p:guide pos="2981" orient="horz"/>
        <p:guide pos="280" orient="horz"/>
        <p:guide pos="315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3726b917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3726b917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3726b917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3726b917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3726b917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3726b917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3726b917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3726b917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all know that </a:t>
            </a:r>
            <a:r>
              <a:rPr b="1" lang="de"/>
              <a:t>Magist</a:t>
            </a:r>
            <a:r>
              <a:rPr lang="de"/>
              <a:t> is the </a:t>
            </a:r>
            <a:r>
              <a:rPr b="1" lang="de"/>
              <a:t>right choice</a:t>
            </a:r>
            <a:r>
              <a:rPr lang="de"/>
              <a:t> from a </a:t>
            </a:r>
            <a:r>
              <a:rPr b="1" lang="de"/>
              <a:t>monetary</a:t>
            </a:r>
            <a:r>
              <a:rPr lang="de"/>
              <a:t> </a:t>
            </a:r>
            <a:r>
              <a:rPr b="1" lang="de"/>
              <a:t>perspective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also know that it is </a:t>
            </a:r>
            <a:r>
              <a:rPr b="1" lang="de"/>
              <a:t>not all about the money</a:t>
            </a:r>
            <a:r>
              <a:rPr lang="de"/>
              <a:t>, as the </a:t>
            </a:r>
            <a:r>
              <a:rPr b="1" lang="de"/>
              <a:t>delivered service </a:t>
            </a:r>
            <a:r>
              <a:rPr lang="de"/>
              <a:t>also </a:t>
            </a:r>
            <a:r>
              <a:rPr b="1" lang="de"/>
              <a:t>needs</a:t>
            </a:r>
            <a:r>
              <a:rPr lang="de"/>
              <a:t> to </a:t>
            </a:r>
            <a:r>
              <a:rPr b="1" lang="de"/>
              <a:t>meet </a:t>
            </a:r>
            <a:r>
              <a:rPr lang="de"/>
              <a:t>our </a:t>
            </a:r>
            <a:r>
              <a:rPr b="1" lang="de"/>
              <a:t>requirements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Therefore, lets now</a:t>
            </a:r>
            <a:r>
              <a:rPr b="1" lang="de"/>
              <a:t> talk about strategic fit</a:t>
            </a:r>
            <a:endParaRPr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f8421d72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f8421d72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Product fit: </a:t>
            </a:r>
            <a:r>
              <a:rPr b="1" lang="de"/>
              <a:t>products sold </a:t>
            </a:r>
            <a:r>
              <a:rPr lang="de"/>
              <a:t>by magist are </a:t>
            </a:r>
            <a:r>
              <a:rPr b="1" lang="de"/>
              <a:t>not matching eniacs scope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de"/>
              <a:t>Risk</a:t>
            </a:r>
            <a:r>
              <a:rPr lang="de"/>
              <a:t> of </a:t>
            </a:r>
            <a:r>
              <a:rPr b="1" lang="de"/>
              <a:t>not</a:t>
            </a:r>
            <a:r>
              <a:rPr lang="de"/>
              <a:t> </a:t>
            </a:r>
            <a:r>
              <a:rPr b="1" lang="de"/>
              <a:t>meeting</a:t>
            </a:r>
            <a:r>
              <a:rPr lang="de"/>
              <a:t> </a:t>
            </a:r>
            <a:r>
              <a:rPr b="1" lang="de"/>
              <a:t>processual</a:t>
            </a:r>
            <a:r>
              <a:rPr lang="de"/>
              <a:t> </a:t>
            </a:r>
            <a:r>
              <a:rPr b="1" lang="de"/>
              <a:t>requirements</a:t>
            </a:r>
            <a:r>
              <a:rPr lang="de"/>
              <a:t> that come with </a:t>
            </a:r>
            <a:r>
              <a:rPr b="1" lang="de"/>
              <a:t>logistics of high-end tech products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de"/>
              <a:t>How</a:t>
            </a:r>
            <a:r>
              <a:rPr lang="de"/>
              <a:t> do we come to that </a:t>
            </a:r>
            <a:r>
              <a:rPr b="1" lang="de"/>
              <a:t>conclusion</a:t>
            </a:r>
            <a:r>
              <a:rPr lang="de"/>
              <a:t>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de"/>
              <a:t>Pricing structure</a:t>
            </a:r>
            <a:r>
              <a:rPr lang="de"/>
              <a:t> of Magists order line in tech categories - with </a:t>
            </a:r>
            <a:r>
              <a:rPr b="1" lang="de"/>
              <a:t>adjusted</a:t>
            </a:r>
            <a:r>
              <a:rPr b="1" lang="de"/>
              <a:t> prices </a:t>
            </a:r>
            <a:r>
              <a:rPr lang="de"/>
              <a:t>to account for higher</a:t>
            </a:r>
            <a:r>
              <a:rPr lang="de"/>
              <a:t> pricing level in Brazil compared to EU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de"/>
              <a:t>Average</a:t>
            </a:r>
            <a:r>
              <a:rPr lang="de"/>
              <a:t> price of </a:t>
            </a:r>
            <a:r>
              <a:rPr b="1" lang="de"/>
              <a:t>Eniacs</a:t>
            </a:r>
            <a:r>
              <a:rPr lang="de"/>
              <a:t> </a:t>
            </a:r>
            <a:r>
              <a:rPr b="1" lang="de"/>
              <a:t>products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we </a:t>
            </a:r>
            <a:r>
              <a:rPr b="1" lang="de"/>
              <a:t>define</a:t>
            </a:r>
            <a:r>
              <a:rPr lang="de"/>
              <a:t> </a:t>
            </a:r>
            <a:r>
              <a:rPr b="1" lang="de"/>
              <a:t>high-end tech</a:t>
            </a:r>
            <a:r>
              <a:rPr lang="de"/>
              <a:t> as a </a:t>
            </a:r>
            <a:r>
              <a:rPr b="1" lang="de"/>
              <a:t>tech</a:t>
            </a:r>
            <a:r>
              <a:rPr lang="de"/>
              <a:t> </a:t>
            </a:r>
            <a:r>
              <a:rPr b="1" lang="de"/>
              <a:t>product</a:t>
            </a:r>
            <a:r>
              <a:rPr lang="de"/>
              <a:t> with a </a:t>
            </a:r>
            <a:r>
              <a:rPr b="1" lang="de"/>
              <a:t>price</a:t>
            </a:r>
            <a:r>
              <a:rPr lang="de"/>
              <a:t> of </a:t>
            </a:r>
            <a:r>
              <a:rPr b="1" lang="de"/>
              <a:t>more than 200 EUR</a:t>
            </a:r>
            <a:r>
              <a:rPr lang="de"/>
              <a:t>, </a:t>
            </a:r>
            <a:r>
              <a:rPr b="1" lang="de"/>
              <a:t>only one orderline per day</a:t>
            </a:r>
            <a:endParaRPr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49314105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4931410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de"/>
              <a:t>Looking</a:t>
            </a:r>
            <a:r>
              <a:rPr lang="de"/>
              <a:t> at the </a:t>
            </a:r>
            <a:r>
              <a:rPr b="1" lang="de"/>
              <a:t>delivery performance</a:t>
            </a:r>
            <a:r>
              <a:rPr lang="de"/>
              <a:t>: </a:t>
            </a:r>
            <a:r>
              <a:rPr b="1" lang="de"/>
              <a:t>cannot</a:t>
            </a:r>
            <a:r>
              <a:rPr lang="de"/>
              <a:t> </a:t>
            </a:r>
            <a:r>
              <a:rPr b="1" lang="de"/>
              <a:t>compete</a:t>
            </a:r>
            <a:r>
              <a:rPr lang="de"/>
              <a:t> with </a:t>
            </a:r>
            <a:r>
              <a:rPr b="1" lang="de"/>
              <a:t>benchmark</a:t>
            </a:r>
            <a:r>
              <a:rPr lang="de"/>
              <a:t> looking at </a:t>
            </a:r>
            <a:r>
              <a:rPr b="1" lang="de"/>
              <a:t>major</a:t>
            </a:r>
            <a:r>
              <a:rPr lang="de"/>
              <a:t> </a:t>
            </a:r>
            <a:r>
              <a:rPr b="1" lang="de"/>
              <a:t>cities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de"/>
              <a:t>Why</a:t>
            </a:r>
            <a:r>
              <a:rPr lang="de"/>
              <a:t> do we look at </a:t>
            </a:r>
            <a:r>
              <a:rPr b="1" lang="de"/>
              <a:t>major cities</a:t>
            </a:r>
            <a:r>
              <a:rPr lang="de"/>
              <a:t>?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Because </a:t>
            </a:r>
            <a:r>
              <a:rPr b="1" lang="de"/>
              <a:t>there</a:t>
            </a:r>
            <a:r>
              <a:rPr lang="de"/>
              <a:t> is the </a:t>
            </a:r>
            <a:r>
              <a:rPr b="1" lang="de"/>
              <a:t>revenue</a:t>
            </a:r>
            <a:r>
              <a:rPr lang="de"/>
              <a:t> - As we can already see by the </a:t>
            </a:r>
            <a:r>
              <a:rPr b="1" lang="de"/>
              <a:t>distribution</a:t>
            </a:r>
            <a:r>
              <a:rPr lang="de"/>
              <a:t> of revenue in </a:t>
            </a:r>
            <a:r>
              <a:rPr b="1" lang="de"/>
              <a:t>high-end tech </a:t>
            </a:r>
            <a:r>
              <a:rPr b="1" lang="de"/>
              <a:t>products</a:t>
            </a:r>
            <a:r>
              <a:rPr b="1" lang="de"/>
              <a:t> of magist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</a:t>
            </a:r>
            <a:r>
              <a:rPr b="1" lang="de"/>
              <a:t> </a:t>
            </a:r>
            <a:r>
              <a:rPr lang="de"/>
              <a:t>This also </a:t>
            </a:r>
            <a:r>
              <a:rPr lang="de"/>
              <a:t>offers us the </a:t>
            </a:r>
            <a:r>
              <a:rPr b="1" lang="de"/>
              <a:t>chance</a:t>
            </a:r>
            <a:r>
              <a:rPr lang="de"/>
              <a:t> for a </a:t>
            </a:r>
            <a:r>
              <a:rPr b="1" lang="de"/>
              <a:t>valid benchmarking of delivery times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see that even in the </a:t>
            </a:r>
            <a:r>
              <a:rPr b="1" lang="de"/>
              <a:t>major cities</a:t>
            </a:r>
            <a:r>
              <a:rPr lang="de"/>
              <a:t> with </a:t>
            </a:r>
            <a:r>
              <a:rPr b="1" lang="de"/>
              <a:t>good infrastructure,</a:t>
            </a:r>
            <a:r>
              <a:rPr lang="de"/>
              <a:t> only </a:t>
            </a:r>
            <a:r>
              <a:rPr b="1" lang="de"/>
              <a:t>20 % of orders are delivered within one week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This is the </a:t>
            </a:r>
            <a:r>
              <a:rPr b="1" lang="de"/>
              <a:t>benchmark</a:t>
            </a:r>
            <a:r>
              <a:rPr lang="de"/>
              <a:t> looking at </a:t>
            </a:r>
            <a:r>
              <a:rPr b="1" lang="de"/>
              <a:t>major</a:t>
            </a:r>
            <a:r>
              <a:rPr lang="de"/>
              <a:t> </a:t>
            </a:r>
            <a:r>
              <a:rPr b="1" lang="de"/>
              <a:t>competitors</a:t>
            </a:r>
            <a:r>
              <a:rPr lang="de"/>
              <a:t> in </a:t>
            </a:r>
            <a:r>
              <a:rPr b="1" lang="de"/>
              <a:t>eCommerce</a:t>
            </a:r>
            <a:r>
              <a:rPr lang="de"/>
              <a:t> such as </a:t>
            </a:r>
            <a:r>
              <a:rPr b="1" lang="de"/>
              <a:t>Amazon</a:t>
            </a:r>
            <a:r>
              <a:rPr lang="de"/>
              <a:t>, </a:t>
            </a:r>
            <a:r>
              <a:rPr b="1" lang="de"/>
              <a:t>Mercadolivre</a:t>
            </a:r>
            <a:r>
              <a:rPr lang="de"/>
              <a:t>, </a:t>
            </a:r>
            <a:r>
              <a:rPr b="1" lang="de"/>
              <a:t>Kabum</a:t>
            </a:r>
            <a:r>
              <a:rPr lang="de"/>
              <a:t> + LSPs such as FedEx and TNT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de"/>
              <a:t>Should be met in at least 95% of the cases</a:t>
            </a:r>
            <a:endParaRPr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3726b917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3726b917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So, when we </a:t>
            </a:r>
            <a:r>
              <a:rPr b="1" lang="de"/>
              <a:t>come</a:t>
            </a:r>
            <a:r>
              <a:rPr lang="de"/>
              <a:t> </a:t>
            </a:r>
            <a:r>
              <a:rPr b="1" lang="de"/>
              <a:t>back</a:t>
            </a:r>
            <a:r>
              <a:rPr lang="de"/>
              <a:t> to our </a:t>
            </a:r>
            <a:r>
              <a:rPr b="1" lang="de"/>
              <a:t>question from the beginning</a:t>
            </a:r>
            <a:r>
              <a:rPr lang="de"/>
              <a:t>? What does that tell us?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f8421d72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f8421d72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would </a:t>
            </a:r>
            <a:r>
              <a:rPr b="1" lang="de"/>
              <a:t>answer</a:t>
            </a:r>
            <a:r>
              <a:rPr lang="de"/>
              <a:t> the </a:t>
            </a:r>
            <a:r>
              <a:rPr b="1" lang="de"/>
              <a:t>question</a:t>
            </a:r>
            <a:r>
              <a:rPr lang="de"/>
              <a:t> if eniac should </a:t>
            </a:r>
            <a:r>
              <a:rPr b="1" lang="de"/>
              <a:t>sign a 3 year contract with no </a:t>
            </a:r>
            <a:r>
              <a:rPr lang="de"/>
              <a:t>as the risk of neither the </a:t>
            </a:r>
            <a:r>
              <a:rPr lang="de"/>
              <a:t>product</a:t>
            </a:r>
            <a:r>
              <a:rPr lang="de"/>
              <a:t> nor the performance fit is given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de"/>
              <a:t>Additionally</a:t>
            </a:r>
            <a:r>
              <a:rPr lang="de"/>
              <a:t>, we </a:t>
            </a:r>
            <a:r>
              <a:rPr b="1" lang="de"/>
              <a:t>found</a:t>
            </a:r>
            <a:r>
              <a:rPr lang="de"/>
              <a:t> that there are </a:t>
            </a:r>
            <a:r>
              <a:rPr b="1" lang="de"/>
              <a:t>no</a:t>
            </a:r>
            <a:r>
              <a:rPr lang="de"/>
              <a:t> </a:t>
            </a:r>
            <a:r>
              <a:rPr b="1" lang="de"/>
              <a:t>aligned</a:t>
            </a:r>
            <a:r>
              <a:rPr lang="de"/>
              <a:t> </a:t>
            </a:r>
            <a:r>
              <a:rPr b="1" lang="de"/>
              <a:t>business</a:t>
            </a:r>
            <a:r>
              <a:rPr lang="de"/>
              <a:t> </a:t>
            </a:r>
            <a:r>
              <a:rPr b="1" lang="de"/>
              <a:t>requirements</a:t>
            </a:r>
            <a:r>
              <a:rPr lang="de"/>
              <a:t> at Eniac, regarding what exactly to expect from an LSP and also include in SLAs for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Therefore</a:t>
            </a:r>
            <a:r>
              <a:rPr lang="de"/>
              <a:t>, we suggest the </a:t>
            </a:r>
            <a:r>
              <a:rPr b="1" lang="de"/>
              <a:t>following</a:t>
            </a:r>
            <a:r>
              <a:rPr lang="de"/>
              <a:t> </a:t>
            </a:r>
            <a:r>
              <a:rPr b="1" lang="de"/>
              <a:t>next</a:t>
            </a:r>
            <a:r>
              <a:rPr lang="de"/>
              <a:t> </a:t>
            </a:r>
            <a:r>
              <a:rPr b="1" lang="de"/>
              <a:t>steps</a:t>
            </a:r>
            <a:r>
              <a:rPr lang="de"/>
              <a:t>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de"/>
              <a:t>Aligning</a:t>
            </a:r>
            <a:r>
              <a:rPr lang="de"/>
              <a:t> </a:t>
            </a:r>
            <a:r>
              <a:rPr b="1" lang="de"/>
              <a:t>business</a:t>
            </a:r>
            <a:r>
              <a:rPr lang="de"/>
              <a:t> </a:t>
            </a:r>
            <a:r>
              <a:rPr b="1" lang="de"/>
              <a:t>requirements</a:t>
            </a:r>
            <a:r>
              <a:rPr lang="de"/>
              <a:t> (e.g., target </a:t>
            </a:r>
            <a:r>
              <a:rPr lang="de"/>
              <a:t>service</a:t>
            </a:r>
            <a:r>
              <a:rPr lang="de"/>
              <a:t> levels)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de"/>
              <a:t>Document</a:t>
            </a:r>
            <a:r>
              <a:rPr lang="de"/>
              <a:t> those </a:t>
            </a:r>
            <a:r>
              <a:rPr b="1" lang="de"/>
              <a:t>requirements</a:t>
            </a:r>
            <a:r>
              <a:rPr lang="de"/>
              <a:t> in RFI and RFQ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de"/>
              <a:t>Conduct</a:t>
            </a:r>
            <a:r>
              <a:rPr lang="de"/>
              <a:t> a proper </a:t>
            </a:r>
            <a:r>
              <a:rPr b="1" lang="de"/>
              <a:t>tender</a:t>
            </a:r>
            <a:r>
              <a:rPr lang="de"/>
              <a:t> </a:t>
            </a:r>
            <a:r>
              <a:rPr b="1" lang="de"/>
              <a:t>process - Transparency of what is possible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de"/>
              <a:t>Compare</a:t>
            </a:r>
            <a:r>
              <a:rPr lang="de"/>
              <a:t> </a:t>
            </a:r>
            <a:r>
              <a:rPr b="1" lang="de"/>
              <a:t>offered</a:t>
            </a:r>
            <a:r>
              <a:rPr lang="de"/>
              <a:t> </a:t>
            </a:r>
            <a:r>
              <a:rPr b="1" lang="de"/>
              <a:t>service</a:t>
            </a:r>
            <a:r>
              <a:rPr lang="de"/>
              <a:t> as we then also can benchmark magist properly + selection of LSP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If that is not possible due to the timeline: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Alternative</a:t>
            </a:r>
            <a:r>
              <a:rPr lang="de"/>
              <a:t> that is </a:t>
            </a:r>
            <a:r>
              <a:rPr b="1" lang="de"/>
              <a:t>not</a:t>
            </a:r>
            <a:r>
              <a:rPr lang="de"/>
              <a:t> </a:t>
            </a:r>
            <a:r>
              <a:rPr b="1" lang="de"/>
              <a:t>recommended</a:t>
            </a:r>
            <a:r>
              <a:rPr lang="de"/>
              <a:t>: </a:t>
            </a:r>
            <a:r>
              <a:rPr b="1" lang="de"/>
              <a:t>sign</a:t>
            </a:r>
            <a:r>
              <a:rPr lang="de"/>
              <a:t> </a:t>
            </a:r>
            <a:r>
              <a:rPr b="1" lang="de"/>
              <a:t>shorter</a:t>
            </a:r>
            <a:r>
              <a:rPr lang="de"/>
              <a:t> </a:t>
            </a:r>
            <a:r>
              <a:rPr b="1" lang="de"/>
              <a:t>contract</a:t>
            </a:r>
            <a:r>
              <a:rPr lang="de"/>
              <a:t> and </a:t>
            </a:r>
            <a:r>
              <a:rPr b="1" lang="de"/>
              <a:t>define</a:t>
            </a:r>
            <a:r>
              <a:rPr lang="de"/>
              <a:t> </a:t>
            </a:r>
            <a:r>
              <a:rPr b="1" lang="de"/>
              <a:t>SLAs</a:t>
            </a:r>
            <a:r>
              <a:rPr lang="de"/>
              <a:t> incl. KPIs to </a:t>
            </a:r>
            <a:r>
              <a:rPr b="1" lang="de"/>
              <a:t>allow</a:t>
            </a:r>
            <a:r>
              <a:rPr lang="de"/>
              <a:t> an </a:t>
            </a:r>
            <a:r>
              <a:rPr b="1" lang="de"/>
              <a:t>early</a:t>
            </a:r>
            <a:r>
              <a:rPr lang="de"/>
              <a:t> </a:t>
            </a:r>
            <a:r>
              <a:rPr b="1" lang="de"/>
              <a:t>exit</a:t>
            </a:r>
            <a:r>
              <a:rPr lang="de"/>
              <a:t> if quality is not met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 </a:t>
            </a:r>
            <a:r>
              <a:rPr b="1" lang="de"/>
              <a:t>now we open the round for discussion</a:t>
            </a:r>
            <a:r>
              <a:rPr lang="de"/>
              <a:t>, so please provide your input, remarks and ask questions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hyperlink" Target="https://de.statista.com/outlook/cmo/consumer-electronics/brasilien?utm_source=chatgpt.com" TargetMode="External"/><Relationship Id="rId7" Type="http://schemas.openxmlformats.org/officeDocument/2006/relationships/hyperlink" Target="https://ecommerceinstitut.de/warum-das-e-commerce-wachstum-noch-laenger-anhalten-kann/?utm_source=chatgpt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www.techbook.de/mobile-lifestyle/iphone-13-guenstig-teuer-land?utm_source=chatgpt.com" TargetMode="External"/><Relationship Id="rId5" Type="http://schemas.openxmlformats.org/officeDocument/2006/relationships/hyperlink" Target="https://iphone-worldwide.com/" TargetMode="External"/><Relationship Id="rId6" Type="http://schemas.openxmlformats.org/officeDocument/2006/relationships/hyperlink" Target="https://9to5mac.com/2021/09/15/yet-again-brazil-has-the-most-expensive-iphone-13-us-the-cheapest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amazon.com.br/Apple-iPhone-Plus-256-Ultramarino/dp/B0DGM19BC2/ref=sr_1_1_sspa?crid=1OS7EF5KU8W4C&amp;dib=eyJ2IjoiMSJ9.VGjpHMq2HSW23y6k8zqVxQtUaUiDm4tHskdjP3xEGntMMY_KEsPWMFlHX3x5n7mzZOQ8xIC_TQqLhdbJRKAGMYzje9wSRdeYbzJnQk3HWDbPefQCxxqPUbfjfVGnZi4WjvF1CpzQhfh8W_TsQFlc8CSKFl9zao5hZ4wqilUXNb4PIQQsXBu0Pa9lesf2BiWxRJKVrW0hZ1VBI816LjBIVsmLz047OzIlN9nC7gsJTnekCSFYE156ruLC98F0w2fvP0rsIberiElKKsD1Z-98FOO6EayGivqvxA9DafoLp6o.-7ahcUm3eVJ5AOtj6VbEBeVhTYYZskc2y6KbuEPriRY&amp;dib_tag=se&amp;keywords=iphone%2B16&amp;qid=1739382544&amp;sprefix=%2Caps%2C164&amp;sr=8-1-spons&amp;ufe=app_do%3Aamzn1.fos.95de73c3-5dda-43a7-bd1f-63af03b14751&amp;sp_csd=d2lkZ2V0TmFtZT1zcF9hdGY&amp;th=1" TargetMode="External"/><Relationship Id="rId4" Type="http://schemas.openxmlformats.org/officeDocument/2006/relationships/hyperlink" Target="https://www.mercadolivre.com.br/apple-iphone-16-128-gb-preto-distribuidor-autorizado/p/MLB1040287808#polycard_client=search-nordic&amp;searchVariation=MLB1040287808&amp;wid=MLB5120546360&amp;position=4&amp;search_layout=stack&amp;type=product&amp;tracking_id=c2b2113e-a28f-4a8b-9cec-262149bc99a1&amp;sid=search" TargetMode="External"/><Relationship Id="rId10" Type="http://schemas.openxmlformats.org/officeDocument/2006/relationships/image" Target="../media/image2.png"/><Relationship Id="rId9" Type="http://schemas.openxmlformats.org/officeDocument/2006/relationships/image" Target="../media/image6.png"/><Relationship Id="rId5" Type="http://schemas.openxmlformats.org/officeDocument/2006/relationships/hyperlink" Target="https://www.kabum.com.br/produto/634642/airpods-4-apple-com-estojo-de-recarga-usb-c-branco-mxp63bz-a" TargetMode="External"/><Relationship Id="rId6" Type="http://schemas.openxmlformats.org/officeDocument/2006/relationships/hyperlink" Target="https://www.tnt.com/express/pt_br/site/servicos-de-remessas.html" TargetMode="External"/><Relationship Id="rId7" Type="http://schemas.openxmlformats.org/officeDocument/2006/relationships/hyperlink" Target="https://www.fedex.com/en-br/online/rating.html#" TargetMode="External"/><Relationship Id="rId8" Type="http://schemas.openxmlformats.org/officeDocument/2006/relationships/hyperlink" Target="https://supplychain.amazon.com/learn/5-ecommerce-fulfillment-kpis-guid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9649" l="0" r="0" t="0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50" y="2321425"/>
            <a:ext cx="86946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288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833"/>
              <a:t>Fit of Magist as an LSP for Eniac</a:t>
            </a:r>
            <a:endParaRPr sz="4833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0" y="3186025"/>
            <a:ext cx="8694600" cy="578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880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900"/>
              <a:t>Magist delivers - but are they delivering the right thing?</a:t>
            </a:r>
            <a:endParaRPr sz="2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434343"/>
                </a:solidFill>
              </a:rPr>
              <a:t>Agenda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350000"/>
            <a:ext cx="85206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Meeting Objectives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Magist &amp; Eniac – Strategic 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Conclusion &amp; Next Steps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434343"/>
                </a:solidFill>
              </a:rPr>
              <a:t>Agenda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350000"/>
            <a:ext cx="85206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de"/>
              <a:t>Meeting Objectives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Magist &amp; Eniac – Strategic 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Conclusion &amp; Next Steps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318800" y="1742850"/>
            <a:ext cx="680150" cy="1874875"/>
          </a:xfrm>
          <a:prstGeom prst="flowChartMerg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434343"/>
                </a:solidFill>
              </a:rPr>
              <a:t>Shared</a:t>
            </a:r>
            <a:r>
              <a:rPr b="1" lang="de">
                <a:solidFill>
                  <a:srgbClr val="434343"/>
                </a:solidFill>
              </a:rPr>
              <a:t> understanding of situation and open question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666666"/>
                </a:solidFill>
              </a:rPr>
              <a:t>S</a:t>
            </a:r>
            <a:r>
              <a:rPr lang="de" sz="1800">
                <a:solidFill>
                  <a:srgbClr val="666666"/>
                </a:solidFill>
              </a:rPr>
              <a:t>trategy and potential are clear - a logistic service provider (LSP) decision is still required</a:t>
            </a:r>
            <a:endParaRPr sz="1800">
              <a:solidFill>
                <a:srgbClr val="666666"/>
              </a:solidFill>
            </a:endParaRPr>
          </a:p>
        </p:txBody>
      </p:sp>
      <p:grpSp>
        <p:nvGrpSpPr>
          <p:cNvPr id="75" name="Google Shape;75;p16"/>
          <p:cNvGrpSpPr/>
          <p:nvPr/>
        </p:nvGrpSpPr>
        <p:grpSpPr>
          <a:xfrm>
            <a:off x="311700" y="2480831"/>
            <a:ext cx="8520600" cy="720013"/>
            <a:chOff x="311700" y="2438613"/>
            <a:chExt cx="8520600" cy="720013"/>
          </a:xfrm>
        </p:grpSpPr>
        <p:sp>
          <p:nvSpPr>
            <p:cNvPr id="76" name="Google Shape;76;p16"/>
            <p:cNvSpPr/>
            <p:nvPr/>
          </p:nvSpPr>
          <p:spPr>
            <a:xfrm>
              <a:off x="672900" y="2438625"/>
              <a:ext cx="8159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395999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>
                  <a:solidFill>
                    <a:srgbClr val="434343"/>
                  </a:solidFill>
                </a:rPr>
                <a:t>Brazilian market </a:t>
              </a:r>
              <a:r>
                <a:rPr lang="de">
                  <a:solidFill>
                    <a:srgbClr val="434343"/>
                  </a:solidFill>
                </a:rPr>
                <a:t>as</a:t>
              </a:r>
              <a:r>
                <a:rPr b="1" lang="de">
                  <a:solidFill>
                    <a:srgbClr val="434343"/>
                  </a:solidFill>
                </a:rPr>
                <a:t> enabler:</a:t>
              </a:r>
              <a:r>
                <a:rPr lang="de">
                  <a:solidFill>
                    <a:srgbClr val="434343"/>
                  </a:solidFill>
                </a:rPr>
                <a:t> </a:t>
              </a:r>
              <a:endParaRPr>
                <a:solidFill>
                  <a:srgbClr val="434343"/>
                </a:solidFill>
              </a:endParaRPr>
            </a:p>
            <a:p>
              <a:pPr indent="0" lvl="0" marL="395999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434343"/>
                  </a:solidFill>
                </a:rPr>
                <a:t>Total </a:t>
              </a:r>
              <a:r>
                <a:rPr b="1" lang="de">
                  <a:solidFill>
                    <a:srgbClr val="434343"/>
                  </a:solidFill>
                </a:rPr>
                <a:t>revenue</a:t>
              </a:r>
              <a:r>
                <a:rPr lang="de">
                  <a:solidFill>
                    <a:srgbClr val="434343"/>
                  </a:solidFill>
                </a:rPr>
                <a:t> of </a:t>
              </a:r>
              <a:r>
                <a:rPr b="1" lang="de">
                  <a:solidFill>
                    <a:srgbClr val="434343"/>
                  </a:solidFill>
                </a:rPr>
                <a:t>consumer electronics via e-commerce </a:t>
              </a:r>
              <a:r>
                <a:rPr lang="de">
                  <a:solidFill>
                    <a:srgbClr val="434343"/>
                  </a:solidFill>
                </a:rPr>
                <a:t>expected to </a:t>
              </a:r>
              <a:r>
                <a:rPr b="1" lang="de">
                  <a:solidFill>
                    <a:srgbClr val="434343"/>
                  </a:solidFill>
                </a:rPr>
                <a:t>exceed €15B by 2030 </a:t>
              </a:r>
              <a:r>
                <a:rPr baseline="30000" lang="de">
                  <a:solidFill>
                    <a:srgbClr val="434343"/>
                  </a:solidFill>
                </a:rPr>
                <a:t>1)</a:t>
              </a:r>
              <a:endParaRPr baseline="30000">
                <a:solidFill>
                  <a:srgbClr val="434343"/>
                </a:solidFill>
              </a:endParaRPr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311700" y="2438613"/>
              <a:ext cx="720000" cy="720000"/>
            </a:xfrm>
            <a:prstGeom prst="ellipse">
              <a:avLst/>
            </a:prstGeom>
            <a:solidFill>
              <a:srgbClr val="0097A8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</a:endParaRPr>
            </a:p>
          </p:txBody>
        </p:sp>
        <p:pic>
          <p:nvPicPr>
            <p:cNvPr id="78" name="Google Shape;7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3449" y="2585601"/>
              <a:ext cx="456500" cy="4260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" name="Google Shape;79;p16"/>
          <p:cNvGrpSpPr/>
          <p:nvPr/>
        </p:nvGrpSpPr>
        <p:grpSpPr>
          <a:xfrm>
            <a:off x="311700" y="1343938"/>
            <a:ext cx="8520600" cy="720013"/>
            <a:chOff x="311700" y="1343938"/>
            <a:chExt cx="8520600" cy="720013"/>
          </a:xfrm>
        </p:grpSpPr>
        <p:sp>
          <p:nvSpPr>
            <p:cNvPr id="80" name="Google Shape;80;p16"/>
            <p:cNvSpPr/>
            <p:nvPr/>
          </p:nvSpPr>
          <p:spPr>
            <a:xfrm>
              <a:off x="672900" y="1343950"/>
              <a:ext cx="8159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395999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434343"/>
                  </a:solidFill>
                </a:rPr>
                <a:t>Eniac’s </a:t>
              </a:r>
              <a:r>
                <a:rPr b="1" lang="de">
                  <a:solidFill>
                    <a:srgbClr val="434343"/>
                  </a:solidFill>
                </a:rPr>
                <a:t>objective</a:t>
              </a:r>
              <a:r>
                <a:rPr lang="de">
                  <a:solidFill>
                    <a:srgbClr val="434343"/>
                  </a:solidFill>
                </a:rPr>
                <a:t>: </a:t>
              </a:r>
              <a:endParaRPr>
                <a:solidFill>
                  <a:srgbClr val="434343"/>
                </a:solidFill>
              </a:endParaRPr>
            </a:p>
            <a:p>
              <a:pPr indent="0" lvl="0" marL="395999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1" lang="de">
                  <a:solidFill>
                    <a:srgbClr val="434343"/>
                  </a:solidFill>
                </a:rPr>
                <a:t>E</a:t>
              </a:r>
              <a:r>
                <a:rPr b="1" lang="de">
                  <a:solidFill>
                    <a:srgbClr val="434343"/>
                  </a:solidFill>
                </a:rPr>
                <a:t>xpand business</a:t>
              </a:r>
              <a:r>
                <a:rPr lang="de">
                  <a:solidFill>
                    <a:srgbClr val="434343"/>
                  </a:solidFill>
                </a:rPr>
                <a:t> by </a:t>
              </a:r>
              <a:r>
                <a:rPr b="1" lang="de">
                  <a:solidFill>
                    <a:srgbClr val="434343"/>
                  </a:solidFill>
                </a:rPr>
                <a:t>selling </a:t>
              </a:r>
              <a:r>
                <a:rPr lang="de">
                  <a:solidFill>
                    <a:srgbClr val="434343"/>
                  </a:solidFill>
                </a:rPr>
                <a:t>mainly </a:t>
              </a:r>
              <a:r>
                <a:rPr b="1" lang="de">
                  <a:solidFill>
                    <a:srgbClr val="434343"/>
                  </a:solidFill>
                </a:rPr>
                <a:t>high-end tech products</a:t>
              </a:r>
              <a:r>
                <a:rPr lang="de">
                  <a:solidFill>
                    <a:srgbClr val="434343"/>
                  </a:solidFill>
                </a:rPr>
                <a:t> to a </a:t>
              </a:r>
              <a:r>
                <a:rPr b="1" lang="de">
                  <a:solidFill>
                    <a:srgbClr val="434343"/>
                  </a:solidFill>
                </a:rPr>
                <a:t>broader customer base</a:t>
              </a:r>
              <a:endParaRPr b="1">
                <a:solidFill>
                  <a:srgbClr val="434343"/>
                </a:solidFill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311700" y="1343938"/>
              <a:ext cx="720000" cy="720000"/>
            </a:xfrm>
            <a:prstGeom prst="ellipse">
              <a:avLst/>
            </a:prstGeom>
            <a:solidFill>
              <a:srgbClr val="0097A8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</a:endParaRPr>
            </a:p>
          </p:txBody>
        </p:sp>
        <p:pic>
          <p:nvPicPr>
            <p:cNvPr id="82" name="Google Shape;82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3438" y="1490925"/>
              <a:ext cx="500719" cy="4260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3" name="Google Shape;83;p16"/>
          <p:cNvCxnSpPr/>
          <p:nvPr/>
        </p:nvCxnSpPr>
        <p:spPr>
          <a:xfrm flipH="1" rot="10800000">
            <a:off x="307050" y="3403888"/>
            <a:ext cx="8529900" cy="10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" name="Google Shape;84;p16"/>
          <p:cNvGrpSpPr/>
          <p:nvPr/>
        </p:nvGrpSpPr>
        <p:grpSpPr>
          <a:xfrm>
            <a:off x="311700" y="3617725"/>
            <a:ext cx="8520600" cy="720000"/>
            <a:chOff x="311700" y="3617725"/>
            <a:chExt cx="8520600" cy="720000"/>
          </a:xfrm>
        </p:grpSpPr>
        <p:grpSp>
          <p:nvGrpSpPr>
            <p:cNvPr id="85" name="Google Shape;85;p16"/>
            <p:cNvGrpSpPr/>
            <p:nvPr/>
          </p:nvGrpSpPr>
          <p:grpSpPr>
            <a:xfrm>
              <a:off x="311700" y="3617725"/>
              <a:ext cx="8520600" cy="720000"/>
              <a:chOff x="311700" y="3617725"/>
              <a:chExt cx="8520600" cy="720000"/>
            </a:xfrm>
          </p:grpSpPr>
          <p:sp>
            <p:nvSpPr>
              <p:cNvPr id="86" name="Google Shape;86;p16"/>
              <p:cNvSpPr/>
              <p:nvPr/>
            </p:nvSpPr>
            <p:spPr>
              <a:xfrm>
                <a:off x="672900" y="3617725"/>
                <a:ext cx="8159400" cy="7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395999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de">
                    <a:solidFill>
                      <a:srgbClr val="434343"/>
                    </a:solidFill>
                  </a:rPr>
                  <a:t>Required</a:t>
                </a:r>
                <a:r>
                  <a:rPr lang="de">
                    <a:solidFill>
                      <a:srgbClr val="434343"/>
                    </a:solidFill>
                  </a:rPr>
                  <a:t> </a:t>
                </a:r>
                <a:r>
                  <a:rPr b="1" lang="de">
                    <a:solidFill>
                      <a:srgbClr val="434343"/>
                    </a:solidFill>
                  </a:rPr>
                  <a:t>decision:</a:t>
                </a:r>
                <a:endParaRPr b="1">
                  <a:solidFill>
                    <a:srgbClr val="434343"/>
                  </a:solidFill>
                </a:endParaRPr>
              </a:p>
              <a:p>
                <a:pPr indent="0" lvl="0" marL="395999" rtl="0" algn="l"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de">
                    <a:solidFill>
                      <a:srgbClr val="434343"/>
                    </a:solidFill>
                  </a:rPr>
                  <a:t>Is</a:t>
                </a:r>
                <a:r>
                  <a:rPr b="1" lang="de">
                    <a:solidFill>
                      <a:srgbClr val="434343"/>
                    </a:solidFill>
                  </a:rPr>
                  <a:t> Magist </a:t>
                </a:r>
                <a:r>
                  <a:rPr lang="de">
                    <a:solidFill>
                      <a:srgbClr val="434343"/>
                    </a:solidFill>
                  </a:rPr>
                  <a:t>the</a:t>
                </a:r>
                <a:r>
                  <a:rPr b="1" lang="de">
                    <a:solidFill>
                      <a:srgbClr val="434343"/>
                    </a:solidFill>
                  </a:rPr>
                  <a:t> right LSP </a:t>
                </a:r>
                <a:r>
                  <a:rPr lang="de">
                    <a:solidFill>
                      <a:srgbClr val="434343"/>
                    </a:solidFill>
                  </a:rPr>
                  <a:t>to</a:t>
                </a:r>
                <a:r>
                  <a:rPr b="1" lang="de">
                    <a:solidFill>
                      <a:srgbClr val="434343"/>
                    </a:solidFill>
                  </a:rPr>
                  <a:t> leverage </a:t>
                </a:r>
                <a:r>
                  <a:rPr lang="de">
                    <a:solidFill>
                      <a:srgbClr val="434343"/>
                    </a:solidFill>
                  </a:rPr>
                  <a:t>given</a:t>
                </a:r>
                <a:r>
                  <a:rPr b="1" lang="de">
                    <a:solidFill>
                      <a:srgbClr val="434343"/>
                    </a:solidFill>
                  </a:rPr>
                  <a:t> potential </a:t>
                </a:r>
                <a:r>
                  <a:rPr lang="de">
                    <a:solidFill>
                      <a:srgbClr val="434343"/>
                    </a:solidFill>
                  </a:rPr>
                  <a:t>by</a:t>
                </a:r>
                <a:r>
                  <a:rPr b="1" lang="de">
                    <a:solidFill>
                      <a:srgbClr val="434343"/>
                    </a:solidFill>
                  </a:rPr>
                  <a:t> meeting </a:t>
                </a:r>
                <a:r>
                  <a:rPr lang="de">
                    <a:solidFill>
                      <a:srgbClr val="434343"/>
                    </a:solidFill>
                  </a:rPr>
                  <a:t>(local)</a:t>
                </a:r>
                <a:r>
                  <a:rPr b="1" lang="de">
                    <a:solidFill>
                      <a:srgbClr val="434343"/>
                    </a:solidFill>
                  </a:rPr>
                  <a:t> requirements?</a:t>
                </a:r>
                <a:endParaRPr b="1">
                  <a:solidFill>
                    <a:srgbClr val="434343"/>
                  </a:solidFill>
                </a:endParaRPr>
              </a:p>
            </p:txBody>
          </p:sp>
          <p:sp>
            <p:nvSpPr>
              <p:cNvPr id="87" name="Google Shape;87;p16"/>
              <p:cNvSpPr/>
              <p:nvPr/>
            </p:nvSpPr>
            <p:spPr>
              <a:xfrm>
                <a:off x="311700" y="3617725"/>
                <a:ext cx="720000" cy="720000"/>
              </a:xfrm>
              <a:prstGeom prst="ellipse">
                <a:avLst/>
              </a:prstGeom>
              <a:solidFill>
                <a:schemeClr val="accent4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</a:endParaRPr>
              </a:p>
            </p:txBody>
          </p:sp>
          <p:pic>
            <p:nvPicPr>
              <p:cNvPr id="88" name="Google Shape;88;p1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25949" y="3736536"/>
                <a:ext cx="491500" cy="4823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9" name="Google Shape;89;p16"/>
            <p:cNvSpPr/>
            <p:nvPr/>
          </p:nvSpPr>
          <p:spPr>
            <a:xfrm>
              <a:off x="8182850" y="3689725"/>
              <a:ext cx="576000" cy="576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/>
        </p:nvSpPr>
        <p:spPr>
          <a:xfrm>
            <a:off x="311700" y="4732600"/>
            <a:ext cx="87297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de" sz="700">
                <a:solidFill>
                  <a:srgbClr val="999999"/>
                </a:solidFill>
              </a:rPr>
              <a:t>1)</a:t>
            </a:r>
            <a:r>
              <a:rPr lang="de" sz="700">
                <a:solidFill>
                  <a:srgbClr val="999999"/>
                </a:solidFill>
              </a:rPr>
              <a:t> Sources: </a:t>
            </a:r>
            <a:r>
              <a:rPr lang="de" sz="700" u="sng">
                <a:solidFill>
                  <a:schemeClr val="hlink"/>
                </a:solidFill>
                <a:hlinkClick r:id="rId6"/>
              </a:rPr>
              <a:t>Statista</a:t>
            </a:r>
            <a:r>
              <a:rPr lang="de" sz="700">
                <a:solidFill>
                  <a:srgbClr val="999999"/>
                </a:solidFill>
              </a:rPr>
              <a:t>, </a:t>
            </a:r>
            <a:r>
              <a:rPr lang="de" sz="700" u="sng">
                <a:solidFill>
                  <a:schemeClr val="hlink"/>
                </a:solidFill>
                <a:hlinkClick r:id="rId7"/>
              </a:rPr>
              <a:t>eCommerce Institut Köln</a:t>
            </a:r>
            <a:r>
              <a:rPr lang="de" sz="700">
                <a:solidFill>
                  <a:srgbClr val="999999"/>
                </a:solidFill>
              </a:rPr>
              <a:t>.</a:t>
            </a:r>
            <a:endParaRPr sz="7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434343"/>
                </a:solidFill>
              </a:rPr>
              <a:t>Agenda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350000"/>
            <a:ext cx="85206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Meeting Objectives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de"/>
              <a:t>Magist &amp; Eniac – Strategic Fit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Conclusion &amp; Next Steps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3975"/>
            <a:ext cx="6779630" cy="27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434343"/>
                </a:solidFill>
              </a:rPr>
              <a:t>Products sold via Magist not matching Eniac’s scope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666666"/>
                </a:solidFill>
              </a:rPr>
              <a:t>Risk of failing to meet key requirements for high-end tech sales, shipping and returns</a:t>
            </a:r>
            <a:endParaRPr sz="1800">
              <a:solidFill>
                <a:srgbClr val="666666"/>
              </a:solidFill>
            </a:endParaRPr>
          </a:p>
        </p:txBody>
      </p:sp>
      <p:cxnSp>
        <p:nvCxnSpPr>
          <p:cNvPr id="103" name="Google Shape;103;p18"/>
          <p:cNvCxnSpPr/>
          <p:nvPr/>
        </p:nvCxnSpPr>
        <p:spPr>
          <a:xfrm flipH="1">
            <a:off x="5052000" y="1713975"/>
            <a:ext cx="10800" cy="2245200"/>
          </a:xfrm>
          <a:prstGeom prst="straightConnector1">
            <a:avLst/>
          </a:prstGeom>
          <a:noFill/>
          <a:ln cap="flat" cmpd="sng" w="19050">
            <a:solidFill>
              <a:srgbClr val="0097A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8"/>
          <p:cNvSpPr/>
          <p:nvPr/>
        </p:nvSpPr>
        <p:spPr>
          <a:xfrm>
            <a:off x="7175950" y="1713950"/>
            <a:ext cx="1968000" cy="2776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07999" marR="323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lt1"/>
                </a:solidFill>
              </a:rPr>
              <a:t>Ø </a:t>
            </a:r>
            <a:r>
              <a:rPr b="1" lang="de" sz="2000">
                <a:solidFill>
                  <a:schemeClr val="lt1"/>
                </a:solidFill>
              </a:rPr>
              <a:t>Only </a:t>
            </a:r>
            <a:r>
              <a:rPr b="1" lang="de" sz="2200">
                <a:solidFill>
                  <a:schemeClr val="lt1"/>
                </a:solidFill>
              </a:rPr>
              <a:t>1</a:t>
            </a:r>
            <a:r>
              <a:rPr b="1" lang="de" sz="2000">
                <a:solidFill>
                  <a:schemeClr val="lt1"/>
                </a:solidFill>
              </a:rPr>
              <a:t> orderline per day of high-end tech</a:t>
            </a:r>
            <a:endParaRPr b="1" sz="2000">
              <a:solidFill>
                <a:schemeClr val="lt1"/>
              </a:solidFill>
            </a:endParaRPr>
          </a:p>
          <a:p>
            <a:pPr indent="0" lvl="0" marL="107999" marR="323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>
                <a:solidFill>
                  <a:schemeClr val="lt1"/>
                </a:solidFill>
              </a:rPr>
              <a:t>products </a:t>
            </a:r>
            <a:endParaRPr b="1" sz="2000">
              <a:solidFill>
                <a:schemeClr val="lt1"/>
              </a:solidFill>
            </a:endParaRPr>
          </a:p>
          <a:p>
            <a:pPr indent="0" lvl="0" marL="107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lt1"/>
                </a:solidFill>
              </a:rPr>
              <a:t>over 2 years at Magist </a:t>
            </a:r>
            <a:r>
              <a:rPr baseline="30000" lang="de" sz="1600">
                <a:solidFill>
                  <a:schemeClr val="lt1"/>
                </a:solidFill>
              </a:rPr>
              <a:t>2)</a:t>
            </a:r>
            <a:endParaRPr baseline="30000" sz="1600">
              <a:solidFill>
                <a:schemeClr val="lt1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4343400" y="2645775"/>
            <a:ext cx="1428000" cy="38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1100">
                <a:solidFill>
                  <a:srgbClr val="0097A8"/>
                </a:solidFill>
              </a:rPr>
              <a:t>Ø price </a:t>
            </a:r>
            <a:r>
              <a:rPr i="1" lang="de" sz="1100">
                <a:solidFill>
                  <a:srgbClr val="0097A8"/>
                </a:solidFill>
              </a:rPr>
              <a:t>of </a:t>
            </a:r>
            <a:r>
              <a:rPr b="1" i="1" lang="de" sz="1100">
                <a:solidFill>
                  <a:srgbClr val="0097A8"/>
                </a:solidFill>
              </a:rPr>
              <a:t>Eniac</a:t>
            </a:r>
            <a:r>
              <a:rPr i="1" lang="de" sz="1100">
                <a:solidFill>
                  <a:srgbClr val="0097A8"/>
                </a:solidFill>
              </a:rPr>
              <a:t>’s products: </a:t>
            </a:r>
            <a:r>
              <a:rPr b="1" i="1" lang="de" sz="1100">
                <a:solidFill>
                  <a:srgbClr val="0097A8"/>
                </a:solidFill>
              </a:rPr>
              <a:t>€ 540</a:t>
            </a:r>
            <a:endParaRPr b="1" i="1" sz="1100">
              <a:solidFill>
                <a:srgbClr val="0097A8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311700" y="1350000"/>
            <a:ext cx="44430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chemeClr val="dk2"/>
                </a:solidFill>
              </a:rPr>
              <a:t>Pricing-structure </a:t>
            </a:r>
            <a:r>
              <a:rPr lang="de" sz="1300">
                <a:solidFill>
                  <a:schemeClr val="dk2"/>
                </a:solidFill>
              </a:rPr>
              <a:t>of </a:t>
            </a:r>
            <a:r>
              <a:rPr b="1" lang="de" sz="1300">
                <a:solidFill>
                  <a:schemeClr val="dk2"/>
                </a:solidFill>
              </a:rPr>
              <a:t>Magist</a:t>
            </a:r>
            <a:r>
              <a:rPr lang="de" sz="1300">
                <a:solidFill>
                  <a:schemeClr val="dk2"/>
                </a:solidFill>
              </a:rPr>
              <a:t>’s </a:t>
            </a:r>
            <a:r>
              <a:rPr b="1" lang="de" sz="1300">
                <a:solidFill>
                  <a:schemeClr val="dk2"/>
                </a:solidFill>
              </a:rPr>
              <a:t>tech-related products</a:t>
            </a:r>
            <a:r>
              <a:rPr lang="de" sz="1300">
                <a:solidFill>
                  <a:schemeClr val="dk2"/>
                </a:solidFill>
              </a:rPr>
              <a:t> </a:t>
            </a:r>
            <a:r>
              <a:rPr baseline="30000" lang="de" sz="1300">
                <a:solidFill>
                  <a:schemeClr val="dk2"/>
                </a:solidFill>
              </a:rPr>
              <a:t>1)</a:t>
            </a:r>
            <a:r>
              <a:rPr lang="de" sz="1300">
                <a:solidFill>
                  <a:schemeClr val="dk2"/>
                </a:solidFill>
              </a:rPr>
              <a:t>: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311700" y="4732600"/>
            <a:ext cx="87297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de" sz="700">
                <a:solidFill>
                  <a:srgbClr val="999999"/>
                </a:solidFill>
              </a:rPr>
              <a:t>1)</a:t>
            </a:r>
            <a:r>
              <a:rPr lang="de" sz="700">
                <a:solidFill>
                  <a:srgbClr val="999999"/>
                </a:solidFill>
              </a:rPr>
              <a:t> Tech-products categories: </a:t>
            </a:r>
            <a:r>
              <a:rPr i="1" lang="de" sz="700">
                <a:solidFill>
                  <a:srgbClr val="999999"/>
                </a:solidFill>
              </a:rPr>
              <a:t>computers</a:t>
            </a:r>
            <a:r>
              <a:rPr lang="de" sz="700">
                <a:solidFill>
                  <a:srgbClr val="999999"/>
                </a:solidFill>
              </a:rPr>
              <a:t>, </a:t>
            </a:r>
            <a:r>
              <a:rPr i="1" lang="de" sz="700">
                <a:solidFill>
                  <a:srgbClr val="999999"/>
                </a:solidFill>
              </a:rPr>
              <a:t>audio</a:t>
            </a:r>
            <a:r>
              <a:rPr lang="de" sz="700">
                <a:solidFill>
                  <a:srgbClr val="999999"/>
                </a:solidFill>
              </a:rPr>
              <a:t>, </a:t>
            </a:r>
            <a:r>
              <a:rPr i="1" lang="de" sz="700">
                <a:solidFill>
                  <a:srgbClr val="999999"/>
                </a:solidFill>
              </a:rPr>
              <a:t>computers_accessories</a:t>
            </a:r>
            <a:r>
              <a:rPr lang="de" sz="700">
                <a:solidFill>
                  <a:srgbClr val="999999"/>
                </a:solidFill>
              </a:rPr>
              <a:t>, </a:t>
            </a:r>
            <a:r>
              <a:rPr i="1" lang="de" sz="700">
                <a:solidFill>
                  <a:srgbClr val="999999"/>
                </a:solidFill>
              </a:rPr>
              <a:t>telephony</a:t>
            </a:r>
            <a:r>
              <a:rPr lang="de" sz="700">
                <a:solidFill>
                  <a:srgbClr val="999999"/>
                </a:solidFill>
              </a:rPr>
              <a:t>, </a:t>
            </a:r>
            <a:r>
              <a:rPr i="1" lang="de" sz="700">
                <a:solidFill>
                  <a:srgbClr val="999999"/>
                </a:solidFill>
              </a:rPr>
              <a:t>electronics</a:t>
            </a:r>
            <a:r>
              <a:rPr lang="de" sz="700">
                <a:solidFill>
                  <a:srgbClr val="999999"/>
                </a:solidFill>
              </a:rPr>
              <a:t>, </a:t>
            </a:r>
            <a:r>
              <a:rPr i="1" lang="de" sz="700">
                <a:solidFill>
                  <a:srgbClr val="999999"/>
                </a:solidFill>
              </a:rPr>
              <a:t>tablets_printing_image, pc_gamer</a:t>
            </a:r>
            <a:r>
              <a:rPr lang="de" sz="700">
                <a:solidFill>
                  <a:srgbClr val="999999"/>
                </a:solidFill>
              </a:rPr>
              <a:t>; Prices adjusted to compensate approx. 50% higher price level in BR to EU </a:t>
            </a:r>
            <a:r>
              <a:rPr lang="de" sz="700" u="sng">
                <a:solidFill>
                  <a:schemeClr val="hlink"/>
                </a:solidFill>
                <a:hlinkClick r:id="rId4"/>
              </a:rPr>
              <a:t>[1]</a:t>
            </a:r>
            <a:r>
              <a:rPr lang="de" sz="700">
                <a:solidFill>
                  <a:srgbClr val="999999"/>
                </a:solidFill>
              </a:rPr>
              <a:t>, </a:t>
            </a:r>
            <a:r>
              <a:rPr lang="de" sz="700" u="sng">
                <a:solidFill>
                  <a:schemeClr val="hlink"/>
                </a:solidFill>
                <a:hlinkClick r:id="rId5"/>
              </a:rPr>
              <a:t>[2]</a:t>
            </a:r>
            <a:r>
              <a:rPr lang="de" sz="700">
                <a:solidFill>
                  <a:srgbClr val="999999"/>
                </a:solidFill>
              </a:rPr>
              <a:t>, </a:t>
            </a:r>
            <a:r>
              <a:rPr lang="de" sz="700" u="sng">
                <a:solidFill>
                  <a:schemeClr val="hlink"/>
                </a:solidFill>
                <a:hlinkClick r:id="rId6"/>
              </a:rPr>
              <a:t>[3]</a:t>
            </a:r>
            <a:r>
              <a:rPr lang="de" sz="700">
                <a:solidFill>
                  <a:srgbClr val="999999"/>
                </a:solidFill>
              </a:rPr>
              <a:t>.</a:t>
            </a:r>
            <a:endParaRPr sz="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de" sz="700">
                <a:solidFill>
                  <a:srgbClr val="999999"/>
                </a:solidFill>
              </a:rPr>
              <a:t>2)</a:t>
            </a:r>
            <a:r>
              <a:rPr lang="de" sz="700">
                <a:solidFill>
                  <a:srgbClr val="999999"/>
                </a:solidFill>
              </a:rPr>
              <a:t> Average value; Pricing-threshold for definition of high-end products: €200 resulting in approx. 750 orderlines in 2 years covered by received dataset.</a:t>
            </a:r>
            <a:endParaRPr sz="7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3797925" y="1350075"/>
            <a:ext cx="5034300" cy="333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434343"/>
                </a:solidFill>
              </a:rPr>
              <a:t>Slow delivery: 80% of high-tech orders in capitals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666666"/>
                </a:solidFill>
              </a:rPr>
              <a:t>Magist’s service levels can not compete with benchmark in top 5 capitals as key markets </a:t>
            </a:r>
            <a:r>
              <a:rPr baseline="30000" lang="de" sz="1800">
                <a:solidFill>
                  <a:srgbClr val="666666"/>
                </a:solidFill>
              </a:rPr>
              <a:t>1) </a:t>
            </a:r>
            <a:endParaRPr sz="1800">
              <a:solidFill>
                <a:srgbClr val="666666"/>
              </a:solidFill>
            </a:endParaRPr>
          </a:p>
        </p:txBody>
      </p:sp>
      <p:grpSp>
        <p:nvGrpSpPr>
          <p:cNvPr id="114" name="Google Shape;114;p19"/>
          <p:cNvGrpSpPr/>
          <p:nvPr/>
        </p:nvGrpSpPr>
        <p:grpSpPr>
          <a:xfrm>
            <a:off x="6754397" y="2406461"/>
            <a:ext cx="2149503" cy="1796927"/>
            <a:chOff x="6754397" y="2406461"/>
            <a:chExt cx="2149503" cy="1796927"/>
          </a:xfrm>
        </p:grpSpPr>
        <p:sp>
          <p:nvSpPr>
            <p:cNvPr id="115" name="Google Shape;115;p19"/>
            <p:cNvSpPr/>
            <p:nvPr/>
          </p:nvSpPr>
          <p:spPr>
            <a:xfrm>
              <a:off x="6754397" y="2406461"/>
              <a:ext cx="213900" cy="330600"/>
            </a:xfrm>
            <a:prstGeom prst="chevron">
              <a:avLst>
                <a:gd fmla="val 50000" name="adj"/>
              </a:avLst>
            </a:prstGeom>
            <a:solidFill>
              <a:srgbClr val="0098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9"/>
            <p:cNvSpPr txBox="1"/>
            <p:nvPr/>
          </p:nvSpPr>
          <p:spPr>
            <a:xfrm>
              <a:off x="6968300" y="2484388"/>
              <a:ext cx="1935600" cy="17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600">
                  <a:solidFill>
                    <a:srgbClr val="0098B5"/>
                  </a:solidFill>
                </a:rPr>
                <a:t>Industry benchmark: 1-week delivery </a:t>
              </a:r>
              <a:r>
                <a:rPr baseline="30000" lang="de" sz="1600">
                  <a:solidFill>
                    <a:srgbClr val="0098B5"/>
                  </a:solidFill>
                </a:rPr>
                <a:t>2)</a:t>
              </a:r>
              <a:r>
                <a:rPr b="1" lang="de" sz="1600">
                  <a:solidFill>
                    <a:srgbClr val="5D85B3"/>
                  </a:solidFill>
                </a:rPr>
                <a:t> </a:t>
              </a:r>
              <a:r>
                <a:rPr lang="de" sz="1500">
                  <a:solidFill>
                    <a:srgbClr val="434343"/>
                  </a:solidFill>
                </a:rPr>
                <a:t>for high-end tech in Brazilian capitals only met in </a:t>
              </a:r>
              <a:r>
                <a:rPr b="1" lang="de" sz="1800">
                  <a:solidFill>
                    <a:srgbClr val="0097A8"/>
                  </a:solidFill>
                </a:rPr>
                <a:t>20</a:t>
              </a:r>
              <a:r>
                <a:rPr b="1" lang="de" sz="1600">
                  <a:solidFill>
                    <a:srgbClr val="0097A8"/>
                  </a:solidFill>
                </a:rPr>
                <a:t> </a:t>
              </a:r>
              <a:r>
                <a:rPr b="1" lang="de" sz="1200">
                  <a:solidFill>
                    <a:srgbClr val="0097A8"/>
                  </a:solidFill>
                </a:rPr>
                <a:t>%</a:t>
              </a:r>
              <a:r>
                <a:rPr lang="de" sz="1600">
                  <a:solidFill>
                    <a:srgbClr val="0097A8"/>
                  </a:solidFill>
                </a:rPr>
                <a:t> </a:t>
              </a:r>
              <a:r>
                <a:rPr b="1" lang="de" sz="1600">
                  <a:solidFill>
                    <a:srgbClr val="0097A8"/>
                  </a:solidFill>
                </a:rPr>
                <a:t>vs. </a:t>
              </a:r>
              <a:endParaRPr b="1" sz="1600">
                <a:solidFill>
                  <a:srgbClr val="0097A8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600">
                  <a:solidFill>
                    <a:srgbClr val="0097A8"/>
                  </a:solidFill>
                </a:rPr>
                <a:t>target</a:t>
              </a:r>
              <a:r>
                <a:rPr lang="de" sz="1600">
                  <a:solidFill>
                    <a:srgbClr val="434343"/>
                  </a:solidFill>
                </a:rPr>
                <a:t> of </a:t>
              </a:r>
              <a:r>
                <a:rPr b="1" lang="de" sz="1800">
                  <a:solidFill>
                    <a:srgbClr val="0097A8"/>
                  </a:solidFill>
                </a:rPr>
                <a:t>95+</a:t>
              </a:r>
              <a:r>
                <a:rPr b="1" lang="de" sz="1600">
                  <a:solidFill>
                    <a:srgbClr val="0097A8"/>
                  </a:solidFill>
                </a:rPr>
                <a:t> </a:t>
              </a:r>
              <a:r>
                <a:rPr b="1" lang="de" sz="1200">
                  <a:solidFill>
                    <a:srgbClr val="0097A8"/>
                  </a:solidFill>
                </a:rPr>
                <a:t>% </a:t>
              </a:r>
              <a:r>
                <a:rPr baseline="30000" lang="de" sz="1600">
                  <a:solidFill>
                    <a:srgbClr val="0097A8"/>
                  </a:solidFill>
                </a:rPr>
                <a:t>3)</a:t>
              </a:r>
              <a:endParaRPr baseline="30000" sz="1600">
                <a:solidFill>
                  <a:srgbClr val="0097A8"/>
                </a:solidFill>
              </a:endParaRPr>
            </a:p>
          </p:txBody>
        </p:sp>
      </p:grpSp>
      <p:sp>
        <p:nvSpPr>
          <p:cNvPr id="117" name="Google Shape;117;p19"/>
          <p:cNvSpPr txBox="1"/>
          <p:nvPr/>
        </p:nvSpPr>
        <p:spPr>
          <a:xfrm>
            <a:off x="311700" y="4732600"/>
            <a:ext cx="87297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de" sz="700">
                <a:solidFill>
                  <a:srgbClr val="999999"/>
                </a:solidFill>
              </a:rPr>
              <a:t>1)</a:t>
            </a:r>
            <a:r>
              <a:rPr lang="de" sz="700">
                <a:solidFill>
                  <a:srgbClr val="999999"/>
                </a:solidFill>
              </a:rPr>
              <a:t> Selected top 5 capitals / major cities with highest population: 1. São Paulo 2. Rio de Janeiro 3. Brasilia 4. Fortaleza 5. Salvador.</a:t>
            </a:r>
            <a:endParaRPr sz="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de" sz="700">
                <a:solidFill>
                  <a:srgbClr val="999999"/>
                </a:solidFill>
              </a:rPr>
              <a:t>2)</a:t>
            </a:r>
            <a:r>
              <a:rPr lang="de" sz="700">
                <a:solidFill>
                  <a:srgbClr val="999999"/>
                </a:solidFill>
              </a:rPr>
              <a:t> Sources: </a:t>
            </a:r>
            <a:r>
              <a:rPr lang="de" sz="700" u="sng">
                <a:solidFill>
                  <a:schemeClr val="hlink"/>
                </a:solidFill>
                <a:hlinkClick r:id="rId3"/>
              </a:rPr>
              <a:t>Amazon</a:t>
            </a:r>
            <a:r>
              <a:rPr lang="de" sz="700">
                <a:solidFill>
                  <a:srgbClr val="999999"/>
                </a:solidFill>
              </a:rPr>
              <a:t> 2 (EX) - 4 (STD) workdays, </a:t>
            </a:r>
            <a:r>
              <a:rPr lang="de" sz="700" u="sng">
                <a:solidFill>
                  <a:schemeClr val="hlink"/>
                </a:solidFill>
                <a:hlinkClick r:id="rId4"/>
              </a:rPr>
              <a:t>Mercadolivre</a:t>
            </a:r>
            <a:r>
              <a:rPr lang="de" sz="700">
                <a:solidFill>
                  <a:srgbClr val="999999"/>
                </a:solidFill>
              </a:rPr>
              <a:t> 2 (EX) - 3 (STD) workdays, </a:t>
            </a:r>
            <a:r>
              <a:rPr lang="de" sz="700" u="sng">
                <a:solidFill>
                  <a:schemeClr val="hlink"/>
                </a:solidFill>
                <a:hlinkClick r:id="rId5"/>
              </a:rPr>
              <a:t>Kabum</a:t>
            </a:r>
            <a:r>
              <a:rPr lang="de" sz="700">
                <a:solidFill>
                  <a:srgbClr val="999999"/>
                </a:solidFill>
              </a:rPr>
              <a:t> 2 (EX) - 5 (STD) workdays [top online shops in BR]; </a:t>
            </a:r>
            <a:r>
              <a:rPr lang="de" sz="700" u="sng">
                <a:solidFill>
                  <a:schemeClr val="hlink"/>
                </a:solidFill>
                <a:hlinkClick r:id="rId6"/>
              </a:rPr>
              <a:t>TNT</a:t>
            </a:r>
            <a:r>
              <a:rPr lang="de" sz="700">
                <a:solidFill>
                  <a:srgbClr val="999999"/>
                </a:solidFill>
              </a:rPr>
              <a:t> 2+ workdays (EX), </a:t>
            </a:r>
            <a:r>
              <a:rPr lang="de" sz="700" u="sng">
                <a:solidFill>
                  <a:schemeClr val="hlink"/>
                </a:solidFill>
                <a:hlinkClick r:id="rId7"/>
              </a:rPr>
              <a:t>FedEx</a:t>
            </a:r>
            <a:r>
              <a:rPr lang="de" sz="700">
                <a:solidFill>
                  <a:srgbClr val="999999"/>
                </a:solidFill>
              </a:rPr>
              <a:t> 5-6 workdays (STD) [major carriers].</a:t>
            </a:r>
            <a:endParaRPr sz="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de" sz="700">
                <a:solidFill>
                  <a:srgbClr val="999999"/>
                </a:solidFill>
              </a:rPr>
              <a:t>3)</a:t>
            </a:r>
            <a:r>
              <a:rPr lang="de" sz="700">
                <a:solidFill>
                  <a:srgbClr val="999999"/>
                </a:solidFill>
              </a:rPr>
              <a:t> Source: </a:t>
            </a:r>
            <a:r>
              <a:rPr lang="de" sz="700" u="sng">
                <a:solidFill>
                  <a:schemeClr val="hlink"/>
                </a:solidFill>
                <a:hlinkClick r:id="rId8"/>
              </a:rPr>
              <a:t>Amazon Supply Chain</a:t>
            </a:r>
            <a:r>
              <a:rPr lang="de" sz="700">
                <a:solidFill>
                  <a:srgbClr val="999999"/>
                </a:solidFill>
              </a:rPr>
              <a:t>.</a:t>
            </a:r>
            <a:endParaRPr sz="700">
              <a:solidFill>
                <a:srgbClr val="999999"/>
              </a:solidFill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0" y="1346963"/>
            <a:ext cx="3206878" cy="333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1421800" y="2802838"/>
            <a:ext cx="8151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1100">
                <a:solidFill>
                  <a:srgbClr val="0097A8"/>
                </a:solidFill>
              </a:rPr>
              <a:t>Brasilia</a:t>
            </a:r>
            <a:endParaRPr b="1" i="1">
              <a:solidFill>
                <a:srgbClr val="0097A8"/>
              </a:solidFill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2443750" y="3690800"/>
            <a:ext cx="8151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1100">
                <a:solidFill>
                  <a:srgbClr val="0097A8"/>
                </a:solidFill>
              </a:rPr>
              <a:t>Rio de Janeiro</a:t>
            </a:r>
            <a:endParaRPr b="1" i="1">
              <a:solidFill>
                <a:srgbClr val="0097A8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1943150" y="3854225"/>
            <a:ext cx="8151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1100">
                <a:solidFill>
                  <a:srgbClr val="0097A8"/>
                </a:solidFill>
              </a:rPr>
              <a:t>São Paulo</a:t>
            </a:r>
            <a:endParaRPr b="1" i="1">
              <a:solidFill>
                <a:srgbClr val="0097A8"/>
              </a:solidFill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2634325" y="1766325"/>
            <a:ext cx="8151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1100">
                <a:solidFill>
                  <a:srgbClr val="0097A8"/>
                </a:solidFill>
              </a:rPr>
              <a:t>Fortaleza</a:t>
            </a:r>
            <a:endParaRPr b="1" i="1">
              <a:solidFill>
                <a:srgbClr val="0097A8"/>
              </a:solidFill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2822825" y="2802838"/>
            <a:ext cx="8151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1100">
                <a:solidFill>
                  <a:srgbClr val="0097A8"/>
                </a:solidFill>
              </a:rPr>
              <a:t>Salvador</a:t>
            </a:r>
            <a:endParaRPr b="1" i="1">
              <a:solidFill>
                <a:srgbClr val="0097A8"/>
              </a:solidFill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94200" y="1909750"/>
            <a:ext cx="20427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chemeClr val="dk2"/>
                </a:solidFill>
              </a:rPr>
              <a:t>Magist</a:t>
            </a:r>
            <a:r>
              <a:rPr b="1" lang="de" sz="1300">
                <a:solidFill>
                  <a:schemeClr val="dk2"/>
                </a:solidFill>
              </a:rPr>
              <a:t>’s revenue</a:t>
            </a:r>
            <a:r>
              <a:rPr lang="de" sz="1300">
                <a:solidFill>
                  <a:schemeClr val="dk2"/>
                </a:solidFill>
              </a:rPr>
              <a:t> </a:t>
            </a:r>
            <a:r>
              <a:rPr b="1" lang="de" sz="1300">
                <a:solidFill>
                  <a:schemeClr val="dk2"/>
                </a:solidFill>
              </a:rPr>
              <a:t>distribution</a:t>
            </a:r>
            <a:r>
              <a:rPr lang="de" sz="1300">
                <a:solidFill>
                  <a:schemeClr val="dk2"/>
                </a:solidFill>
              </a:rPr>
              <a:t> in high-end tech-products </a:t>
            </a:r>
            <a:r>
              <a:rPr b="1" lang="de" sz="1300">
                <a:solidFill>
                  <a:schemeClr val="dk2"/>
                </a:solidFill>
              </a:rPr>
              <a:t>by cities</a:t>
            </a:r>
            <a:endParaRPr b="1" sz="1600">
              <a:solidFill>
                <a:schemeClr val="dk2"/>
              </a:solidFill>
            </a:endParaRPr>
          </a:p>
        </p:txBody>
      </p:sp>
      <p:grpSp>
        <p:nvGrpSpPr>
          <p:cNvPr id="125" name="Google Shape;125;p19"/>
          <p:cNvGrpSpPr/>
          <p:nvPr/>
        </p:nvGrpSpPr>
        <p:grpSpPr>
          <a:xfrm>
            <a:off x="3431313" y="1346963"/>
            <a:ext cx="3970013" cy="3330000"/>
            <a:chOff x="3431313" y="1346963"/>
            <a:chExt cx="3970013" cy="3330000"/>
          </a:xfrm>
        </p:grpSpPr>
        <p:sp>
          <p:nvSpPr>
            <p:cNvPr id="126" name="Google Shape;126;p19"/>
            <p:cNvSpPr txBox="1"/>
            <p:nvPr/>
          </p:nvSpPr>
          <p:spPr>
            <a:xfrm>
              <a:off x="3969925" y="1514925"/>
              <a:ext cx="3431400" cy="24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300">
                  <a:solidFill>
                    <a:schemeClr val="dk2"/>
                  </a:solidFill>
                </a:rPr>
                <a:t>Share of </a:t>
              </a:r>
              <a:r>
                <a:rPr b="1" lang="de" sz="1300">
                  <a:solidFill>
                    <a:schemeClr val="dk2"/>
                  </a:solidFill>
                </a:rPr>
                <a:t>e2e order delivery </a:t>
              </a:r>
              <a:r>
                <a:rPr lang="de" sz="1300">
                  <a:solidFill>
                    <a:schemeClr val="dk2"/>
                  </a:solidFill>
                </a:rPr>
                <a:t>of </a:t>
              </a:r>
              <a:r>
                <a:rPr b="1" lang="de" sz="1300">
                  <a:solidFill>
                    <a:schemeClr val="dk2"/>
                  </a:solidFill>
                </a:rPr>
                <a:t>Magist</a:t>
              </a:r>
              <a:r>
                <a:rPr b="1" lang="de" sz="1300">
                  <a:solidFill>
                    <a:schemeClr val="dk2"/>
                  </a:solidFill>
                </a:rPr>
                <a:t>’s </a:t>
              </a:r>
              <a:r>
                <a:rPr lang="de" sz="1300">
                  <a:solidFill>
                    <a:schemeClr val="dk2"/>
                  </a:solidFill>
                </a:rPr>
                <a:t>high-end tech-products within…</a:t>
              </a:r>
              <a:endParaRPr sz="1600">
                <a:solidFill>
                  <a:schemeClr val="dk2"/>
                </a:solidFill>
              </a:endParaRPr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3431313" y="1346963"/>
              <a:ext cx="699900" cy="3330000"/>
            </a:xfrm>
            <a:prstGeom prst="chevron">
              <a:avLst>
                <a:gd fmla="val 3983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8" name="Google Shape;128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270387" y="2017546"/>
              <a:ext cx="2450950" cy="245454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434343"/>
                </a:solidFill>
              </a:rPr>
              <a:t>Agenda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350000"/>
            <a:ext cx="85206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Meeting Objectives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Magist &amp; Eniac – Strategic 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de"/>
              <a:t>Conclusion &amp; Next Steps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45025"/>
            <a:ext cx="85206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434343"/>
                </a:solidFill>
              </a:rPr>
              <a:t>Recommendation:</a:t>
            </a:r>
            <a:r>
              <a:rPr b="1" lang="de" sz="2466">
                <a:solidFill>
                  <a:srgbClr val="434343"/>
                </a:solidFill>
              </a:rPr>
              <a:t> </a:t>
            </a:r>
            <a:r>
              <a:rPr b="1" lang="de">
                <a:solidFill>
                  <a:srgbClr val="434343"/>
                </a:solidFill>
              </a:rPr>
              <a:t>Don’t</a:t>
            </a:r>
            <a:r>
              <a:rPr b="1" lang="de" sz="2577">
                <a:solidFill>
                  <a:srgbClr val="434343"/>
                </a:solidFill>
              </a:rPr>
              <a:t> </a:t>
            </a:r>
            <a:r>
              <a:rPr b="1" lang="de">
                <a:solidFill>
                  <a:srgbClr val="434343"/>
                </a:solidFill>
              </a:rPr>
              <a:t>sign</a:t>
            </a:r>
            <a:r>
              <a:rPr b="1" lang="de" sz="2244">
                <a:solidFill>
                  <a:srgbClr val="434343"/>
                </a:solidFill>
              </a:rPr>
              <a:t> </a:t>
            </a:r>
            <a:r>
              <a:rPr b="1" lang="de">
                <a:solidFill>
                  <a:srgbClr val="434343"/>
                </a:solidFill>
              </a:rPr>
              <a:t>&amp;</a:t>
            </a:r>
            <a:r>
              <a:rPr b="1" lang="de" sz="2577">
                <a:solidFill>
                  <a:srgbClr val="434343"/>
                </a:solidFill>
              </a:rPr>
              <a:t> </a:t>
            </a:r>
            <a:r>
              <a:rPr b="1" lang="de">
                <a:solidFill>
                  <a:srgbClr val="434343"/>
                </a:solidFill>
              </a:rPr>
              <a:t>tender</a:t>
            </a:r>
            <a:r>
              <a:rPr b="1" lang="de" sz="2577">
                <a:solidFill>
                  <a:srgbClr val="434343"/>
                </a:solidFill>
              </a:rPr>
              <a:t> </a:t>
            </a:r>
            <a:r>
              <a:rPr b="1" lang="de">
                <a:solidFill>
                  <a:srgbClr val="434343"/>
                </a:solidFill>
              </a:rPr>
              <a:t>required</a:t>
            </a:r>
            <a:r>
              <a:rPr b="1" lang="de" sz="2577">
                <a:solidFill>
                  <a:srgbClr val="434343"/>
                </a:solidFill>
              </a:rPr>
              <a:t> </a:t>
            </a:r>
            <a:r>
              <a:rPr b="1" lang="de">
                <a:solidFill>
                  <a:srgbClr val="434343"/>
                </a:solidFill>
              </a:rPr>
              <a:t>service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666666"/>
                </a:solidFill>
              </a:rPr>
              <a:t>For an informed decision on the LSP selection, Eniac should consider a strategic approach</a:t>
            </a:r>
            <a:endParaRPr sz="1800">
              <a:solidFill>
                <a:srgbClr val="666666"/>
              </a:solidFill>
            </a:endParaRPr>
          </a:p>
        </p:txBody>
      </p:sp>
      <p:grpSp>
        <p:nvGrpSpPr>
          <p:cNvPr id="140" name="Google Shape;140;p21"/>
          <p:cNvGrpSpPr/>
          <p:nvPr/>
        </p:nvGrpSpPr>
        <p:grpSpPr>
          <a:xfrm>
            <a:off x="311700" y="2965450"/>
            <a:ext cx="8520600" cy="1407913"/>
            <a:chOff x="311700" y="2248413"/>
            <a:chExt cx="8520600" cy="1407913"/>
          </a:xfrm>
        </p:grpSpPr>
        <p:sp>
          <p:nvSpPr>
            <p:cNvPr id="141" name="Google Shape;141;p21"/>
            <p:cNvSpPr/>
            <p:nvPr/>
          </p:nvSpPr>
          <p:spPr>
            <a:xfrm>
              <a:off x="672900" y="2248425"/>
              <a:ext cx="8159400" cy="14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395999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de">
                  <a:solidFill>
                    <a:srgbClr val="434343"/>
                  </a:solidFill>
                </a:rPr>
                <a:t>Recommended</a:t>
              </a:r>
              <a:r>
                <a:rPr b="1" i="1" lang="de">
                  <a:solidFill>
                    <a:srgbClr val="434343"/>
                  </a:solidFill>
                </a:rPr>
                <a:t> next steps:</a:t>
              </a:r>
              <a:endParaRPr b="1" i="1">
                <a:solidFill>
                  <a:srgbClr val="434343"/>
                </a:solidFill>
              </a:endParaRPr>
            </a:p>
            <a:p>
              <a:pPr indent="0" lvl="0" marL="395999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1" lang="de">
                  <a:solidFill>
                    <a:schemeClr val="accent5"/>
                  </a:solidFill>
                </a:rPr>
                <a:t>1. Align </a:t>
              </a:r>
              <a:r>
                <a:rPr lang="de">
                  <a:solidFill>
                    <a:schemeClr val="accent5"/>
                  </a:solidFill>
                </a:rPr>
                <a:t>relevant</a:t>
              </a:r>
              <a:r>
                <a:rPr b="1" lang="de">
                  <a:solidFill>
                    <a:schemeClr val="accent5"/>
                  </a:solidFill>
                </a:rPr>
                <a:t> requirements</a:t>
              </a:r>
              <a:r>
                <a:rPr b="1" lang="de">
                  <a:solidFill>
                    <a:srgbClr val="0097A8"/>
                  </a:solidFill>
                </a:rPr>
                <a:t> </a:t>
              </a:r>
              <a:r>
                <a:rPr lang="de">
                  <a:solidFill>
                    <a:srgbClr val="0097A8"/>
                  </a:solidFill>
                </a:rPr>
                <a:t>and</a:t>
              </a:r>
              <a:r>
                <a:rPr b="1" lang="de">
                  <a:solidFill>
                    <a:srgbClr val="0097A8"/>
                  </a:solidFill>
                </a:rPr>
                <a:t> metrics </a:t>
              </a:r>
              <a:r>
                <a:rPr lang="de" sz="1200">
                  <a:solidFill>
                    <a:srgbClr val="434343"/>
                  </a:solidFill>
                </a:rPr>
                <a:t>in categories: </a:t>
              </a:r>
              <a:r>
                <a:rPr i="1" lang="de" sz="1200">
                  <a:solidFill>
                    <a:srgbClr val="434343"/>
                  </a:solidFill>
                </a:rPr>
                <a:t>Must-</a:t>
              </a:r>
              <a:r>
                <a:rPr lang="de" sz="1200">
                  <a:solidFill>
                    <a:srgbClr val="434343"/>
                  </a:solidFill>
                </a:rPr>
                <a:t>, </a:t>
              </a:r>
              <a:r>
                <a:rPr i="1" lang="de" sz="1200">
                  <a:solidFill>
                    <a:srgbClr val="434343"/>
                  </a:solidFill>
                </a:rPr>
                <a:t>Should-</a:t>
              </a:r>
              <a:r>
                <a:rPr lang="de" sz="1200">
                  <a:solidFill>
                    <a:srgbClr val="434343"/>
                  </a:solidFill>
                </a:rPr>
                <a:t>, </a:t>
              </a:r>
              <a:r>
                <a:rPr i="1" lang="de" sz="1200">
                  <a:solidFill>
                    <a:srgbClr val="434343"/>
                  </a:solidFill>
                </a:rPr>
                <a:t>Could-</a:t>
              </a:r>
              <a:r>
                <a:rPr lang="de" sz="1200">
                  <a:solidFill>
                    <a:srgbClr val="434343"/>
                  </a:solidFill>
                </a:rPr>
                <a:t>, </a:t>
              </a:r>
              <a:r>
                <a:rPr i="1" lang="de" sz="1200">
                  <a:solidFill>
                    <a:srgbClr val="434343"/>
                  </a:solidFill>
                </a:rPr>
                <a:t>Won’t-Have</a:t>
              </a:r>
              <a:endParaRPr i="1" sz="1200">
                <a:solidFill>
                  <a:srgbClr val="434343"/>
                </a:solidFill>
              </a:endParaRPr>
            </a:p>
            <a:p>
              <a:pPr indent="0" lvl="0" marL="395999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1" lang="de">
                  <a:solidFill>
                    <a:srgbClr val="0097A8"/>
                  </a:solidFill>
                </a:rPr>
                <a:t>2. Create RFI </a:t>
              </a:r>
              <a:r>
                <a:rPr lang="de">
                  <a:solidFill>
                    <a:srgbClr val="0097A8"/>
                  </a:solidFill>
                </a:rPr>
                <a:t>and</a:t>
              </a:r>
              <a:r>
                <a:rPr b="1" lang="de">
                  <a:solidFill>
                    <a:srgbClr val="0097A8"/>
                  </a:solidFill>
                </a:rPr>
                <a:t> RFQ documents</a:t>
              </a:r>
              <a:r>
                <a:rPr b="1" lang="de">
                  <a:solidFill>
                    <a:srgbClr val="434343"/>
                  </a:solidFill>
                </a:rPr>
                <a:t> </a:t>
              </a:r>
              <a:r>
                <a:rPr baseline="30000" lang="de">
                  <a:solidFill>
                    <a:srgbClr val="434343"/>
                  </a:solidFill>
                </a:rPr>
                <a:t>2)</a:t>
              </a:r>
              <a:r>
                <a:rPr lang="de" sz="1200">
                  <a:solidFill>
                    <a:srgbClr val="434343"/>
                  </a:solidFill>
                </a:rPr>
                <a:t>, tailored specifically to those requirements</a:t>
              </a:r>
              <a:endParaRPr sz="1200">
                <a:solidFill>
                  <a:srgbClr val="434343"/>
                </a:solidFill>
              </a:endParaRPr>
            </a:p>
            <a:p>
              <a:pPr indent="0" lvl="0" marL="395999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1" lang="de">
                  <a:solidFill>
                    <a:schemeClr val="accent5"/>
                  </a:solidFill>
                </a:rPr>
                <a:t>3. Conduct </a:t>
              </a:r>
              <a:r>
                <a:rPr lang="de">
                  <a:solidFill>
                    <a:schemeClr val="accent5"/>
                  </a:solidFill>
                </a:rPr>
                <a:t>a</a:t>
              </a:r>
              <a:r>
                <a:rPr b="1" lang="de">
                  <a:solidFill>
                    <a:schemeClr val="accent5"/>
                  </a:solidFill>
                </a:rPr>
                <a:t> proper tender process</a:t>
              </a:r>
              <a:r>
                <a:rPr lang="de">
                  <a:solidFill>
                    <a:srgbClr val="434343"/>
                  </a:solidFill>
                </a:rPr>
                <a:t> </a:t>
              </a:r>
              <a:r>
                <a:rPr baseline="30000" lang="de">
                  <a:solidFill>
                    <a:srgbClr val="434343"/>
                  </a:solidFill>
                </a:rPr>
                <a:t>3)</a:t>
              </a:r>
              <a:r>
                <a:rPr lang="de" sz="1200">
                  <a:solidFill>
                    <a:srgbClr val="434343"/>
                  </a:solidFill>
                </a:rPr>
                <a:t>, including </a:t>
              </a:r>
              <a:r>
                <a:rPr i="1" lang="de" sz="1200">
                  <a:solidFill>
                    <a:srgbClr val="434343"/>
                  </a:solidFill>
                </a:rPr>
                <a:t>Magist</a:t>
              </a:r>
              <a:r>
                <a:rPr lang="de" sz="1200">
                  <a:solidFill>
                    <a:srgbClr val="434343"/>
                  </a:solidFill>
                </a:rPr>
                <a:t> as well as major competitors such as </a:t>
              </a:r>
              <a:r>
                <a:rPr i="1" lang="de" sz="1200">
                  <a:solidFill>
                    <a:srgbClr val="434343"/>
                  </a:solidFill>
                </a:rPr>
                <a:t>Novatrade Brasil</a:t>
              </a:r>
              <a:r>
                <a:rPr lang="de" sz="1200">
                  <a:solidFill>
                    <a:srgbClr val="434343"/>
                  </a:solidFill>
                </a:rPr>
                <a:t>, </a:t>
              </a:r>
              <a:r>
                <a:rPr i="1" lang="de" sz="1200">
                  <a:solidFill>
                    <a:srgbClr val="434343"/>
                  </a:solidFill>
                </a:rPr>
                <a:t>DHL Fulfillment</a:t>
              </a:r>
              <a:r>
                <a:rPr lang="de" sz="1200">
                  <a:solidFill>
                    <a:srgbClr val="434343"/>
                  </a:solidFill>
                </a:rPr>
                <a:t>, </a:t>
              </a:r>
              <a:r>
                <a:rPr i="1" lang="de" sz="1200">
                  <a:solidFill>
                    <a:srgbClr val="434343"/>
                  </a:solidFill>
                </a:rPr>
                <a:t>FedEx/TNT</a:t>
              </a:r>
              <a:r>
                <a:rPr lang="de" sz="1200">
                  <a:solidFill>
                    <a:srgbClr val="434343"/>
                  </a:solidFill>
                </a:rPr>
                <a:t>, </a:t>
              </a:r>
              <a:r>
                <a:rPr i="1" lang="de" sz="1200">
                  <a:solidFill>
                    <a:srgbClr val="434343"/>
                  </a:solidFill>
                </a:rPr>
                <a:t>UPS</a:t>
              </a:r>
              <a:r>
                <a:rPr lang="de" sz="1200">
                  <a:solidFill>
                    <a:srgbClr val="434343"/>
                  </a:solidFill>
                </a:rPr>
                <a:t>, </a:t>
              </a:r>
              <a:r>
                <a:rPr i="1" lang="de" sz="1200">
                  <a:solidFill>
                    <a:srgbClr val="434343"/>
                  </a:solidFill>
                </a:rPr>
                <a:t>Yusen Logistics</a:t>
              </a:r>
              <a:r>
                <a:rPr lang="de" sz="1200">
                  <a:solidFill>
                    <a:srgbClr val="434343"/>
                  </a:solidFill>
                </a:rPr>
                <a:t> etc.</a:t>
              </a:r>
              <a:endParaRPr sz="1200">
                <a:solidFill>
                  <a:srgbClr val="434343"/>
                </a:solidFill>
              </a:endParaRPr>
            </a:p>
            <a:p>
              <a:pPr indent="0" lvl="0" marL="395999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1" lang="de">
                  <a:solidFill>
                    <a:srgbClr val="0097A8"/>
                  </a:solidFill>
                </a:rPr>
                <a:t>4. Compare service offered</a:t>
              </a:r>
              <a:r>
                <a:rPr lang="de">
                  <a:solidFill>
                    <a:srgbClr val="434343"/>
                  </a:solidFill>
                </a:rPr>
                <a:t> </a:t>
              </a:r>
              <a:r>
                <a:rPr lang="de" sz="1200">
                  <a:solidFill>
                    <a:srgbClr val="434343"/>
                  </a:solidFill>
                </a:rPr>
                <a:t>in quotations and select best fitting LSP</a:t>
              </a:r>
              <a:endParaRPr sz="1200">
                <a:solidFill>
                  <a:srgbClr val="434343"/>
                </a:solidFill>
              </a:endParaRPr>
            </a:p>
            <a:p>
              <a:pPr indent="0" lvl="0" marL="395999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</a:endParaRPr>
            </a:p>
          </p:txBody>
        </p:sp>
        <p:grpSp>
          <p:nvGrpSpPr>
            <p:cNvPr id="142" name="Google Shape;142;p21"/>
            <p:cNvGrpSpPr/>
            <p:nvPr/>
          </p:nvGrpSpPr>
          <p:grpSpPr>
            <a:xfrm>
              <a:off x="311700" y="2248413"/>
              <a:ext cx="720000" cy="720000"/>
              <a:chOff x="311700" y="2316075"/>
              <a:chExt cx="720000" cy="720000"/>
            </a:xfrm>
          </p:grpSpPr>
          <p:sp>
            <p:nvSpPr>
              <p:cNvPr id="143" name="Google Shape;143;p21"/>
              <p:cNvSpPr/>
              <p:nvPr/>
            </p:nvSpPr>
            <p:spPr>
              <a:xfrm>
                <a:off x="311700" y="2316075"/>
                <a:ext cx="720000" cy="720000"/>
              </a:xfrm>
              <a:prstGeom prst="ellipse">
                <a:avLst/>
              </a:prstGeom>
              <a:solidFill>
                <a:schemeClr val="accent5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144" name="Google Shape;144;p21"/>
              <p:cNvGrpSpPr/>
              <p:nvPr/>
            </p:nvGrpSpPr>
            <p:grpSpPr>
              <a:xfrm>
                <a:off x="448750" y="2486638"/>
                <a:ext cx="445900" cy="378888"/>
                <a:chOff x="462225" y="2487388"/>
                <a:chExt cx="445900" cy="378888"/>
              </a:xfrm>
            </p:grpSpPr>
            <p:sp>
              <p:nvSpPr>
                <p:cNvPr id="145" name="Google Shape;145;p21"/>
                <p:cNvSpPr/>
                <p:nvPr/>
              </p:nvSpPr>
              <p:spPr>
                <a:xfrm>
                  <a:off x="462225" y="2487388"/>
                  <a:ext cx="256800" cy="377400"/>
                </a:xfrm>
                <a:prstGeom prst="chevron">
                  <a:avLst>
                    <a:gd fmla="val 50000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21"/>
                <p:cNvSpPr/>
                <p:nvPr/>
              </p:nvSpPr>
              <p:spPr>
                <a:xfrm>
                  <a:off x="651325" y="2488875"/>
                  <a:ext cx="256800" cy="377400"/>
                </a:xfrm>
                <a:prstGeom prst="chevron">
                  <a:avLst>
                    <a:gd fmla="val 50000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47" name="Google Shape;147;p21"/>
          <p:cNvSpPr txBox="1"/>
          <p:nvPr/>
        </p:nvSpPr>
        <p:spPr>
          <a:xfrm>
            <a:off x="311700" y="4732600"/>
            <a:ext cx="87297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de" sz="700">
                <a:solidFill>
                  <a:srgbClr val="999999"/>
                </a:solidFill>
              </a:rPr>
              <a:t>1</a:t>
            </a:r>
            <a:r>
              <a:rPr baseline="30000" lang="de" sz="700">
                <a:solidFill>
                  <a:srgbClr val="999999"/>
                </a:solidFill>
              </a:rPr>
              <a:t>) </a:t>
            </a:r>
            <a:r>
              <a:rPr lang="de" sz="700">
                <a:solidFill>
                  <a:srgbClr val="999999"/>
                </a:solidFill>
              </a:rPr>
              <a:t>SLA - Service Level Agreement. Usually part of a contract that specifies the expected service quality, performance metrics, and responsibilities. </a:t>
            </a:r>
            <a:r>
              <a:rPr baseline="30000" lang="de" sz="700">
                <a:solidFill>
                  <a:srgbClr val="999999"/>
                </a:solidFill>
              </a:rPr>
              <a:t>2</a:t>
            </a:r>
            <a:r>
              <a:rPr baseline="30000" lang="de" sz="700">
                <a:solidFill>
                  <a:srgbClr val="999999"/>
                </a:solidFill>
              </a:rPr>
              <a:t>)</a:t>
            </a:r>
            <a:r>
              <a:rPr lang="de" sz="700">
                <a:solidFill>
                  <a:srgbClr val="999999"/>
                </a:solidFill>
              </a:rPr>
              <a:t> RFI - Request for Information; RFQ - Request for Quotation.</a:t>
            </a:r>
            <a:endParaRPr sz="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de" sz="700">
                <a:solidFill>
                  <a:srgbClr val="999999"/>
                </a:solidFill>
              </a:rPr>
              <a:t>3</a:t>
            </a:r>
            <a:r>
              <a:rPr baseline="30000" lang="de" sz="700">
                <a:solidFill>
                  <a:srgbClr val="999999"/>
                </a:solidFill>
              </a:rPr>
              <a:t>)</a:t>
            </a:r>
            <a:r>
              <a:rPr lang="de" sz="700">
                <a:solidFill>
                  <a:srgbClr val="999999"/>
                </a:solidFill>
              </a:rPr>
              <a:t> Typically consisting of the following steps: 1. Creation of LSP longlist 2. RFI 3. Shortlisting 4. RFQ 5. </a:t>
            </a:r>
            <a:r>
              <a:rPr lang="de" sz="700">
                <a:solidFill>
                  <a:srgbClr val="999999"/>
                </a:solidFill>
              </a:rPr>
              <a:t>Assessment</a:t>
            </a:r>
            <a:r>
              <a:rPr lang="de" sz="700">
                <a:solidFill>
                  <a:srgbClr val="999999"/>
                </a:solidFill>
              </a:rPr>
              <a:t> 6. Negotiations 7. Awarding.</a:t>
            </a:r>
            <a:endParaRPr sz="700">
              <a:solidFill>
                <a:srgbClr val="999999"/>
              </a:solidFill>
            </a:endParaRPr>
          </a:p>
        </p:txBody>
      </p:sp>
      <p:grpSp>
        <p:nvGrpSpPr>
          <p:cNvPr id="148" name="Google Shape;148;p21"/>
          <p:cNvGrpSpPr/>
          <p:nvPr/>
        </p:nvGrpSpPr>
        <p:grpSpPr>
          <a:xfrm>
            <a:off x="311700" y="2127650"/>
            <a:ext cx="8520600" cy="720013"/>
            <a:chOff x="311700" y="2241088"/>
            <a:chExt cx="8520600" cy="720013"/>
          </a:xfrm>
        </p:grpSpPr>
        <p:grpSp>
          <p:nvGrpSpPr>
            <p:cNvPr id="149" name="Google Shape;149;p21"/>
            <p:cNvGrpSpPr/>
            <p:nvPr/>
          </p:nvGrpSpPr>
          <p:grpSpPr>
            <a:xfrm>
              <a:off x="311700" y="2241088"/>
              <a:ext cx="8520600" cy="720013"/>
              <a:chOff x="311700" y="2248413"/>
              <a:chExt cx="8520600" cy="720013"/>
            </a:xfrm>
          </p:grpSpPr>
          <p:sp>
            <p:nvSpPr>
              <p:cNvPr id="150" name="Google Shape;150;p21"/>
              <p:cNvSpPr/>
              <p:nvPr/>
            </p:nvSpPr>
            <p:spPr>
              <a:xfrm>
                <a:off x="672900" y="2248425"/>
                <a:ext cx="8159400" cy="7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395999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de">
                    <a:solidFill>
                      <a:srgbClr val="434343"/>
                    </a:solidFill>
                  </a:rPr>
                  <a:t>Additional finding:</a:t>
                </a:r>
                <a:endParaRPr b="1">
                  <a:solidFill>
                    <a:srgbClr val="434343"/>
                  </a:solidFill>
                </a:endParaRPr>
              </a:p>
              <a:p>
                <a:pPr indent="0" lvl="0" marL="395999" rtl="0" algn="l"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b="1" lang="de">
                    <a:solidFill>
                      <a:srgbClr val="434343"/>
                    </a:solidFill>
                  </a:rPr>
                  <a:t>No aligned requirements </a:t>
                </a:r>
                <a:r>
                  <a:rPr lang="de">
                    <a:solidFill>
                      <a:srgbClr val="434343"/>
                    </a:solidFill>
                  </a:rPr>
                  <a:t>available </a:t>
                </a:r>
                <a:r>
                  <a:rPr b="1" lang="de">
                    <a:solidFill>
                      <a:srgbClr val="434343"/>
                    </a:solidFill>
                  </a:rPr>
                  <a:t>to measure</a:t>
                </a:r>
                <a:r>
                  <a:rPr b="1" lang="de">
                    <a:solidFill>
                      <a:srgbClr val="434343"/>
                    </a:solidFill>
                  </a:rPr>
                  <a:t> </a:t>
                </a:r>
                <a:r>
                  <a:rPr lang="de">
                    <a:solidFill>
                      <a:srgbClr val="434343"/>
                    </a:solidFill>
                  </a:rPr>
                  <a:t>the</a:t>
                </a:r>
                <a:r>
                  <a:rPr b="1" lang="de">
                    <a:solidFill>
                      <a:srgbClr val="434343"/>
                    </a:solidFill>
                  </a:rPr>
                  <a:t> fit of </a:t>
                </a:r>
                <a:r>
                  <a:rPr lang="de">
                    <a:solidFill>
                      <a:srgbClr val="434343"/>
                    </a:solidFill>
                  </a:rPr>
                  <a:t>an</a:t>
                </a:r>
                <a:r>
                  <a:rPr b="1" lang="de">
                    <a:solidFill>
                      <a:srgbClr val="434343"/>
                    </a:solidFill>
                  </a:rPr>
                  <a:t> LSP </a:t>
                </a:r>
                <a:r>
                  <a:rPr lang="de">
                    <a:solidFill>
                      <a:srgbClr val="434343"/>
                    </a:solidFill>
                  </a:rPr>
                  <a:t>against </a:t>
                </a:r>
                <a:r>
                  <a:rPr b="1" lang="de">
                    <a:solidFill>
                      <a:srgbClr val="434343"/>
                    </a:solidFill>
                  </a:rPr>
                  <a:t>or</a:t>
                </a:r>
                <a:r>
                  <a:rPr lang="de">
                    <a:solidFill>
                      <a:srgbClr val="434343"/>
                    </a:solidFill>
                  </a:rPr>
                  <a:t> </a:t>
                </a:r>
                <a:r>
                  <a:rPr b="1" lang="de">
                    <a:solidFill>
                      <a:srgbClr val="434343"/>
                    </a:solidFill>
                  </a:rPr>
                  <a:t>include</a:t>
                </a:r>
                <a:r>
                  <a:rPr lang="de">
                    <a:solidFill>
                      <a:srgbClr val="434343"/>
                    </a:solidFill>
                  </a:rPr>
                  <a:t> </a:t>
                </a:r>
                <a:r>
                  <a:rPr b="1" lang="de">
                    <a:solidFill>
                      <a:srgbClr val="434343"/>
                    </a:solidFill>
                  </a:rPr>
                  <a:t>in</a:t>
                </a:r>
                <a:r>
                  <a:rPr lang="de">
                    <a:solidFill>
                      <a:srgbClr val="434343"/>
                    </a:solidFill>
                  </a:rPr>
                  <a:t> </a:t>
                </a:r>
                <a:r>
                  <a:rPr b="1" lang="de">
                    <a:solidFill>
                      <a:srgbClr val="434343"/>
                    </a:solidFill>
                  </a:rPr>
                  <a:t>SLA</a:t>
                </a:r>
                <a:r>
                  <a:rPr lang="de">
                    <a:solidFill>
                      <a:srgbClr val="434343"/>
                    </a:solidFill>
                  </a:rPr>
                  <a:t> </a:t>
                </a:r>
                <a:r>
                  <a:rPr baseline="30000" lang="de">
                    <a:solidFill>
                      <a:srgbClr val="434343"/>
                    </a:solidFill>
                  </a:rPr>
                  <a:t>1)</a:t>
                </a:r>
                <a:endParaRPr baseline="30000">
                  <a:solidFill>
                    <a:srgbClr val="434343"/>
                  </a:solidFill>
                </a:endParaRPr>
              </a:p>
            </p:txBody>
          </p:sp>
          <p:sp>
            <p:nvSpPr>
              <p:cNvPr id="151" name="Google Shape;151;p21"/>
              <p:cNvSpPr/>
              <p:nvPr/>
            </p:nvSpPr>
            <p:spPr>
              <a:xfrm>
                <a:off x="311700" y="2248413"/>
                <a:ext cx="720000" cy="720000"/>
              </a:xfrm>
              <a:prstGeom prst="ellipse">
                <a:avLst/>
              </a:prstGeom>
              <a:solidFill>
                <a:schemeClr val="accent4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52" name="Google Shape;152;p21"/>
            <p:cNvSpPr txBox="1"/>
            <p:nvPr/>
          </p:nvSpPr>
          <p:spPr>
            <a:xfrm>
              <a:off x="517150" y="2406700"/>
              <a:ext cx="319200" cy="38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3300">
                  <a:solidFill>
                    <a:schemeClr val="lt1"/>
                  </a:solidFill>
                </a:rPr>
                <a:t>!</a:t>
              </a:r>
              <a:endParaRPr b="1" sz="3300">
                <a:solidFill>
                  <a:schemeClr val="lt1"/>
                </a:solidFill>
              </a:endParaRPr>
            </a:p>
          </p:txBody>
        </p:sp>
      </p:grpSp>
      <p:grpSp>
        <p:nvGrpSpPr>
          <p:cNvPr id="153" name="Google Shape;153;p21"/>
          <p:cNvGrpSpPr/>
          <p:nvPr/>
        </p:nvGrpSpPr>
        <p:grpSpPr>
          <a:xfrm>
            <a:off x="311700" y="1178445"/>
            <a:ext cx="8709350" cy="1100400"/>
            <a:chOff x="311700" y="1178445"/>
            <a:chExt cx="8709350" cy="1100400"/>
          </a:xfrm>
        </p:grpSpPr>
        <p:sp>
          <p:nvSpPr>
            <p:cNvPr id="154" name="Google Shape;154;p21"/>
            <p:cNvSpPr/>
            <p:nvPr/>
          </p:nvSpPr>
          <p:spPr>
            <a:xfrm>
              <a:off x="672900" y="1368650"/>
              <a:ext cx="8159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395999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>
                  <a:solidFill>
                    <a:srgbClr val="434343"/>
                  </a:solidFill>
                </a:rPr>
                <a:t>Recommended</a:t>
              </a:r>
              <a:r>
                <a:rPr lang="de">
                  <a:solidFill>
                    <a:srgbClr val="434343"/>
                  </a:solidFill>
                </a:rPr>
                <a:t> </a:t>
              </a:r>
              <a:r>
                <a:rPr b="1" lang="de">
                  <a:solidFill>
                    <a:srgbClr val="434343"/>
                  </a:solidFill>
                </a:rPr>
                <a:t>decision:</a:t>
              </a:r>
              <a:endParaRPr b="1">
                <a:solidFill>
                  <a:srgbClr val="434343"/>
                </a:solidFill>
              </a:endParaRPr>
            </a:p>
            <a:p>
              <a:pPr indent="0" lvl="0" marL="395999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1" lang="de">
                  <a:solidFill>
                    <a:srgbClr val="434343"/>
                  </a:solidFill>
                </a:rPr>
                <a:t>No signing </a:t>
              </a:r>
              <a:r>
                <a:rPr lang="de">
                  <a:solidFill>
                    <a:srgbClr val="434343"/>
                  </a:solidFill>
                </a:rPr>
                <a:t>of a </a:t>
              </a:r>
              <a:r>
                <a:rPr b="1" lang="de">
                  <a:solidFill>
                    <a:srgbClr val="434343"/>
                  </a:solidFill>
                </a:rPr>
                <a:t>3 year contract </a:t>
              </a:r>
              <a:r>
                <a:rPr lang="de">
                  <a:solidFill>
                    <a:srgbClr val="434343"/>
                  </a:solidFill>
                </a:rPr>
                <a:t>with </a:t>
              </a:r>
              <a:r>
                <a:rPr b="1" lang="de">
                  <a:solidFill>
                    <a:srgbClr val="434343"/>
                  </a:solidFill>
                </a:rPr>
                <a:t>Magist</a:t>
              </a:r>
              <a:r>
                <a:rPr lang="de">
                  <a:solidFill>
                    <a:srgbClr val="434343"/>
                  </a:solidFill>
                </a:rPr>
                <a:t> due to </a:t>
              </a:r>
              <a:r>
                <a:rPr b="1" lang="de">
                  <a:solidFill>
                    <a:srgbClr val="434343"/>
                  </a:solidFill>
                </a:rPr>
                <a:t>lack of product</a:t>
              </a:r>
              <a:r>
                <a:rPr lang="de">
                  <a:solidFill>
                    <a:srgbClr val="434343"/>
                  </a:solidFill>
                </a:rPr>
                <a:t> &amp; </a:t>
              </a:r>
              <a:r>
                <a:rPr b="1" lang="de">
                  <a:solidFill>
                    <a:srgbClr val="434343"/>
                  </a:solidFill>
                </a:rPr>
                <a:t>service</a:t>
              </a:r>
              <a:r>
                <a:rPr lang="de">
                  <a:solidFill>
                    <a:srgbClr val="434343"/>
                  </a:solidFill>
                </a:rPr>
                <a:t> </a:t>
              </a:r>
              <a:r>
                <a:rPr b="1" lang="de">
                  <a:solidFill>
                    <a:srgbClr val="434343"/>
                  </a:solidFill>
                </a:rPr>
                <a:t>fit</a:t>
              </a:r>
              <a:endParaRPr b="1">
                <a:solidFill>
                  <a:srgbClr val="434343"/>
                </a:solidFill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8182850" y="1440650"/>
              <a:ext cx="576000" cy="576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1"/>
            <p:cNvSpPr txBox="1"/>
            <p:nvPr/>
          </p:nvSpPr>
          <p:spPr>
            <a:xfrm rot="2700000">
              <a:off x="7979128" y="1442267"/>
              <a:ext cx="983444" cy="572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6300">
                  <a:solidFill>
                    <a:srgbClr val="980000"/>
                  </a:solidFill>
                </a:rPr>
                <a:t>+</a:t>
              </a:r>
              <a:endParaRPr b="1" sz="6300">
                <a:solidFill>
                  <a:srgbClr val="980000"/>
                </a:solidFill>
              </a:endParaRPr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311700" y="1368650"/>
              <a:ext cx="720000" cy="7200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</a:endParaRPr>
            </a:p>
          </p:txBody>
        </p:sp>
        <p:pic>
          <p:nvPicPr>
            <p:cNvPr id="158" name="Google Shape;158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5949" y="1487461"/>
              <a:ext cx="491500" cy="4823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59" name="Google Shape;159;p21"/>
          <p:cNvCxnSpPr/>
          <p:nvPr/>
        </p:nvCxnSpPr>
        <p:spPr>
          <a:xfrm flipH="1" rot="10800000">
            <a:off x="307050" y="2905650"/>
            <a:ext cx="8529900" cy="10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1"/>
          <p:cNvCxnSpPr/>
          <p:nvPr/>
        </p:nvCxnSpPr>
        <p:spPr>
          <a:xfrm flipH="1" rot="10800000">
            <a:off x="307050" y="4412713"/>
            <a:ext cx="8529900" cy="10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1"/>
          <p:cNvSpPr txBox="1"/>
          <p:nvPr/>
        </p:nvSpPr>
        <p:spPr>
          <a:xfrm>
            <a:off x="311700" y="4431938"/>
            <a:ext cx="85206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36000" spcFirstLastPara="1" rIns="18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1000">
                <a:solidFill>
                  <a:srgbClr val="666666"/>
                </a:solidFill>
              </a:rPr>
              <a:t>Alternative </a:t>
            </a:r>
            <a:r>
              <a:rPr i="1" lang="de" sz="900">
                <a:solidFill>
                  <a:srgbClr val="666666"/>
                </a:solidFill>
              </a:rPr>
              <a:t>(not recommended)</a:t>
            </a:r>
            <a:r>
              <a:rPr b="1" i="1" lang="de" sz="1000">
                <a:solidFill>
                  <a:srgbClr val="666666"/>
                </a:solidFill>
              </a:rPr>
              <a:t>: </a:t>
            </a:r>
            <a:r>
              <a:rPr lang="de" sz="1000">
                <a:solidFill>
                  <a:srgbClr val="666666"/>
                </a:solidFill>
              </a:rPr>
              <a:t>Shorter (1-year) contract with defined SLAs incl. KPIs (target delivery times etc.) to allow exit if requirements aren’t met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162" name="Google Shape;162;p21"/>
          <p:cNvCxnSpPr/>
          <p:nvPr/>
        </p:nvCxnSpPr>
        <p:spPr>
          <a:xfrm flipH="1" rot="10800000">
            <a:off x="307050" y="4682463"/>
            <a:ext cx="8529900" cy="10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1"/>
          <p:cNvCxnSpPr/>
          <p:nvPr/>
        </p:nvCxnSpPr>
        <p:spPr>
          <a:xfrm flipH="1" rot="10800000">
            <a:off x="307050" y="1312050"/>
            <a:ext cx="8529900" cy="10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