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57" r:id="rId6"/>
    <p:sldId id="262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48E8E31-C3CA-4D1D-B7C3-2F64CD139F52}">
          <p14:sldIdLst>
            <p14:sldId id="256"/>
            <p14:sldId id="258"/>
            <p14:sldId id="260"/>
            <p14:sldId id="261"/>
            <p14:sldId id="257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D9B6"/>
    <a:srgbClr val="EFC997"/>
    <a:srgbClr val="5B2500"/>
    <a:srgbClr val="FFEFD5"/>
    <a:srgbClr val="FFF9EF"/>
    <a:srgbClr val="FFF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06" autoAdjust="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FC372-B14B-4B6A-8D61-A65F76151AB7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2F7F7-C0D4-4CAE-A253-C07DDBCA53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167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C2F7F7-C0D4-4CAE-A253-C07DDBCA539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88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8F696B-99A1-42A7-8CE1-81315B6B7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7C32293-EB06-446E-92FD-FA9A59B87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BA58E1-FF4A-4E6E-893A-E55E70A3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C839-0CD7-4278-9395-A50513E180DB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B3CF87-74C8-4C36-9652-F02E9F02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783054-D80D-4D11-AE40-35F83DC0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FBE2-838C-4EE4-B3BB-F1DBF438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99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F197FC-288C-4CA8-A3A8-62EE904DB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C6F6FAB-A57B-4427-B83F-1D45FD618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99D726-AAC7-481A-8721-EC7A8CE9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C839-0CD7-4278-9395-A50513E180DB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344A74D-7259-4200-8906-E488285C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77DBCF-50C6-4615-9CF3-32D878968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FBE2-838C-4EE4-B3BB-F1DBF438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551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E864BC2-C52A-4EE3-A51E-2B16396F2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CE204E7-1064-4838-9194-DD8FE151A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591E43-2ED8-4519-924F-1ED0B002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C839-0CD7-4278-9395-A50513E180DB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2AABF1-3AC0-49B0-97CC-ABCEBC799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F57198-B3F1-4C3C-ACDF-ED04CF4D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FBE2-838C-4EE4-B3BB-F1DBF438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79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DD36CE-5144-4AE4-862B-45E55E37F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DC9ACA-AD94-4287-B8F2-304E2C3AE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E557CB-EDC6-41F7-AFA3-AC596FC0A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C839-0CD7-4278-9395-A50513E180DB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C24FD9-8C5D-4B47-8AFE-46E75007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AE6DAF-37F4-421C-AFF4-39A517F8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FBE2-838C-4EE4-B3BB-F1DBF438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69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571EB3-FB30-4F25-A5A0-A041066F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165316-0DF0-4DBF-8B90-7A8549010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D2D701-FF2E-47F7-A144-FE96F415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C839-0CD7-4278-9395-A50513E180DB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6C61BB-C28B-4ACD-9200-6D6AB87F5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50A106-56A0-443C-89CB-496579DD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FBE2-838C-4EE4-B3BB-F1DBF438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812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752B5B-86FE-43A3-8A24-5C2CF75C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49560C-B4C9-44C4-AB5C-07E8F318F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D6C7860-FE41-4E25-B67B-C4B18B5BA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A1A2C7-C1B6-4393-9E85-0B7D264A3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C839-0CD7-4278-9395-A50513E180DB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223A0D-8932-4A4D-90AC-2C5267A1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5DD55FA-F0D7-4805-BECB-2BD4852F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FBE2-838C-4EE4-B3BB-F1DBF438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02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E002BB-F0B1-40E3-9FC4-CE315940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B3DFB9-3CB2-44C4-85CF-E9339768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77D268-7CC9-437B-B3FC-F331B8C65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12AC1EE-5FF2-4A28-8FED-D6E7C7C4A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3D8750-453A-4515-880C-C1A0242B6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B0D9CD5-1338-4CDE-A0DF-E5E628B6F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C839-0CD7-4278-9395-A50513E180DB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8D12A9D-218A-4FFA-86DE-79F03971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EB20917-65F7-4E32-A743-0886D2F1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FBE2-838C-4EE4-B3BB-F1DBF438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584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E6B7D0-E013-4B9E-AD91-6DD86AE11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4A1A433-6F1B-4CCA-88E1-98157AD1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C839-0CD7-4278-9395-A50513E180DB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B489F84-7DE8-4E03-BE2F-67BDC098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650463C-AC87-495E-8022-FC3F6A4F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FBE2-838C-4EE4-B3BB-F1DBF438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653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A8629A3-A1D0-4AFE-AC8A-B8A3CFBA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C839-0CD7-4278-9395-A50513E180DB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F29AF2-10AC-40FD-83CB-7F702C48F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5D975D-5B9A-447F-B3D1-0C1BBE09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FBE2-838C-4EE4-B3BB-F1DBF438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14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9B131-B347-4BA0-8D74-C883DC49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49269-BC2A-495E-8B24-F46A923C3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8EA455-5568-4B7D-8420-B5CB07B3C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35B2763-CF54-4F0B-9303-FAC8A763C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C839-0CD7-4278-9395-A50513E180DB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68FB73-F939-495E-8DCD-13F71F066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4F353F4-6B26-46B2-B642-86D2BDB1C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FBE2-838C-4EE4-B3BB-F1DBF438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1146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245DA3-8382-4E7D-86B0-6DD39AD23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F922800-4BCD-4859-A77D-B8F8DDCE9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5FC3B8-1188-4D6C-9020-61836DE41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BA7ECE-2040-4752-B28E-43168296B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C839-0CD7-4278-9395-A50513E180DB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02A785-4EE5-44CA-A7FF-478A4F4B2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6268B4-7F20-4AE0-B5A9-AAAC1A63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FFBE2-838C-4EE4-B3BB-F1DBF438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71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A47B660-B8DE-4DD0-9345-36892B978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CFA43B5-36DE-43CF-B5A0-FE5FB2F33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C8C2DB-764F-4600-B9CB-CCEBC83B0D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7C839-0CD7-4278-9395-A50513E180DB}" type="datetimeFigureOut">
              <a:rPr lang="zh-TW" altLang="en-US" smtClean="0"/>
              <a:t>2023/4/6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081BB5-3855-42B2-91CA-B18048F01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CD65AB-5956-4F1A-8E4E-794D1FED7C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FFBE2-838C-4EE4-B3BB-F1DBF43865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86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38D6ghUJUz3JjQkg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B7A6E442-EB2E-4287-B9F8-9F1628298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108" y="229748"/>
            <a:ext cx="2879999" cy="469535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77836337-D3A1-47FE-9E68-78962E4732B5}"/>
              </a:ext>
            </a:extLst>
          </p:cNvPr>
          <p:cNvSpPr txBox="1"/>
          <p:nvPr/>
        </p:nvSpPr>
        <p:spPr>
          <a:xfrm>
            <a:off x="3462111" y="115670"/>
            <a:ext cx="2195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文字顏色 </a:t>
            </a:r>
            <a:r>
              <a:rPr lang="en-US" altLang="zh-TW" dirty="0"/>
              <a:t>5F2A05</a:t>
            </a:r>
          </a:p>
          <a:p>
            <a:endParaRPr lang="en-US" altLang="zh-TW" dirty="0"/>
          </a:p>
          <a:p>
            <a:r>
              <a:rPr lang="zh-TW" altLang="en-US" dirty="0"/>
              <a:t>按鈕顏色 </a:t>
            </a:r>
            <a:r>
              <a:rPr lang="en-US" altLang="zh-TW" dirty="0"/>
              <a:t>EFC997</a:t>
            </a:r>
          </a:p>
          <a:p>
            <a:endParaRPr lang="en-US" altLang="zh-TW" dirty="0"/>
          </a:p>
          <a:p>
            <a:r>
              <a:rPr lang="zh-TW" altLang="en-US" dirty="0"/>
              <a:t>背景顏色 </a:t>
            </a:r>
            <a:r>
              <a:rPr lang="en-US" altLang="zh-TW" dirty="0"/>
              <a:t>FFEFD5</a:t>
            </a:r>
          </a:p>
          <a:p>
            <a:r>
              <a:rPr lang="zh-TW" altLang="en-US" dirty="0"/>
              <a:t> 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207EEB88-6C19-4805-BAE7-1B27B7C8F41C}"/>
              </a:ext>
            </a:extLst>
          </p:cNvPr>
          <p:cNvGrpSpPr/>
          <p:nvPr/>
        </p:nvGrpSpPr>
        <p:grpSpPr>
          <a:xfrm>
            <a:off x="5775649" y="229748"/>
            <a:ext cx="2880000" cy="2880000"/>
            <a:chOff x="7669763" y="549000"/>
            <a:chExt cx="2880000" cy="2880000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A739077-B780-43F3-ACED-C3C9DC1D787D}"/>
                </a:ext>
              </a:extLst>
            </p:cNvPr>
            <p:cNvSpPr/>
            <p:nvPr/>
          </p:nvSpPr>
          <p:spPr>
            <a:xfrm>
              <a:off x="7669763" y="549000"/>
              <a:ext cx="2880000" cy="2880000"/>
            </a:xfrm>
            <a:prstGeom prst="rect">
              <a:avLst/>
            </a:prstGeom>
            <a:solidFill>
              <a:srgbClr val="FFE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B9CF886-F3B9-4308-9B24-7B69BF49DC1B}"/>
                </a:ext>
              </a:extLst>
            </p:cNvPr>
            <p:cNvSpPr txBox="1"/>
            <p:nvPr/>
          </p:nvSpPr>
          <p:spPr>
            <a:xfrm>
              <a:off x="7740381" y="834838"/>
              <a:ext cx="273876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>
                  <a:solidFill>
                    <a:srgbClr val="5B2500"/>
                  </a:solidFill>
                  <a:latin typeface="Berlin Sans FB Demi" panose="020E0802020502020306" pitchFamily="34" charset="0"/>
                </a:rPr>
                <a:t>NTNU</a:t>
              </a:r>
            </a:p>
            <a:p>
              <a:r>
                <a:rPr lang="en-US" altLang="zh-TW" sz="7200" dirty="0">
                  <a:solidFill>
                    <a:srgbClr val="5B2500"/>
                  </a:solidFill>
                  <a:latin typeface="Berlin Sans FB Demi" panose="020E0802020502020306" pitchFamily="34" charset="0"/>
                </a:rPr>
                <a:t>FOOD</a:t>
              </a:r>
              <a:endParaRPr lang="zh-TW" altLang="en-US" sz="7200" dirty="0">
                <a:solidFill>
                  <a:srgbClr val="5B2500"/>
                </a:solidFill>
                <a:latin typeface="Berlin Sans FB Demi" panose="020E0802020502020306" pitchFamily="34" charset="0"/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0BECD8-3014-4789-83BD-DABAB236DF62}"/>
              </a:ext>
            </a:extLst>
          </p:cNvPr>
          <p:cNvGrpSpPr/>
          <p:nvPr/>
        </p:nvGrpSpPr>
        <p:grpSpPr>
          <a:xfrm>
            <a:off x="8655648" y="229748"/>
            <a:ext cx="2880000" cy="2880000"/>
            <a:chOff x="7669763" y="549000"/>
            <a:chExt cx="2880000" cy="288000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94D5C6A-9DB1-41DD-8F46-FAD23F508EB0}"/>
                </a:ext>
              </a:extLst>
            </p:cNvPr>
            <p:cNvSpPr/>
            <p:nvPr/>
          </p:nvSpPr>
          <p:spPr>
            <a:xfrm>
              <a:off x="7669763" y="549000"/>
              <a:ext cx="2880000" cy="2880000"/>
            </a:xfrm>
            <a:prstGeom prst="rect">
              <a:avLst/>
            </a:prstGeom>
            <a:solidFill>
              <a:srgbClr val="FFE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458BC0C-555F-477D-BF74-30D0BC333E5A}"/>
                </a:ext>
              </a:extLst>
            </p:cNvPr>
            <p:cNvSpPr txBox="1"/>
            <p:nvPr/>
          </p:nvSpPr>
          <p:spPr>
            <a:xfrm>
              <a:off x="7740381" y="834838"/>
              <a:ext cx="2738763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>
                  <a:solidFill>
                    <a:srgbClr val="5B2500"/>
                  </a:solidFill>
                  <a:latin typeface="Berlin Sans FB Demi" panose="020E0802020502020306" pitchFamily="34" charset="0"/>
                </a:rPr>
                <a:t>NTNU</a:t>
              </a:r>
            </a:p>
            <a:p>
              <a:r>
                <a:rPr lang="en-US" altLang="zh-TW" sz="7200" dirty="0">
                  <a:solidFill>
                    <a:srgbClr val="5B2500"/>
                  </a:solidFill>
                  <a:latin typeface="Berlin Sans FB Demi" panose="020E0802020502020306" pitchFamily="34" charset="0"/>
                </a:rPr>
                <a:t>FOOD</a:t>
              </a:r>
              <a:endParaRPr lang="zh-TW" altLang="en-US" sz="7200" dirty="0">
                <a:solidFill>
                  <a:srgbClr val="5B2500"/>
                </a:solidFill>
                <a:latin typeface="Berlin Sans FB Demi" panose="020E0802020502020306" pitchFamily="34" charset="0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32A13BA-9C6F-467A-8171-F8F96BA87158}"/>
              </a:ext>
            </a:extLst>
          </p:cNvPr>
          <p:cNvSpPr/>
          <p:nvPr/>
        </p:nvSpPr>
        <p:spPr>
          <a:xfrm>
            <a:off x="1430111" y="2616984"/>
            <a:ext cx="621991" cy="349899"/>
          </a:xfrm>
          <a:prstGeom prst="rect">
            <a:avLst/>
          </a:prstGeom>
          <a:solidFill>
            <a:srgbClr val="F4D9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A52E696-9043-4864-BD60-0A3DFBFBF6A1}"/>
              </a:ext>
            </a:extLst>
          </p:cNvPr>
          <p:cNvGrpSpPr/>
          <p:nvPr/>
        </p:nvGrpSpPr>
        <p:grpSpPr>
          <a:xfrm>
            <a:off x="5657461" y="3395586"/>
            <a:ext cx="5701004" cy="1754326"/>
            <a:chOff x="7669763" y="549000"/>
            <a:chExt cx="2880000" cy="1754326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0621642-59B0-4A3E-B102-25673573667F}"/>
                </a:ext>
              </a:extLst>
            </p:cNvPr>
            <p:cNvSpPr/>
            <p:nvPr/>
          </p:nvSpPr>
          <p:spPr>
            <a:xfrm>
              <a:off x="7669763" y="549000"/>
              <a:ext cx="2880000" cy="1754326"/>
            </a:xfrm>
            <a:prstGeom prst="rect">
              <a:avLst/>
            </a:prstGeom>
            <a:solidFill>
              <a:srgbClr val="FFEF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92CF4AC-4998-4860-A5E9-4E9727F5ECD0}"/>
                </a:ext>
              </a:extLst>
            </p:cNvPr>
            <p:cNvSpPr txBox="1"/>
            <p:nvPr/>
          </p:nvSpPr>
          <p:spPr>
            <a:xfrm>
              <a:off x="7740381" y="834838"/>
              <a:ext cx="273876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7200" dirty="0">
                  <a:solidFill>
                    <a:srgbClr val="5B2500"/>
                  </a:solidFill>
                  <a:latin typeface="Berlin Sans FB Demi" panose="020E0802020502020306" pitchFamily="34" charset="0"/>
                </a:rPr>
                <a:t>NTNU</a:t>
              </a:r>
              <a:r>
                <a:rPr lang="zh-TW" altLang="en-US" sz="7200" dirty="0">
                  <a:solidFill>
                    <a:srgbClr val="5B2500"/>
                  </a:solidFill>
                  <a:latin typeface="Berlin Sans FB Demi" panose="020E0802020502020306" pitchFamily="34" charset="0"/>
                </a:rPr>
                <a:t> </a:t>
              </a:r>
              <a:r>
                <a:rPr lang="en-US" altLang="zh-TW" sz="7200" dirty="0">
                  <a:solidFill>
                    <a:srgbClr val="5B2500"/>
                  </a:solidFill>
                  <a:latin typeface="Berlin Sans FB Demi" panose="020E0802020502020306" pitchFamily="34" charset="0"/>
                </a:rPr>
                <a:t>FOOD</a:t>
              </a:r>
              <a:endParaRPr lang="zh-TW" altLang="en-US" sz="7200" dirty="0">
                <a:solidFill>
                  <a:srgbClr val="5B2500"/>
                </a:solidFill>
                <a:latin typeface="Berlin Sans FB Demi" panose="020E0802020502020306" pitchFamily="34" charset="0"/>
              </a:endParaRPr>
            </a:p>
          </p:txBody>
        </p:sp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BEC39FE6-EA69-40B5-B0FF-D21D1C1A9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6353" y="3109748"/>
            <a:ext cx="1486400" cy="147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2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903C7178-9A20-405A-9EC0-76167EDC8222}"/>
              </a:ext>
            </a:extLst>
          </p:cNvPr>
          <p:cNvSpPr txBox="1"/>
          <p:nvPr/>
        </p:nvSpPr>
        <p:spPr>
          <a:xfrm>
            <a:off x="4332600" y="816227"/>
            <a:ext cx="1129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</a:t>
            </a:r>
            <a:r>
              <a:rPr lang="zh-TW" altLang="en-US" dirty="0"/>
              <a:t>素食</a:t>
            </a:r>
            <a:endParaRPr lang="en-US" altLang="zh-TW" dirty="0"/>
          </a:p>
          <a:p>
            <a:r>
              <a:rPr lang="en-US" altLang="zh-TW" dirty="0"/>
              <a:t>2</a:t>
            </a:r>
            <a:r>
              <a:rPr lang="zh-TW" altLang="en-US" dirty="0"/>
              <a:t>外帶</a:t>
            </a:r>
            <a:endParaRPr lang="en-US" altLang="zh-TW" dirty="0"/>
          </a:p>
          <a:p>
            <a:r>
              <a:rPr lang="en-US" altLang="zh-TW" dirty="0"/>
              <a:t>3</a:t>
            </a:r>
            <a:r>
              <a:rPr lang="zh-TW" altLang="en-US" dirty="0"/>
              <a:t>聚餐</a:t>
            </a:r>
            <a:endParaRPr lang="en-US" altLang="zh-TW" dirty="0"/>
          </a:p>
          <a:p>
            <a:r>
              <a:rPr lang="en-US" altLang="zh-TW" dirty="0"/>
              <a:t>4</a:t>
            </a:r>
            <a:r>
              <a:rPr lang="zh-TW" altLang="en-US" dirty="0"/>
              <a:t>其他</a:t>
            </a:r>
            <a:endParaRPr lang="en-US" altLang="zh-TW" dirty="0"/>
          </a:p>
          <a:p>
            <a:r>
              <a:rPr lang="en-US" altLang="zh-TW" dirty="0"/>
              <a:t>5</a:t>
            </a:r>
            <a:r>
              <a:rPr lang="zh-TW" altLang="en-US" dirty="0"/>
              <a:t>飯類</a:t>
            </a:r>
            <a:endParaRPr lang="en-US" altLang="zh-TW" dirty="0"/>
          </a:p>
          <a:p>
            <a:r>
              <a:rPr lang="en-US" altLang="zh-TW" dirty="0"/>
              <a:t>6</a:t>
            </a:r>
            <a:r>
              <a:rPr lang="zh-TW" altLang="en-US" dirty="0"/>
              <a:t>麵類</a:t>
            </a:r>
            <a:endParaRPr lang="en-US" altLang="zh-TW" dirty="0"/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D2333956-4ACB-4350-8420-305F78147F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299"/>
          <a:stretch/>
        </p:blipFill>
        <p:spPr>
          <a:xfrm>
            <a:off x="4289224" y="2856391"/>
            <a:ext cx="3038669" cy="26529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85A7F95-350A-4B97-A247-FD3732672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53" y="194091"/>
            <a:ext cx="3146335" cy="632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67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CFD02942-AE8B-4D9B-A324-3228C178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81" y="195650"/>
            <a:ext cx="8730343" cy="329866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EA1BF6A3-B7E1-45DE-8FCC-0A806C810373}"/>
              </a:ext>
            </a:extLst>
          </p:cNvPr>
          <p:cNvSpPr txBox="1"/>
          <p:nvPr/>
        </p:nvSpPr>
        <p:spPr>
          <a:xfrm>
            <a:off x="405881" y="3629608"/>
            <a:ext cx="743649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資料價格</a:t>
            </a:r>
            <a:r>
              <a:rPr lang="en-US" altLang="zh-TW" dirty="0"/>
              <a:t>:</a:t>
            </a:r>
            <a:r>
              <a:rPr lang="zh-TW" altLang="en-US" dirty="0"/>
              <a:t> 一筆</a:t>
            </a:r>
            <a:r>
              <a:rPr lang="en-US" altLang="zh-TW" dirty="0"/>
              <a:t>5</a:t>
            </a:r>
            <a:r>
              <a:rPr lang="zh-TW" altLang="en-US" dirty="0"/>
              <a:t>元</a:t>
            </a:r>
            <a:r>
              <a:rPr lang="en-US" altLang="zh-TW" dirty="0"/>
              <a:t>(</a:t>
            </a:r>
            <a:r>
              <a:rPr lang="zh-TW" altLang="en-US" dirty="0"/>
              <a:t>與現有重複不算</a:t>
            </a:r>
            <a:r>
              <a:rPr lang="en-US" altLang="zh-TW" dirty="0"/>
              <a:t>)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蒐集者</a:t>
            </a:r>
            <a:r>
              <a:rPr lang="en-US" altLang="zh-TW" dirty="0"/>
              <a:t>:</a:t>
            </a:r>
            <a:r>
              <a:rPr lang="zh-TW" altLang="en-US" dirty="0"/>
              <a:t> 對師大本部周邊熟悉的在校生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方式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gmail</a:t>
            </a:r>
            <a:r>
              <a:rPr lang="zh-TW" altLang="en-US" dirty="0"/>
              <a:t>聯絡，提供總表，回收</a:t>
            </a:r>
            <a:r>
              <a:rPr lang="en-US" altLang="zh-TW" dirty="0"/>
              <a:t>excel</a:t>
            </a:r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預估資料數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100</a:t>
            </a:r>
            <a:r>
              <a:rPr lang="zh-TW" altLang="en-US" dirty="0"/>
              <a:t>筆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預算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500</a:t>
            </a:r>
            <a:r>
              <a:rPr lang="zh-TW" altLang="en-US" dirty="0"/>
              <a:t>元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1495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7BEB12-C9D5-4EDC-B9D6-083C1F68A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67389"/>
              </p:ext>
            </p:extLst>
          </p:nvPr>
        </p:nvGraphicFramePr>
        <p:xfrm>
          <a:off x="669730" y="830423"/>
          <a:ext cx="7886440" cy="33548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238">
                  <a:extLst>
                    <a:ext uri="{9D8B030D-6E8A-4147-A177-3AD203B41FA5}">
                      <a16:colId xmlns:a16="http://schemas.microsoft.com/office/drawing/2014/main" val="2801123555"/>
                    </a:ext>
                  </a:extLst>
                </a:gridCol>
                <a:gridCol w="1019478">
                  <a:extLst>
                    <a:ext uri="{9D8B030D-6E8A-4147-A177-3AD203B41FA5}">
                      <a16:colId xmlns:a16="http://schemas.microsoft.com/office/drawing/2014/main" val="1943312855"/>
                    </a:ext>
                  </a:extLst>
                </a:gridCol>
                <a:gridCol w="1127708">
                  <a:extLst>
                    <a:ext uri="{9D8B030D-6E8A-4147-A177-3AD203B41FA5}">
                      <a16:colId xmlns:a16="http://schemas.microsoft.com/office/drawing/2014/main" val="2642763111"/>
                    </a:ext>
                  </a:extLst>
                </a:gridCol>
                <a:gridCol w="1877008">
                  <a:extLst>
                    <a:ext uri="{9D8B030D-6E8A-4147-A177-3AD203B41FA5}">
                      <a16:colId xmlns:a16="http://schemas.microsoft.com/office/drawing/2014/main" val="3827166137"/>
                    </a:ext>
                  </a:extLst>
                </a:gridCol>
                <a:gridCol w="1877008">
                  <a:extLst>
                    <a:ext uri="{9D8B030D-6E8A-4147-A177-3AD203B41FA5}">
                      <a16:colId xmlns:a16="http://schemas.microsoft.com/office/drawing/2014/main" val="3920111575"/>
                    </a:ext>
                  </a:extLst>
                </a:gridCol>
              </a:tblGrid>
              <a:tr h="479269"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NTNUFOOD</a:t>
                      </a:r>
                      <a:r>
                        <a:rPr lang="zh-TW" altLang="en-US" dirty="0"/>
                        <a:t> 總預算</a:t>
                      </a:r>
                      <a:r>
                        <a:rPr lang="en-US" altLang="zh-TW" dirty="0"/>
                        <a:t>: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246178"/>
                  </a:ext>
                </a:extLst>
              </a:tr>
              <a:tr h="47926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項目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單價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數量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總價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累積費用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269201"/>
                  </a:ext>
                </a:extLst>
              </a:tr>
              <a:tr h="47926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Google play</a:t>
                      </a:r>
                      <a:r>
                        <a:rPr lang="zh-TW" altLang="en-US" dirty="0"/>
                        <a:t>註冊費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33982"/>
                  </a:ext>
                </a:extLst>
              </a:tr>
              <a:tr h="47926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購買資料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895018"/>
                  </a:ext>
                </a:extLst>
              </a:tr>
              <a:tr h="47926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測試使用者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1553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015145"/>
                  </a:ext>
                </a:extLst>
              </a:tr>
              <a:tr h="47926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行銷人事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850089"/>
                  </a:ext>
                </a:extLst>
              </a:tr>
              <a:tr h="479269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行銷執行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912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845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0BDB6-4208-4210-AD7A-4B209B84D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A7C28B-9776-4A02-9EAA-3EFCC971D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C:\Users\Tosha.E.T\AwesomeProject&gt;npm start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keytool</a:t>
            </a:r>
            <a:r>
              <a:rPr lang="en-US" altLang="zh-TW" dirty="0"/>
              <a:t> -</a:t>
            </a:r>
            <a:r>
              <a:rPr lang="en-US" altLang="zh-TW" dirty="0" err="1"/>
              <a:t>genkey</a:t>
            </a:r>
            <a:r>
              <a:rPr lang="en-US" altLang="zh-TW" dirty="0"/>
              <a:t> -v -</a:t>
            </a:r>
            <a:r>
              <a:rPr lang="en-US" altLang="zh-TW" dirty="0" err="1"/>
              <a:t>keystore</a:t>
            </a:r>
            <a:r>
              <a:rPr lang="en-US" altLang="zh-TW" dirty="0"/>
              <a:t> </a:t>
            </a:r>
            <a:r>
              <a:rPr lang="en-US" altLang="zh-TW" dirty="0" err="1"/>
              <a:t>ntnufood-key.keystore</a:t>
            </a:r>
            <a:r>
              <a:rPr lang="en-US" altLang="zh-TW" dirty="0"/>
              <a:t> -alias </a:t>
            </a:r>
            <a:r>
              <a:rPr lang="en-US" altLang="zh-TW" dirty="0" err="1"/>
              <a:t>ntnufood</a:t>
            </a:r>
            <a:r>
              <a:rPr lang="en-US" altLang="zh-TW" dirty="0"/>
              <a:t>-key-alias -</a:t>
            </a:r>
            <a:r>
              <a:rPr lang="en-US" altLang="zh-TW" dirty="0" err="1"/>
              <a:t>keyalg</a:t>
            </a:r>
            <a:r>
              <a:rPr lang="en-US" altLang="zh-TW" dirty="0"/>
              <a:t> RSA -</a:t>
            </a:r>
            <a:r>
              <a:rPr lang="en-US" altLang="zh-TW" dirty="0" err="1"/>
              <a:t>keysize</a:t>
            </a:r>
            <a:r>
              <a:rPr lang="en-US" altLang="zh-TW" dirty="0"/>
              <a:t> 2048 -validity 10000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err="1"/>
              <a:t>keytool</a:t>
            </a:r>
            <a:r>
              <a:rPr lang="en-US" altLang="zh-TW" dirty="0"/>
              <a:t> -</a:t>
            </a:r>
            <a:r>
              <a:rPr lang="en-US" altLang="zh-TW" dirty="0" err="1"/>
              <a:t>genkey</a:t>
            </a:r>
            <a:r>
              <a:rPr lang="en-US" altLang="zh-TW" dirty="0"/>
              <a:t> -v -</a:t>
            </a:r>
            <a:r>
              <a:rPr lang="en-US" altLang="zh-TW" dirty="0" err="1"/>
              <a:t>keystore</a:t>
            </a:r>
            <a:r>
              <a:rPr lang="en-US" altLang="zh-TW" dirty="0"/>
              <a:t> ${</a:t>
            </a:r>
            <a:r>
              <a:rPr lang="zh-TW" altLang="en-US" dirty="0"/>
              <a:t>名稱</a:t>
            </a:r>
            <a:r>
              <a:rPr lang="en-US" altLang="zh-TW" dirty="0"/>
              <a:t>}.</a:t>
            </a:r>
            <a:r>
              <a:rPr lang="en-US" altLang="zh-TW" dirty="0" err="1"/>
              <a:t>keystore</a:t>
            </a:r>
            <a:r>
              <a:rPr lang="en-US" altLang="zh-TW" dirty="0"/>
              <a:t> -alias ${</a:t>
            </a:r>
            <a:r>
              <a:rPr lang="zh-TW" altLang="en-US" dirty="0"/>
              <a:t>別名</a:t>
            </a:r>
            <a:r>
              <a:rPr lang="en-US" altLang="zh-TW" dirty="0"/>
              <a:t>}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en-US" altLang="zh-TW" dirty="0" err="1"/>
              <a:t>keyalg</a:t>
            </a:r>
            <a:r>
              <a:rPr lang="en-US" altLang="zh-TW" dirty="0"/>
              <a:t> RSA -</a:t>
            </a:r>
            <a:r>
              <a:rPr lang="en-US" altLang="zh-TW" dirty="0" err="1"/>
              <a:t>keysize</a:t>
            </a:r>
            <a:r>
              <a:rPr lang="en-US" altLang="zh-TW" dirty="0"/>
              <a:t> 2048 -validity 10000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6453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7DFCA354-E5F6-48B0-AF4C-5D7D0AA01393}"/>
              </a:ext>
            </a:extLst>
          </p:cNvPr>
          <p:cNvSpPr/>
          <p:nvPr/>
        </p:nvSpPr>
        <p:spPr>
          <a:xfrm>
            <a:off x="1425766" y="1928717"/>
            <a:ext cx="378764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https://forms.gle/38D6ghUJUz3JjQkg6</a:t>
            </a:r>
            <a:endParaRPr lang="en-US" altLang="zh-TW" dirty="0"/>
          </a:p>
          <a:p>
            <a:r>
              <a:rPr lang="zh-TW" altLang="en-US" dirty="0"/>
              <a:t>使用者回饋表單</a:t>
            </a:r>
          </a:p>
        </p:txBody>
      </p:sp>
    </p:spTree>
    <p:extLst>
      <p:ext uri="{BB962C8B-B14F-4D97-AF65-F5344CB8AC3E}">
        <p14:creationId xmlns:p14="http://schemas.microsoft.com/office/powerpoint/2010/main" val="3160490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</TotalTime>
  <Words>183</Words>
  <Application>Microsoft Office PowerPoint</Application>
  <PresentationFormat>寬螢幕</PresentationFormat>
  <Paragraphs>55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Arial</vt:lpstr>
      <vt:lpstr>Berlin Sans FB Demi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開檔案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Tosha.E.T</dc:creator>
  <cp:lastModifiedBy>Tosha.E.T</cp:lastModifiedBy>
  <cp:revision>69</cp:revision>
  <dcterms:created xsi:type="dcterms:W3CDTF">2023-01-01T11:21:43Z</dcterms:created>
  <dcterms:modified xsi:type="dcterms:W3CDTF">2023-04-06T05:40:05Z</dcterms:modified>
</cp:coreProperties>
</file>