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67" r:id="rId5"/>
    <p:sldId id="268" r:id="rId6"/>
    <p:sldId id="269" r:id="rId7"/>
    <p:sldId id="262" r:id="rId8"/>
    <p:sldId id="272" r:id="rId9"/>
    <p:sldId id="273" r:id="rId10"/>
    <p:sldId id="274" r:id="rId11"/>
    <p:sldId id="275" r:id="rId12"/>
    <p:sldId id="276" r:id="rId13"/>
    <p:sldId id="257" r:id="rId14"/>
    <p:sldId id="277" r:id="rId15"/>
    <p:sldId id="278" r:id="rId16"/>
    <p:sldId id="279" r:id="rId17"/>
    <p:sldId id="280" r:id="rId18"/>
    <p:sldId id="285" r:id="rId19"/>
    <p:sldId id="286" r:id="rId20"/>
    <p:sldId id="289" r:id="rId21"/>
    <p:sldId id="290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12/2/2020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4FC16-E9FB-469F-90C3-177A60236474}"/>
              </a:ext>
            </a:extLst>
          </p:cNvPr>
          <p:cNvSpPr txBox="1"/>
          <p:nvPr/>
        </p:nvSpPr>
        <p:spPr>
          <a:xfrm>
            <a:off x="5886450" y="685602"/>
            <a:ext cx="41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on each slide to create your presentation.</a:t>
            </a:r>
          </a:p>
          <a:p>
            <a:r>
              <a:rPr lang="en-US" dirty="0"/>
              <a:t>Remember a PowerPoint is a visual for your presentation.  The words on each slide should serve only as talking points (rather than everything you are going to say).</a:t>
            </a:r>
          </a:p>
          <a:p>
            <a:r>
              <a:rPr lang="en-US" dirty="0"/>
              <a:t>Images and graphics add interest; be sure to add them to your slides when appropriate.</a:t>
            </a:r>
          </a:p>
          <a:p>
            <a:r>
              <a:rPr lang="en-US" dirty="0"/>
              <a:t>Choose Transitions and Animations carefully.  (You want your audience to focus on your content, rather than your effects.)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/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057" y="2594066"/>
            <a:ext cx="9070068" cy="2421464"/>
          </a:xfrm>
        </p:spPr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Toshani Rungta (PES2UG19CS433) – CSE Dept.</a:t>
            </a:r>
          </a:p>
          <a:p>
            <a:r>
              <a:rPr lang="en-US" sz="2000" dirty="0" err="1" smtClean="0"/>
              <a:t>Vismaya</a:t>
            </a:r>
            <a:r>
              <a:rPr lang="en-US" sz="2000" dirty="0" smtClean="0"/>
              <a:t> </a:t>
            </a:r>
            <a:r>
              <a:rPr lang="en-US" sz="2000" dirty="0" err="1"/>
              <a:t>iyer</a:t>
            </a:r>
            <a:r>
              <a:rPr lang="en-US" sz="2000" dirty="0"/>
              <a:t> (</a:t>
            </a:r>
            <a:r>
              <a:rPr lang="en-US" sz="2000" dirty="0" smtClean="0"/>
              <a:t>PES2UG19ec163</a:t>
            </a:r>
            <a:r>
              <a:rPr lang="en-US" sz="2000" dirty="0"/>
              <a:t>) </a:t>
            </a:r>
            <a:r>
              <a:rPr lang="en-US" sz="2000"/>
              <a:t>– </a:t>
            </a:r>
            <a:r>
              <a:rPr lang="en-US" sz="2000" smtClean="0"/>
              <a:t>ECE </a:t>
            </a:r>
            <a:r>
              <a:rPr lang="en-US" sz="2000" dirty="0"/>
              <a:t>Dept.</a:t>
            </a:r>
          </a:p>
        </p:txBody>
      </p:sp>
      <p:pic>
        <p:nvPicPr>
          <p:cNvPr id="6" name="image1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94437" y="363083"/>
            <a:ext cx="831215" cy="9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41" y="657495"/>
            <a:ext cx="10840914" cy="1260000"/>
          </a:xfrm>
        </p:spPr>
        <p:txBody>
          <a:bodyPr/>
          <a:lstStyle/>
          <a:p>
            <a:r>
              <a:rPr lang="en-US" dirty="0" smtClean="0"/>
              <a:t>Problem addressed and reason for choosing </a:t>
            </a:r>
            <a:endParaRPr lang="en-US" dirty="0"/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982" y="609599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3996" y="2936399"/>
            <a:ext cx="5040000" cy="3921601"/>
          </a:xfrm>
        </p:spPr>
        <p:txBody>
          <a:bodyPr/>
          <a:lstStyle/>
          <a:p>
            <a:r>
              <a:rPr lang="en-US" dirty="0" smtClean="0"/>
              <a:t>PROBLEM ADDRESSED</a:t>
            </a:r>
          </a:p>
          <a:p>
            <a:pPr marL="0" lvl="0" indent="0">
              <a:buNone/>
            </a:pPr>
            <a:r>
              <a:rPr lang="en-US" dirty="0" smtClean="0"/>
              <a:t>The project </a:t>
            </a:r>
            <a:r>
              <a:rPr lang="en-US" dirty="0"/>
              <a:t>will be able to classify fraud transactions from the </a:t>
            </a:r>
            <a:r>
              <a:rPr lang="en-US" dirty="0" smtClean="0"/>
              <a:t>various credit card transactions.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898" y="2675142"/>
            <a:ext cx="5040000" cy="3921600"/>
          </a:xfrm>
        </p:spPr>
        <p:txBody>
          <a:bodyPr/>
          <a:lstStyle/>
          <a:p>
            <a:r>
              <a:rPr lang="en-US" dirty="0" smtClean="0"/>
              <a:t>MENTIONED PROJECT CHOSEN BECAUSE</a:t>
            </a:r>
          </a:p>
          <a:p>
            <a:pPr marL="0" indent="0">
              <a:buNone/>
            </a:pPr>
            <a:r>
              <a:rPr lang="en-US" dirty="0"/>
              <a:t>An interest in machine learning along with the </a:t>
            </a:r>
            <a:r>
              <a:rPr lang="en-US" dirty="0" smtClean="0"/>
              <a:t>guidance and mentorship available to understand some </a:t>
            </a:r>
            <a:r>
              <a:rPr lang="en-US" dirty="0"/>
              <a:t>core concepts of data analysis and the meaning of various training methodologies as well as their uses in different scenarios</a:t>
            </a:r>
          </a:p>
        </p:txBody>
      </p:sp>
      <p:pic>
        <p:nvPicPr>
          <p:cNvPr id="6" name="image1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781" y="143192"/>
            <a:ext cx="831215" cy="9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38" y="233682"/>
            <a:ext cx="10840914" cy="1260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88" y="540385"/>
            <a:ext cx="742950" cy="7429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8941C9-A5E2-4AE2-9E83-54DAEF9402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6491" y="2469653"/>
            <a:ext cx="10840914" cy="502126"/>
          </a:xfrm>
        </p:spPr>
        <p:txBody>
          <a:bodyPr/>
          <a:lstStyle/>
          <a:p>
            <a:r>
              <a:rPr lang="en-US" dirty="0"/>
              <a:t>Steps we followed/will perform during the course of the project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93684" y="3425251"/>
            <a:ext cx="1310050" cy="959003"/>
          </a:xfrm>
        </p:spPr>
        <p:txBody>
          <a:bodyPr/>
          <a:lstStyle/>
          <a:p>
            <a:pPr lvl="0"/>
            <a:r>
              <a:rPr lang="en-US" dirty="0"/>
              <a:t>Choose the data set</a:t>
            </a:r>
            <a:endParaRPr lang="en-IN" dirty="0"/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994" y="4587903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09084" y="3436532"/>
            <a:ext cx="1310050" cy="959003"/>
          </a:xfrm>
        </p:spPr>
        <p:txBody>
          <a:bodyPr/>
          <a:lstStyle/>
          <a:p>
            <a:pPr lvl="0"/>
            <a:r>
              <a:rPr lang="en-US" dirty="0"/>
              <a:t>Perform EDA </a:t>
            </a:r>
            <a:r>
              <a:rPr lang="en-US" dirty="0" smtClean="0"/>
              <a:t>using </a:t>
            </a:r>
            <a:r>
              <a:rPr lang="en-US" b="1" dirty="0"/>
              <a:t>pandas</a:t>
            </a:r>
            <a:endParaRPr lang="en-IN" dirty="0"/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948" y="4575807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24484" y="3399866"/>
            <a:ext cx="131005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Perform Data Visualization </a:t>
            </a:r>
            <a:r>
              <a:rPr lang="en-US" dirty="0" smtClean="0"/>
              <a:t>using </a:t>
            </a:r>
            <a:r>
              <a:rPr lang="en-US" b="1" dirty="0" err="1"/>
              <a:t>s</a:t>
            </a:r>
            <a:r>
              <a:rPr lang="en-US" b="1" dirty="0" err="1" smtClean="0"/>
              <a:t>eaborn</a:t>
            </a:r>
            <a:endParaRPr lang="en-US" dirty="0"/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956" y="457758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9786" y="3396932"/>
            <a:ext cx="131005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Train the model </a:t>
            </a:r>
            <a:r>
              <a:rPr lang="en-US" dirty="0" smtClean="0"/>
              <a:t>using KNN</a:t>
            </a:r>
            <a:endParaRPr lang="en-US" dirty="0"/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811" y="455958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31335" y="3337284"/>
            <a:ext cx="131005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Test the model</a:t>
            </a: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948" y="4703584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187" y="5221142"/>
            <a:ext cx="131005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CURRENT STATUS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136773" y="5030087"/>
            <a:ext cx="12525" cy="455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1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34282" y="233682"/>
            <a:ext cx="831215" cy="932815"/>
          </a:xfrm>
          <a:prstGeom prst="rect">
            <a:avLst/>
          </a:prstGeom>
        </p:spPr>
      </p:pic>
      <p:sp>
        <p:nvSpPr>
          <p:cNvPr id="21" name="Oval 11" descr="decorative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773" y="4539807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34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6330" y="232233"/>
            <a:ext cx="6238874" cy="1260000"/>
          </a:xfrm>
        </p:spPr>
        <p:txBody>
          <a:bodyPr/>
          <a:lstStyle/>
          <a:p>
            <a:r>
              <a:rPr lang="en-US" dirty="0" smtClean="0"/>
              <a:t>Where we left   … </a:t>
            </a:r>
            <a:endParaRPr lang="en-US" dirty="0"/>
          </a:p>
        </p:txBody>
      </p:sp>
      <p:pic>
        <p:nvPicPr>
          <p:cNvPr id="9" name="image1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34282" y="233682"/>
            <a:ext cx="831215" cy="9328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51" t="23661" r="55589" b="8304"/>
          <a:stretch/>
        </p:blipFill>
        <p:spPr>
          <a:xfrm>
            <a:off x="6125028" y="1580251"/>
            <a:ext cx="5251269" cy="49769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2505" y="2341376"/>
            <a:ext cx="53751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Since Class is the parameter that is going to be classified, hence, we check the statistics of the same. </a:t>
            </a:r>
          </a:p>
          <a:p>
            <a:r>
              <a:rPr lang="en-US" sz="2000" dirty="0" smtClean="0"/>
              <a:t>We find that the data is highly imbalanced, with Genuine transactions being 99.83% and Fraud transactions being 0.17% .</a:t>
            </a:r>
          </a:p>
          <a:p>
            <a:r>
              <a:rPr lang="en-US" sz="2000" dirty="0" smtClean="0"/>
              <a:t>The </a:t>
            </a:r>
            <a:r>
              <a:rPr lang="en-US" sz="2000" b="1" dirty="0"/>
              <a:t>high imbalance </a:t>
            </a:r>
            <a:r>
              <a:rPr lang="en-US" sz="2000" b="1" dirty="0" smtClean="0"/>
              <a:t>observed </a:t>
            </a:r>
            <a:r>
              <a:rPr lang="en-US" sz="2000" b="1" dirty="0"/>
              <a:t>results in a complex model being formed and causes overfitting</a:t>
            </a:r>
            <a:r>
              <a:rPr lang="en-US" sz="2000" dirty="0"/>
              <a:t> of data which reduces precision.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 txBox="1">
            <a:spLocks/>
          </p:cNvSpPr>
          <p:nvPr/>
        </p:nvSpPr>
        <p:spPr bwMode="white">
          <a:xfrm>
            <a:off x="121023" y="1286902"/>
            <a:ext cx="5827253" cy="12600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Checking for data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46" y="320251"/>
            <a:ext cx="10840914" cy="1260000"/>
          </a:xfrm>
        </p:spPr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89" y="1491826"/>
            <a:ext cx="10840914" cy="3921600"/>
          </a:xfrm>
        </p:spPr>
        <p:txBody>
          <a:bodyPr>
            <a:normAutofit/>
          </a:bodyPr>
          <a:lstStyle/>
          <a:p>
            <a:pPr lvl="0">
              <a:buClr>
                <a:prstClr val="white"/>
              </a:buClr>
            </a:pPr>
            <a:r>
              <a:rPr lang="en-US" sz="2000" dirty="0"/>
              <a:t>Overfitting refers to a model that models the training data too </a:t>
            </a:r>
            <a:r>
              <a:rPr lang="en-US" sz="2000" dirty="0" smtClean="0"/>
              <a:t>well and doesn’t</a:t>
            </a:r>
            <a:r>
              <a:rPr lang="en-US" sz="2000" dirty="0"/>
              <a:t> </a:t>
            </a:r>
            <a:r>
              <a:rPr lang="en-US" sz="2000" b="1" i="1" dirty="0"/>
              <a:t>generalize</a:t>
            </a:r>
            <a:r>
              <a:rPr lang="en-US" sz="2000" dirty="0"/>
              <a:t> well from our training data to unseen </a:t>
            </a:r>
            <a:r>
              <a:rPr lang="en-US" sz="2000" dirty="0" smtClean="0"/>
              <a:t>data/test data.</a:t>
            </a:r>
          </a:p>
          <a:p>
            <a:pPr lvl="0">
              <a:buClr>
                <a:prstClr val="white"/>
              </a:buClr>
            </a:pPr>
            <a:r>
              <a:rPr lang="en-US" sz="2000" dirty="0">
                <a:solidFill>
                  <a:prstClr val="white"/>
                </a:solidFill>
              </a:rPr>
              <a:t>Overfitting can be detected by splitting the given dataset into </a:t>
            </a:r>
            <a:r>
              <a:rPr lang="en-US" sz="2000" b="1" dirty="0">
                <a:solidFill>
                  <a:prstClr val="white"/>
                </a:solidFill>
              </a:rPr>
              <a:t>train-test</a:t>
            </a:r>
            <a:r>
              <a:rPr lang="en-US" sz="2000" dirty="0">
                <a:solidFill>
                  <a:prstClr val="white"/>
                </a:solidFill>
              </a:rPr>
              <a:t> sets. If the accuracy of the model on the </a:t>
            </a:r>
            <a:r>
              <a:rPr lang="en-US" sz="2000" dirty="0" smtClean="0">
                <a:solidFill>
                  <a:prstClr val="white"/>
                </a:solidFill>
              </a:rPr>
              <a:t>training set </a:t>
            </a:r>
            <a:r>
              <a:rPr lang="en-US" sz="2000" dirty="0">
                <a:solidFill>
                  <a:prstClr val="white"/>
                </a:solidFill>
              </a:rPr>
              <a:t>is much better than that on the test set, the model is </a:t>
            </a:r>
            <a:r>
              <a:rPr lang="en-US" sz="2000" dirty="0" smtClean="0">
                <a:solidFill>
                  <a:prstClr val="white"/>
                </a:solidFill>
              </a:rPr>
              <a:t>over fitted.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5" name="image1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34282" y="233682"/>
            <a:ext cx="831215" cy="932815"/>
          </a:xfrm>
          <a:prstGeom prst="rect">
            <a:avLst/>
          </a:prstGeom>
        </p:spPr>
      </p:pic>
      <p:pic>
        <p:nvPicPr>
          <p:cNvPr id="3074" name="Picture 2" descr="Overfittin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475" y="3147875"/>
            <a:ext cx="3292114" cy="329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ain and Test Set in Python Machine Learning - How to Split - DataFlai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1" y="3833015"/>
            <a:ext cx="44577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005" y="465263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46" y="320251"/>
            <a:ext cx="10840914" cy="1260000"/>
          </a:xfrm>
        </p:spPr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89" y="1491826"/>
            <a:ext cx="10840914" cy="3921600"/>
          </a:xfrm>
        </p:spPr>
        <p:txBody>
          <a:bodyPr>
            <a:normAutofit/>
          </a:bodyPr>
          <a:lstStyle/>
          <a:p>
            <a:pPr marL="0" lvl="0" indent="0" algn="just">
              <a:buClr>
                <a:prstClr val="white"/>
              </a:buClr>
              <a:buNone/>
            </a:pPr>
            <a:r>
              <a:rPr lang="en-US" sz="2200" dirty="0"/>
              <a:t>Cross-validation is a powerful preventative measure against overfitting. The initial data is split into k-folds, where the kth fold is used as the final test set while the remaining are divide into mini train-test sets that are used to tune the model.</a:t>
            </a:r>
            <a:endParaRPr lang="en-US" sz="2200" dirty="0">
              <a:solidFill>
                <a:prstClr val="white"/>
              </a:solidFill>
            </a:endParaRPr>
          </a:p>
        </p:txBody>
      </p:sp>
      <p:pic>
        <p:nvPicPr>
          <p:cNvPr id="5" name="image1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34282" y="233682"/>
            <a:ext cx="831215" cy="932815"/>
          </a:xfrm>
          <a:prstGeom prst="rect">
            <a:avLst/>
          </a:prstGeom>
        </p:spPr>
      </p:pic>
      <p:pic>
        <p:nvPicPr>
          <p:cNvPr id="4098" name="Picture 2" descr="The 4-fold cross-validation method. In the 4-fold crossvalidation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38" y="2751826"/>
            <a:ext cx="4110712" cy="374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349" y="41026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89" y="2292742"/>
            <a:ext cx="10840914" cy="1260000"/>
          </a:xfrm>
        </p:spPr>
        <p:txBody>
          <a:bodyPr/>
          <a:lstStyle/>
          <a:p>
            <a:pPr algn="ctr"/>
            <a:r>
              <a:rPr lang="en-US" dirty="0" smtClean="0"/>
              <a:t>Solving data imbalance and </a:t>
            </a:r>
            <a:br>
              <a:rPr lang="en-US" dirty="0" smtClean="0"/>
            </a:br>
            <a:r>
              <a:rPr lang="en-US" dirty="0" smtClean="0"/>
              <a:t>implementing </a:t>
            </a:r>
            <a:r>
              <a:rPr lang="en-US" dirty="0" err="1" smtClean="0"/>
              <a:t>knn</a:t>
            </a:r>
            <a:endParaRPr lang="en-US" dirty="0"/>
          </a:p>
        </p:txBody>
      </p:sp>
      <p:pic>
        <p:nvPicPr>
          <p:cNvPr id="5" name="image1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34282" y="233682"/>
            <a:ext cx="831215" cy="932815"/>
          </a:xfrm>
          <a:prstGeom prst="rect">
            <a:avLst/>
          </a:prstGeom>
        </p:spPr>
      </p:pic>
      <p:pic>
        <p:nvPicPr>
          <p:cNvPr id="6" name="Picture 5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37" y="2292742"/>
            <a:ext cx="1171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15" y="359439"/>
            <a:ext cx="10840914" cy="1260000"/>
          </a:xfrm>
        </p:spPr>
        <p:txBody>
          <a:bodyPr/>
          <a:lstStyle/>
          <a:p>
            <a:r>
              <a:rPr lang="en-US" dirty="0" smtClean="0"/>
              <a:t>smote</a:t>
            </a:r>
            <a:endParaRPr lang="en-US" dirty="0"/>
          </a:p>
        </p:txBody>
      </p:sp>
      <p:pic>
        <p:nvPicPr>
          <p:cNvPr id="5" name="image1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34282" y="233682"/>
            <a:ext cx="831215" cy="932815"/>
          </a:xfrm>
          <a:prstGeom prst="rect">
            <a:avLst/>
          </a:prstGeom>
        </p:spPr>
      </p:pic>
      <p:pic>
        <p:nvPicPr>
          <p:cNvPr id="8" name="Picture 7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098" y="233682"/>
            <a:ext cx="1171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73938" y="2955893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  <p:pic>
        <p:nvPicPr>
          <p:cNvPr id="3" name="image1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34282" y="233682"/>
            <a:ext cx="831215" cy="9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Famous event in history (Title of the event)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sentence summarizing the event, or a famous quote about the event.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for the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Include your thesis or major claim regarding the event in history you are discussing.</a:t>
            </a:r>
          </a:p>
          <a:p>
            <a:r>
              <a:rPr lang="en-US" dirty="0"/>
              <a:t>Find a picture that captures the historical event you are discussing and provides a visual for your audience.</a:t>
            </a:r>
          </a:p>
        </p:txBody>
      </p:sp>
      <p:pic>
        <p:nvPicPr>
          <p:cNvPr id="6" name="Content Placeholder 5" descr="Mathematics workings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important person for the historical event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Explain this person’s role or involvement in the event.</a:t>
            </a:r>
          </a:p>
          <a:p>
            <a:endParaRPr lang="en-US" dirty="0"/>
          </a:p>
        </p:txBody>
      </p:sp>
      <p:pic>
        <p:nvPicPr>
          <p:cNvPr id="6" name="Picture Placeholder 5" descr="Albert Einstein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" r="827"/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=MC2">
            <a:extLst>
              <a:ext uri="{FF2B5EF4-FFF2-40B4-BE49-F238E27FC236}">
                <a16:creationId xmlns:a16="http://schemas.microsoft.com/office/drawing/2014/main" id="{F24087BC-230D-4630-81A2-52F8824F8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 bwMode="blackGray"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for the photo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Insert photo (in the box to the right) supporting your thesis or claim sentence.</a:t>
            </a:r>
          </a:p>
          <a:p>
            <a:r>
              <a:rPr lang="en-US" dirty="0"/>
              <a:t>Explain how this photo supports your thesis or claim sentence.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QUOTE FROM THE EVENT, OR A GENERAL QUOTE SUPPORTING YOUR THESIS OR CLAIM SENTENCE.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9A28-6923-4B5B-9304-CCFE4E2B8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Author / Writer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D87A-A43B-467C-9549-98D8C6155027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/>
        <p:txBody>
          <a:bodyPr/>
          <a:lstStyle/>
          <a:p>
            <a:r>
              <a:rPr lang="en-US" dirty="0"/>
              <a:t>Evidence supporting this quote or an explanation as to why this quote is important.</a:t>
            </a:r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connecting the visuals below</a:t>
            </a:r>
          </a:p>
        </p:txBody>
      </p:sp>
      <p:pic>
        <p:nvPicPr>
          <p:cNvPr id="13" name="Picture 12" descr="pen and paper icon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06" y="778138"/>
            <a:ext cx="814387" cy="8143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goes here for the chart, graphic, or video you insert below.  The chart, graphic, or video supports your thesis or claim sentence.</a:t>
            </a:r>
          </a:p>
        </p:txBody>
      </p:sp>
      <p:pic>
        <p:nvPicPr>
          <p:cNvPr id="15" name="Content Placeholder 14" descr="Einstein Citizenship">
            <a:extLst>
              <a:ext uri="{FF2B5EF4-FFF2-40B4-BE49-F238E27FC236}">
                <a16:creationId xmlns:a16="http://schemas.microsoft.com/office/drawing/2014/main" id="{87835C94-AD92-45FD-BF85-1265B76BF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blackGray">
          <a:xfrm>
            <a:off x="687266" y="2870200"/>
            <a:ext cx="5199305" cy="2916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Title goes here for the chart, graphic, or video you insert below.  The chart, graphic, or video supports your thesis or claim sentence.</a:t>
            </a:r>
          </a:p>
        </p:txBody>
      </p:sp>
      <p:pic>
        <p:nvPicPr>
          <p:cNvPr id="17" name="Content Placeholder 16" descr="Top Scientists">
            <a:extLst>
              <a:ext uri="{FF2B5EF4-FFF2-40B4-BE49-F238E27FC236}">
                <a16:creationId xmlns:a16="http://schemas.microsoft.com/office/drawing/2014/main" id="{11D36F2E-D9FF-449E-BC2E-9CC0051EC5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 bwMode="blackGray">
          <a:xfrm>
            <a:off x="6299079" y="2870200"/>
            <a:ext cx="5199305" cy="2916238"/>
          </a:xfrm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FINDINGS HERE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445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what has been learned from this historical event and how that impacts or connects to you. 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&amp; Conclusion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0024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to your audience the influence this historical event had on the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Restate your thesis or claim sentence.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575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Celestial</vt:lpstr>
      <vt:lpstr>HOW TO USE THIS TEMPLATE</vt:lpstr>
      <vt:lpstr>Famous event in history (Title of the event)</vt:lpstr>
      <vt:lpstr>Title for the picture</vt:lpstr>
      <vt:lpstr>Name of important person for the historical event</vt:lpstr>
      <vt:lpstr>Title for the photo goes here</vt:lpstr>
      <vt:lpstr>FAMOUS QUOTE FROM THE EVENT, OR A GENERAL QUOTE SUPPORTING YOUR THESIS OR CLAIM SENTENCE.</vt:lpstr>
      <vt:lpstr>Title connecting the visuals below</vt:lpstr>
      <vt:lpstr>ADD YOUR FINDINGS HERE</vt:lpstr>
      <vt:lpstr>Influence &amp; Conclusion</vt:lpstr>
      <vt:lpstr>Customize this Template</vt:lpstr>
      <vt:lpstr>CREDIT CARD FRAUD DETECTION</vt:lpstr>
      <vt:lpstr>Problem addressed and reason for choosing </vt:lpstr>
      <vt:lpstr>Methodology</vt:lpstr>
      <vt:lpstr>Where we left   … </vt:lpstr>
      <vt:lpstr>overfitting</vt:lpstr>
      <vt:lpstr>Cross validation</vt:lpstr>
      <vt:lpstr>Solving data imbalance and  implementing knn</vt:lpstr>
      <vt:lpstr>smote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2020-12-02T17:16:56Z</dcterms:created>
  <dcterms:modified xsi:type="dcterms:W3CDTF">2020-12-02T17:55:54Z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