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6"/>
  </p:notesMasterIdLst>
  <p:handoutMasterIdLst>
    <p:handoutMasterId r:id="rId17"/>
  </p:handoutMasterIdLst>
  <p:sldIdLst>
    <p:sldId id="268" r:id="rId5"/>
    <p:sldId id="275" r:id="rId6"/>
    <p:sldId id="276" r:id="rId7"/>
    <p:sldId id="277" r:id="rId8"/>
    <p:sldId id="271" r:id="rId9"/>
    <p:sldId id="278" r:id="rId10"/>
    <p:sldId id="274" r:id="rId11"/>
    <p:sldId id="279" r:id="rId12"/>
    <p:sldId id="267" r:id="rId13"/>
    <p:sldId id="272" r:id="rId14"/>
    <p:sldId id="25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2" autoAdjust="0"/>
  </p:normalViewPr>
  <p:slideViewPr>
    <p:cSldViewPr snapToGrid="0">
      <p:cViewPr varScale="1">
        <p:scale>
          <a:sx n="73" d="100"/>
          <a:sy n="73" d="100"/>
        </p:scale>
        <p:origin x="618" y="7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11/7/2020</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11/7/2020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smtClean="0"/>
              <a:t>Click to edit Master title style</a:t>
            </a:r>
            <a:endParaRPr lang="en-US" noProof="0"/>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984B7D2A-0DF8-424B-9572-B79AEBB2D9DC}" type="datetimeFigureOut">
              <a:rPr lang="en-US" noProof="0" smtClean="0"/>
              <a:t>11/7/2020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xmlns=""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11/7/2020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984B7D2A-0DF8-424B-9572-B79AEBB2D9DC}" type="datetimeFigureOut">
              <a:rPr lang="en-US" noProof="0" smtClean="0"/>
              <a:t>11/7/2020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11/7/2020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11/7/2020</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smtClean="0"/>
              <a:t>Click to edit Master title style</a:t>
            </a:r>
            <a:endParaRPr lang="en-US" noProof="0"/>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11/7/2020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11/7/2020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xmlns=""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smtClean="0"/>
              <a:t>Click to edit Master title style</a:t>
            </a:r>
            <a:endParaRPr lang="en-US" noProof="0"/>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11/7/2020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smtClean="0"/>
              <a:t>Click to edit Master title style</a:t>
            </a:r>
            <a:endParaRPr lang="en-US" noProof="0"/>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11/7/2020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smtClean="0"/>
              <a:t>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11/7/2020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984B7D2A-0DF8-424B-9572-B79AEBB2D9DC}" type="datetimeFigureOut">
              <a:rPr lang="en-US" noProof="0" smtClean="0"/>
              <a:t>11/7/2020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xmlns=""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smtClean="0"/>
              <a:t>Click to edit Master title style</a:t>
            </a:r>
            <a:endParaRPr lang="en-US" noProof="0"/>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984B7D2A-0DF8-424B-9572-B79AEBB2D9DC}" type="datetimeFigureOut">
              <a:rPr lang="en-US" noProof="0" smtClean="0"/>
              <a:t>11/7/2020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xmlns=""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11/7/2020</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illar icon">
            <a:extLst>
              <a:ext uri="{FF2B5EF4-FFF2-40B4-BE49-F238E27FC236}">
                <a16:creationId xmlns:a16="http://schemas.microsoft.com/office/drawing/2014/main" id="{FC7E2CCC-C53E-454B-9DE0-F2484BA0FF9D}"/>
              </a:ext>
              <a:ext uri="{C183D7F6-B498-43B3-948B-1728B52AA6E4}">
                <adec:decorative xmlns:adec="http://schemas.microsoft.com/office/drawing/2017/decorative" xmlns="" val="1"/>
              </a:ext>
            </a:extLst>
          </p:cNvPr>
          <p:cNvPicPr>
            <a:picLocks/>
          </p:cNvPicPr>
          <p:nvPr/>
        </p:nvPicPr>
        <p:blipFill>
          <a:blip r:embed="rId2"/>
          <a:stretch>
            <a:fillRect/>
          </a:stretch>
        </p:blipFill>
        <p:spPr>
          <a:xfrm>
            <a:off x="9577705" y="1524000"/>
            <a:ext cx="1905000" cy="1905000"/>
          </a:xfrm>
          <a:prstGeom prst="rect">
            <a:avLst/>
          </a:prstGeom>
          <a:ln>
            <a:noFill/>
          </a:ln>
        </p:spPr>
      </p:pic>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a:xfrm>
            <a:off x="2090057" y="2594066"/>
            <a:ext cx="9070068" cy="2421464"/>
          </a:xfrm>
        </p:spPr>
        <p:txBody>
          <a:bodyPr/>
          <a:lstStyle/>
          <a:p>
            <a:r>
              <a:rPr lang="en-US" dirty="0" smtClean="0"/>
              <a:t>CREDIT CARD FRAUD DETECTION</a:t>
            </a:r>
            <a:endParaRPr lang="en-US" dirty="0"/>
          </a:p>
        </p:txBody>
      </p:sp>
      <p:sp>
        <p:nvSpPr>
          <p:cNvPr id="3" name="Subtitle 2">
            <a:extLst>
              <a:ext uri="{FF2B5EF4-FFF2-40B4-BE49-F238E27FC236}">
                <a16:creationId xmlns:a16="http://schemas.microsoft.com/office/drawing/2014/main" id="{852A3D91-AB3F-4EDF-B87E-FDDF6C5DC4CF}"/>
              </a:ext>
            </a:extLst>
          </p:cNvPr>
          <p:cNvSpPr>
            <a:spLocks noGrp="1"/>
          </p:cNvSpPr>
          <p:nvPr>
            <p:ph type="subTitle" idx="1"/>
          </p:nvPr>
        </p:nvSpPr>
        <p:spPr/>
        <p:txBody>
          <a:bodyPr>
            <a:noAutofit/>
          </a:bodyPr>
          <a:lstStyle/>
          <a:p>
            <a:r>
              <a:rPr lang="en-US" sz="2000" dirty="0" smtClean="0"/>
              <a:t>Toshani Rungta (PES2UG19CS433) – CSE Dept.</a:t>
            </a:r>
          </a:p>
          <a:p>
            <a:r>
              <a:rPr lang="en-US" sz="2000" dirty="0" err="1" smtClean="0"/>
              <a:t>Vismaya</a:t>
            </a:r>
            <a:r>
              <a:rPr lang="en-US" sz="2000" dirty="0" smtClean="0"/>
              <a:t> </a:t>
            </a:r>
            <a:r>
              <a:rPr lang="en-US" sz="2000" dirty="0" err="1"/>
              <a:t>iyer</a:t>
            </a:r>
            <a:r>
              <a:rPr lang="en-US" sz="2000" dirty="0"/>
              <a:t> (</a:t>
            </a:r>
            <a:r>
              <a:rPr lang="en-US" sz="2000" dirty="0" smtClean="0"/>
              <a:t>PES2UG19ec163</a:t>
            </a:r>
            <a:r>
              <a:rPr lang="en-US" sz="2000" dirty="0"/>
              <a:t>) </a:t>
            </a:r>
            <a:r>
              <a:rPr lang="en-US" sz="2000"/>
              <a:t>– </a:t>
            </a:r>
            <a:r>
              <a:rPr lang="en-US" sz="2000" smtClean="0"/>
              <a:t>ECE </a:t>
            </a:r>
            <a:r>
              <a:rPr lang="en-US" sz="2000" dirty="0"/>
              <a:t>Dept.</a:t>
            </a:r>
          </a:p>
        </p:txBody>
      </p:sp>
      <p:pic>
        <p:nvPicPr>
          <p:cNvPr id="6" name="image1.png"/>
          <p:cNvPicPr/>
          <p:nvPr/>
        </p:nvPicPr>
        <p:blipFill>
          <a:blip r:embed="rId3"/>
          <a:stretch>
            <a:fillRect/>
          </a:stretch>
        </p:blipFill>
        <p:spPr bwMode="auto">
          <a:xfrm>
            <a:off x="494437" y="363083"/>
            <a:ext cx="831215" cy="932815"/>
          </a:xfrm>
          <a:prstGeom prst="rect">
            <a:avLst/>
          </a:prstGeom>
        </p:spPr>
      </p:pic>
    </p:spTree>
    <p:extLst>
      <p:ext uri="{BB962C8B-B14F-4D97-AF65-F5344CB8AC3E}">
        <p14:creationId xmlns:p14="http://schemas.microsoft.com/office/powerpoint/2010/main" val="2352749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E71A9-3DD2-40A0-A793-8A327B7870FD}"/>
              </a:ext>
            </a:extLst>
          </p:cNvPr>
          <p:cNvSpPr>
            <a:spLocks noGrp="1"/>
          </p:cNvSpPr>
          <p:nvPr>
            <p:ph type="title"/>
          </p:nvPr>
        </p:nvSpPr>
        <p:spPr>
          <a:xfrm>
            <a:off x="8160203" y="1831991"/>
            <a:ext cx="4848225" cy="1260000"/>
          </a:xfrm>
        </p:spPr>
        <p:txBody>
          <a:bodyPr/>
          <a:lstStyle/>
          <a:p>
            <a:r>
              <a:rPr lang="en-US" dirty="0" smtClean="0"/>
              <a:t>NEXT STEP</a:t>
            </a:r>
            <a:endParaRPr lang="en-US" dirty="0"/>
          </a:p>
        </p:txBody>
      </p:sp>
      <p:sp>
        <p:nvSpPr>
          <p:cNvPr id="4" name="Text Placeholder 3">
            <a:extLst>
              <a:ext uri="{FF2B5EF4-FFF2-40B4-BE49-F238E27FC236}">
                <a16:creationId xmlns:a16="http://schemas.microsoft.com/office/drawing/2014/main" id="{89E3F3D3-E33B-4CC0-A31E-7554F6BAEA6C}"/>
              </a:ext>
            </a:extLst>
          </p:cNvPr>
          <p:cNvSpPr>
            <a:spLocks noGrp="1"/>
          </p:cNvSpPr>
          <p:nvPr>
            <p:ph type="body" sz="half" idx="2"/>
          </p:nvPr>
        </p:nvSpPr>
        <p:spPr>
          <a:xfrm>
            <a:off x="7219677" y="2896048"/>
            <a:ext cx="4848225" cy="3476617"/>
          </a:xfrm>
        </p:spPr>
        <p:txBody>
          <a:bodyPr/>
          <a:lstStyle/>
          <a:p>
            <a:r>
              <a:rPr lang="en-US" dirty="0" smtClean="0"/>
              <a:t>Learning Logistic Regression and training the model according to the same.</a:t>
            </a:r>
            <a:endParaRPr lang="en-US" dirty="0"/>
          </a:p>
        </p:txBody>
      </p:sp>
      <p:pic>
        <p:nvPicPr>
          <p:cNvPr id="1028" name="Picture 4" descr="Why Logistic Regression should be the last thing you learn when becoming a  Data Scientist – Data Science Central"/>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264" r="2264"/>
          <a:stretch>
            <a:fillRect/>
          </a:stretch>
        </p:blipFill>
        <p:spPr bwMode="auto">
          <a:xfrm>
            <a:off x="973863" y="1319348"/>
            <a:ext cx="5749425" cy="481818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1.png"/>
          <p:cNvPicPr/>
          <p:nvPr/>
        </p:nvPicPr>
        <p:blipFill>
          <a:blip r:embed="rId3"/>
          <a:stretch>
            <a:fillRect/>
          </a:stretch>
        </p:blipFill>
        <p:spPr bwMode="auto">
          <a:xfrm>
            <a:off x="334282" y="233682"/>
            <a:ext cx="831215" cy="932815"/>
          </a:xfrm>
          <a:prstGeom prst="rect">
            <a:avLst/>
          </a:prstGeom>
        </p:spPr>
      </p:pic>
    </p:spTree>
    <p:extLst>
      <p:ext uri="{BB962C8B-B14F-4D97-AF65-F5344CB8AC3E}">
        <p14:creationId xmlns:p14="http://schemas.microsoft.com/office/powerpoint/2010/main" val="1943867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hlinkClick r:id="rId2"/>
            <a:extLst>
              <a:ext uri="{FF2B5EF4-FFF2-40B4-BE49-F238E27FC236}">
                <a16:creationId xmlns:a16="http://schemas.microsoft.com/office/drawing/2014/main" id="{5FC6C278-4035-446A-A94B-030E792FDDF5}"/>
              </a:ext>
            </a:extLst>
          </p:cNvPr>
          <p:cNvSpPr txBox="1"/>
          <p:nvPr/>
        </p:nvSpPr>
        <p:spPr>
          <a:xfrm>
            <a:off x="1573938" y="2955893"/>
            <a:ext cx="9096374" cy="1938992"/>
          </a:xfrm>
          <a:prstGeom prst="rect">
            <a:avLst/>
          </a:prstGeom>
          <a:noFill/>
        </p:spPr>
        <p:txBody>
          <a:bodyPr wrap="square" rtlCol="0">
            <a:noAutofit/>
          </a:bodyPr>
          <a:lstStyle/>
          <a:p>
            <a:pPr algn="ctr"/>
            <a:r>
              <a:rPr lang="en-US" sz="6000" dirty="0" smtClean="0"/>
              <a:t>THANK YOU!</a:t>
            </a:r>
            <a:endParaRPr lang="en-US" sz="6000" dirty="0"/>
          </a:p>
        </p:txBody>
      </p:sp>
      <p:pic>
        <p:nvPicPr>
          <p:cNvPr id="3" name="image1.png"/>
          <p:cNvPicPr/>
          <p:nvPr/>
        </p:nvPicPr>
        <p:blipFill>
          <a:blip r:embed="rId3"/>
          <a:stretch>
            <a:fillRect/>
          </a:stretch>
        </p:blipFill>
        <p:spPr bwMode="auto">
          <a:xfrm>
            <a:off x="334282" y="233682"/>
            <a:ext cx="831215" cy="932815"/>
          </a:xfrm>
          <a:prstGeom prst="rect">
            <a:avLst/>
          </a:prstGeom>
        </p:spPr>
      </p:pic>
    </p:spTree>
    <p:extLst>
      <p:ext uri="{BB962C8B-B14F-4D97-AF65-F5344CB8AC3E}">
        <p14:creationId xmlns:p14="http://schemas.microsoft.com/office/powerpoint/2010/main" val="2394598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a:xfrm>
            <a:off x="1253573" y="425108"/>
            <a:ext cx="10840914" cy="1260000"/>
          </a:xfrm>
        </p:spPr>
        <p:txBody>
          <a:bodyPr/>
          <a:lstStyle/>
          <a:p>
            <a:r>
              <a:rPr lang="en-US" dirty="0" smtClean="0"/>
              <a:t>Types of credit card frauds</a:t>
            </a:r>
            <a:endParaRPr lang="en-US" dirty="0"/>
          </a:p>
        </p:txBody>
      </p:sp>
      <p:pic>
        <p:nvPicPr>
          <p:cNvPr id="7" name="Picture 6">
            <a:extLst>
              <a:ext uri="{FF2B5EF4-FFF2-40B4-BE49-F238E27FC236}">
                <a16:creationId xmlns:a16="http://schemas.microsoft.com/office/drawing/2014/main" id="{AAE36621-6FAB-4009-9D5C-CE767DF10D22}"/>
              </a:ext>
              <a:ext uri="{C183D7F6-B498-43B3-948B-1728B52AA6E4}">
                <adec:decorative xmlns:adec="http://schemas.microsoft.com/office/drawing/2017/decorative" xmlns=""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3112" y="700089"/>
            <a:ext cx="685800" cy="685800"/>
          </a:xfrm>
          <a:prstGeom prst="rect">
            <a:avLst/>
          </a:prstGeom>
          <a:noFill/>
        </p:spPr>
      </p:pic>
      <p:sp>
        <p:nvSpPr>
          <p:cNvPr id="3" name="Content Placeholder 2">
            <a:extLst>
              <a:ext uri="{FF2B5EF4-FFF2-40B4-BE49-F238E27FC236}">
                <a16:creationId xmlns:a16="http://schemas.microsoft.com/office/drawing/2014/main" id="{90E8A47E-9D4A-4D70-B23A-B0AC3757292F}"/>
              </a:ext>
            </a:extLst>
          </p:cNvPr>
          <p:cNvSpPr>
            <a:spLocks noGrp="1"/>
          </p:cNvSpPr>
          <p:nvPr>
            <p:ph idx="1"/>
          </p:nvPr>
        </p:nvSpPr>
        <p:spPr>
          <a:xfrm>
            <a:off x="581299" y="1685108"/>
            <a:ext cx="6694713" cy="4820194"/>
          </a:xfrm>
        </p:spPr>
        <p:txBody>
          <a:bodyPr>
            <a:noAutofit/>
          </a:bodyPr>
          <a:lstStyle/>
          <a:p>
            <a:pPr marL="342900" indent="-342900">
              <a:buFont typeface="+mj-lt"/>
              <a:buAutoNum type="arabicPeriod"/>
            </a:pPr>
            <a:r>
              <a:rPr lang="en-US" sz="2000" dirty="0" smtClean="0"/>
              <a:t>CNP </a:t>
            </a:r>
            <a:r>
              <a:rPr lang="en-US" sz="2000" dirty="0"/>
              <a:t>(Card Not Present) </a:t>
            </a:r>
            <a:r>
              <a:rPr lang="en-US" sz="2000" dirty="0" smtClean="0"/>
              <a:t>Fraud - </a:t>
            </a:r>
            <a:r>
              <a:rPr lang="en-US" sz="2000" dirty="0"/>
              <a:t>If somebody knows the expiry date and account number of your </a:t>
            </a:r>
            <a:r>
              <a:rPr lang="en-US" sz="2000" dirty="0" smtClean="0"/>
              <a:t>card and </a:t>
            </a:r>
            <a:r>
              <a:rPr lang="en-US" sz="2000" dirty="0"/>
              <a:t>uses your card without actually being in physical possession of it</a:t>
            </a:r>
            <a:endParaRPr lang="en-US" sz="2000" dirty="0" smtClean="0"/>
          </a:p>
          <a:p>
            <a:pPr marL="342900" indent="-342900">
              <a:buFont typeface="+mj-lt"/>
              <a:buAutoNum type="arabicPeriod"/>
            </a:pPr>
            <a:r>
              <a:rPr lang="en-IN" sz="2000" dirty="0"/>
              <a:t>Counterfeit Card </a:t>
            </a:r>
            <a:r>
              <a:rPr lang="en-IN" sz="2000" dirty="0" smtClean="0"/>
              <a:t>Fraud - A</a:t>
            </a:r>
            <a:r>
              <a:rPr lang="en-US" sz="2000" dirty="0" smtClean="0"/>
              <a:t> </a:t>
            </a:r>
            <a:r>
              <a:rPr lang="en-US" sz="2000" dirty="0"/>
              <a:t>fake magnetic swipe card holds all your card </a:t>
            </a:r>
            <a:r>
              <a:rPr lang="en-US" sz="2000" dirty="0" smtClean="0"/>
              <a:t>details and a fraudulent one is created.</a:t>
            </a:r>
            <a:endParaRPr lang="en-IN" sz="2000" dirty="0"/>
          </a:p>
          <a:p>
            <a:pPr marL="342900" indent="-342900">
              <a:buFont typeface="+mj-lt"/>
              <a:buAutoNum type="arabicPeriod"/>
            </a:pPr>
            <a:r>
              <a:rPr lang="en-US" sz="2000" dirty="0"/>
              <a:t>Lost and Stolen Card </a:t>
            </a:r>
            <a:r>
              <a:rPr lang="en-US" sz="2000" dirty="0" smtClean="0"/>
              <a:t>Fraud - Your </a:t>
            </a:r>
            <a:r>
              <a:rPr lang="en-US" sz="2000" dirty="0"/>
              <a:t>card will be taken from your possession, either through theft or because you lost it</a:t>
            </a:r>
          </a:p>
          <a:p>
            <a:pPr marL="342900" indent="-342900">
              <a:buFont typeface="+mj-lt"/>
              <a:buAutoNum type="arabicPeriod"/>
            </a:pPr>
            <a:r>
              <a:rPr lang="en-IN" sz="2000" dirty="0"/>
              <a:t>Card ID </a:t>
            </a:r>
            <a:r>
              <a:rPr lang="en-IN" sz="2000" dirty="0" smtClean="0"/>
              <a:t>Theft - </a:t>
            </a:r>
            <a:r>
              <a:rPr lang="en-US" sz="2000" dirty="0"/>
              <a:t>D</a:t>
            </a:r>
            <a:r>
              <a:rPr lang="en-US" sz="2000" dirty="0" smtClean="0"/>
              <a:t>etails </a:t>
            </a:r>
            <a:r>
              <a:rPr lang="en-US" sz="2000" dirty="0"/>
              <a:t>of your card become known to a criminal, and this information is then used to take over a card account or open a new </a:t>
            </a:r>
            <a:r>
              <a:rPr lang="en-US" sz="2000" dirty="0" smtClean="0"/>
              <a:t>one.</a:t>
            </a:r>
            <a:endParaRPr lang="en-IN" sz="2000" dirty="0"/>
          </a:p>
          <a:p>
            <a:pPr marL="342900" indent="-342900">
              <a:buFont typeface="+mj-lt"/>
              <a:buAutoNum type="arabicPeriod"/>
            </a:pPr>
            <a:r>
              <a:rPr lang="en-IN" sz="2000" dirty="0"/>
              <a:t>Mail Non-Receipt Card </a:t>
            </a:r>
            <a:r>
              <a:rPr lang="en-IN" sz="2000" dirty="0" smtClean="0"/>
              <a:t>Fraud - </a:t>
            </a:r>
            <a:r>
              <a:rPr lang="en-US" sz="2000" dirty="0"/>
              <a:t>C</a:t>
            </a:r>
            <a:r>
              <a:rPr lang="en-US" sz="2000" dirty="0" smtClean="0"/>
              <a:t>riminal </a:t>
            </a:r>
            <a:r>
              <a:rPr lang="en-US" sz="2000" dirty="0"/>
              <a:t>is able to intercept </a:t>
            </a:r>
            <a:r>
              <a:rPr lang="en-US" sz="2000" dirty="0" smtClean="0"/>
              <a:t>and register </a:t>
            </a:r>
            <a:r>
              <a:rPr lang="en-US" sz="2000" dirty="0"/>
              <a:t>the card and they will use it to make purchases and more</a:t>
            </a:r>
            <a:r>
              <a:rPr lang="en-US" sz="2000" dirty="0" smtClean="0"/>
              <a:t>.</a:t>
            </a:r>
          </a:p>
          <a:p>
            <a:pPr marL="342900" indent="-342900">
              <a:buFont typeface="+mj-lt"/>
              <a:buAutoNum type="arabicPeriod"/>
            </a:pPr>
            <a:endParaRPr lang="en-US" sz="2000" dirty="0"/>
          </a:p>
        </p:txBody>
      </p:sp>
      <p:pic>
        <p:nvPicPr>
          <p:cNvPr id="2050" name="Picture 2" descr="types of frau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8912" y="1867925"/>
            <a:ext cx="4272734" cy="396753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1.png"/>
          <p:cNvPicPr/>
          <p:nvPr/>
        </p:nvPicPr>
        <p:blipFill>
          <a:blip r:embed="rId4"/>
          <a:stretch>
            <a:fillRect/>
          </a:stretch>
        </p:blipFill>
        <p:spPr bwMode="auto">
          <a:xfrm>
            <a:off x="334282" y="233682"/>
            <a:ext cx="831215" cy="932815"/>
          </a:xfrm>
          <a:prstGeom prst="rect">
            <a:avLst/>
          </a:prstGeom>
        </p:spPr>
      </p:pic>
    </p:spTree>
    <p:extLst>
      <p:ext uri="{BB962C8B-B14F-4D97-AF65-F5344CB8AC3E}">
        <p14:creationId xmlns:p14="http://schemas.microsoft.com/office/powerpoint/2010/main" val="277620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A199-95B7-41B3-9A72-44BD819B1C1F}"/>
              </a:ext>
            </a:extLst>
          </p:cNvPr>
          <p:cNvSpPr>
            <a:spLocks noGrp="1"/>
          </p:cNvSpPr>
          <p:nvPr>
            <p:ph type="title"/>
          </p:nvPr>
        </p:nvSpPr>
        <p:spPr>
          <a:xfrm>
            <a:off x="896441" y="657495"/>
            <a:ext cx="10840914" cy="1260000"/>
          </a:xfrm>
        </p:spPr>
        <p:txBody>
          <a:bodyPr/>
          <a:lstStyle/>
          <a:p>
            <a:r>
              <a:rPr lang="en-US" dirty="0" smtClean="0"/>
              <a:t>Problem addressed and reason for choosing </a:t>
            </a:r>
            <a:endParaRPr lang="en-US" dirty="0"/>
          </a:p>
        </p:txBody>
      </p:sp>
      <p:pic>
        <p:nvPicPr>
          <p:cNvPr id="10" name="Picture 9" descr="gavel icon ">
            <a:extLst>
              <a:ext uri="{FF2B5EF4-FFF2-40B4-BE49-F238E27FC236}">
                <a16:creationId xmlns:a16="http://schemas.microsoft.com/office/drawing/2014/main" id="{4CC9C727-CD5E-461F-9DE1-B579A54D1FE9}"/>
              </a:ext>
              <a:ext uri="{C183D7F6-B498-43B3-948B-1728B52AA6E4}">
                <adec:decorative xmlns:adec="http://schemas.microsoft.com/office/drawing/2017/decorative" xmlns="" val="1"/>
              </a:ext>
            </a:extLst>
          </p:cNvPr>
          <p:cNvPicPr>
            <a:picLocks noChangeAspect="1"/>
          </p:cNvPicPr>
          <p:nvPr/>
        </p:nvPicPr>
        <p:blipFill>
          <a:blip r:embed="rId2"/>
          <a:stretch>
            <a:fillRect/>
          </a:stretch>
        </p:blipFill>
        <p:spPr>
          <a:xfrm>
            <a:off x="9899982" y="609599"/>
            <a:ext cx="1171575" cy="1171575"/>
          </a:xfrm>
          <a:prstGeom prst="rect">
            <a:avLst/>
          </a:prstGeom>
        </p:spPr>
      </p:pic>
      <p:sp>
        <p:nvSpPr>
          <p:cNvPr id="3" name="Content Placeholder 2">
            <a:extLst>
              <a:ext uri="{FF2B5EF4-FFF2-40B4-BE49-F238E27FC236}">
                <a16:creationId xmlns:a16="http://schemas.microsoft.com/office/drawing/2014/main" id="{344B0985-002E-41EF-80D7-888D43261784}"/>
              </a:ext>
            </a:extLst>
          </p:cNvPr>
          <p:cNvSpPr>
            <a:spLocks noGrp="1"/>
          </p:cNvSpPr>
          <p:nvPr>
            <p:ph sz="half" idx="1"/>
          </p:nvPr>
        </p:nvSpPr>
        <p:spPr>
          <a:xfrm>
            <a:off x="933996" y="2936399"/>
            <a:ext cx="5040000" cy="3921601"/>
          </a:xfrm>
        </p:spPr>
        <p:txBody>
          <a:bodyPr/>
          <a:lstStyle/>
          <a:p>
            <a:r>
              <a:rPr lang="en-US" dirty="0" smtClean="0"/>
              <a:t>PROBLEM ADDRESSED</a:t>
            </a:r>
          </a:p>
          <a:p>
            <a:pPr marL="0" lvl="0" indent="0">
              <a:buNone/>
            </a:pPr>
            <a:r>
              <a:rPr lang="en-US" dirty="0" smtClean="0"/>
              <a:t>The project </a:t>
            </a:r>
            <a:r>
              <a:rPr lang="en-US" dirty="0"/>
              <a:t>will be able to classify fraud transactions from the </a:t>
            </a:r>
            <a:r>
              <a:rPr lang="en-US" dirty="0" smtClean="0"/>
              <a:t>various credit card transactions using logistic regression</a:t>
            </a:r>
            <a:endParaRPr lang="en-IN" dirty="0"/>
          </a:p>
          <a:p>
            <a:pPr marL="0" indent="0">
              <a:buNone/>
            </a:pPr>
            <a:endParaRPr lang="en-US" dirty="0"/>
          </a:p>
        </p:txBody>
      </p:sp>
      <p:sp>
        <p:nvSpPr>
          <p:cNvPr id="4" name="Content Placeholder 3">
            <a:extLst>
              <a:ext uri="{FF2B5EF4-FFF2-40B4-BE49-F238E27FC236}">
                <a16:creationId xmlns:a16="http://schemas.microsoft.com/office/drawing/2014/main" id="{2846FF52-309D-45FC-A407-74955F1EF153}"/>
              </a:ext>
            </a:extLst>
          </p:cNvPr>
          <p:cNvSpPr>
            <a:spLocks noGrp="1"/>
          </p:cNvSpPr>
          <p:nvPr>
            <p:ph sz="half" idx="2"/>
          </p:nvPr>
        </p:nvSpPr>
        <p:spPr>
          <a:xfrm>
            <a:off x="6316898" y="2675142"/>
            <a:ext cx="5040000" cy="3921600"/>
          </a:xfrm>
        </p:spPr>
        <p:txBody>
          <a:bodyPr/>
          <a:lstStyle/>
          <a:p>
            <a:r>
              <a:rPr lang="en-US" dirty="0" smtClean="0"/>
              <a:t>MENTIONED PROJECT CHOSEN BECAUSE</a:t>
            </a:r>
          </a:p>
          <a:p>
            <a:pPr marL="0" indent="0">
              <a:buNone/>
            </a:pPr>
            <a:r>
              <a:rPr lang="en-US" dirty="0"/>
              <a:t>An interest in machine learning along with the </a:t>
            </a:r>
            <a:r>
              <a:rPr lang="en-US" dirty="0" smtClean="0"/>
              <a:t>guidance and mentorship available to understand some </a:t>
            </a:r>
            <a:r>
              <a:rPr lang="en-US" dirty="0"/>
              <a:t>core concepts of data analysis and the meaning of various training methodologies as well as their uses in different scenarios</a:t>
            </a:r>
          </a:p>
        </p:txBody>
      </p:sp>
      <p:pic>
        <p:nvPicPr>
          <p:cNvPr id="6" name="image1.png"/>
          <p:cNvPicPr/>
          <p:nvPr/>
        </p:nvPicPr>
        <p:blipFill>
          <a:blip r:embed="rId3"/>
          <a:stretch>
            <a:fillRect/>
          </a:stretch>
        </p:blipFill>
        <p:spPr bwMode="auto">
          <a:xfrm>
            <a:off x="102781" y="143192"/>
            <a:ext cx="831215" cy="932815"/>
          </a:xfrm>
          <a:prstGeom prst="rect">
            <a:avLst/>
          </a:prstGeom>
        </p:spPr>
      </p:pic>
    </p:spTree>
    <p:extLst>
      <p:ext uri="{BB962C8B-B14F-4D97-AF65-F5344CB8AC3E}">
        <p14:creationId xmlns:p14="http://schemas.microsoft.com/office/powerpoint/2010/main" val="1330143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a:xfrm>
            <a:off x="1351086" y="524759"/>
            <a:ext cx="10840914" cy="1260000"/>
          </a:xfrm>
        </p:spPr>
        <p:txBody>
          <a:bodyPr/>
          <a:lstStyle/>
          <a:p>
            <a:r>
              <a:rPr lang="en-US" dirty="0" smtClean="0"/>
              <a:t>3 broadly classified ml algorithms</a:t>
            </a:r>
            <a:endParaRPr lang="en-US" dirty="0"/>
          </a:p>
        </p:txBody>
      </p:sp>
      <p:pic>
        <p:nvPicPr>
          <p:cNvPr id="7" name="Picture 6">
            <a:extLst>
              <a:ext uri="{FF2B5EF4-FFF2-40B4-BE49-F238E27FC236}">
                <a16:creationId xmlns:a16="http://schemas.microsoft.com/office/drawing/2014/main" id="{AAE36621-6FAB-4009-9D5C-CE767DF10D22}"/>
              </a:ext>
              <a:ext uri="{C183D7F6-B498-43B3-948B-1728B52AA6E4}">
                <adec:decorative xmlns:adec="http://schemas.microsoft.com/office/drawing/2017/decorative" xmlns=""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9749" y="700089"/>
            <a:ext cx="877236" cy="745702"/>
          </a:xfrm>
          <a:prstGeom prst="rect">
            <a:avLst/>
          </a:prstGeom>
        </p:spPr>
      </p:pic>
      <p:sp>
        <p:nvSpPr>
          <p:cNvPr id="3" name="Content Placeholder 2">
            <a:extLst>
              <a:ext uri="{FF2B5EF4-FFF2-40B4-BE49-F238E27FC236}">
                <a16:creationId xmlns:a16="http://schemas.microsoft.com/office/drawing/2014/main" id="{90E8A47E-9D4A-4D70-B23A-B0AC3757292F}"/>
              </a:ext>
            </a:extLst>
          </p:cNvPr>
          <p:cNvSpPr>
            <a:spLocks noGrp="1"/>
          </p:cNvSpPr>
          <p:nvPr>
            <p:ph idx="1"/>
          </p:nvPr>
        </p:nvSpPr>
        <p:spPr>
          <a:xfrm>
            <a:off x="894807" y="1669057"/>
            <a:ext cx="10840914" cy="5094514"/>
          </a:xfrm>
        </p:spPr>
        <p:txBody>
          <a:bodyPr>
            <a:noAutofit/>
          </a:bodyPr>
          <a:lstStyle/>
          <a:p>
            <a:pPr marL="0" indent="0">
              <a:buNone/>
            </a:pPr>
            <a:r>
              <a:rPr lang="en-IN" sz="1850" b="1" u="sng" dirty="0"/>
              <a:t>Supervised Learning</a:t>
            </a:r>
          </a:p>
          <a:p>
            <a:pPr marL="0" indent="0">
              <a:buNone/>
            </a:pPr>
            <a:r>
              <a:rPr lang="en-US" sz="1850" dirty="0"/>
              <a:t>This algorithm consist of </a:t>
            </a:r>
            <a:r>
              <a:rPr lang="en-US" sz="1850" dirty="0" smtClean="0"/>
              <a:t>a </a:t>
            </a:r>
            <a:r>
              <a:rPr lang="en-US" sz="1850" dirty="0"/>
              <a:t>dependent </a:t>
            </a:r>
            <a:r>
              <a:rPr lang="en-US" sz="1850" dirty="0" smtClean="0"/>
              <a:t>variable </a:t>
            </a:r>
            <a:r>
              <a:rPr lang="en-US" sz="1850" dirty="0"/>
              <a:t>which is to be predicted from a given set of predictors (independent variables). Using </a:t>
            </a:r>
            <a:r>
              <a:rPr lang="en-US" sz="1850" dirty="0" smtClean="0"/>
              <a:t>the  </a:t>
            </a:r>
            <a:r>
              <a:rPr lang="en-US" sz="1850" dirty="0"/>
              <a:t>variables, we generate a function that map inputs to desired outputs. The training process continues until the model achieves a desired level of </a:t>
            </a:r>
            <a:r>
              <a:rPr lang="en-US" sz="1850" dirty="0" smtClean="0"/>
              <a:t>accuracy. </a:t>
            </a:r>
            <a:r>
              <a:rPr lang="en-US" sz="1850" dirty="0"/>
              <a:t>Examples </a:t>
            </a:r>
            <a:r>
              <a:rPr lang="en-US" sz="1850" dirty="0" smtClean="0"/>
              <a:t>: </a:t>
            </a:r>
            <a:r>
              <a:rPr lang="en-US" sz="1850" dirty="0"/>
              <a:t>Regression, Decision Tree, Random Forest, KNN, Logistic Regression etc</a:t>
            </a:r>
            <a:r>
              <a:rPr lang="en-US" sz="1850" dirty="0" smtClean="0"/>
              <a:t>.</a:t>
            </a:r>
          </a:p>
          <a:p>
            <a:pPr marL="0" indent="0">
              <a:buNone/>
            </a:pPr>
            <a:r>
              <a:rPr lang="en-IN" sz="1850" b="1" u="sng" dirty="0"/>
              <a:t>Unsupervised Learning</a:t>
            </a:r>
          </a:p>
          <a:p>
            <a:pPr marL="0" indent="0">
              <a:buNone/>
            </a:pPr>
            <a:r>
              <a:rPr lang="en-US" sz="1850" dirty="0"/>
              <a:t>In this algorithm, we do not have any target or outcome variable to predict / estimate. It is used for clustering population in different groups, which is widely used for segmenting customers in different groups for specific intervention. Examples of Unsupervised Learning: </a:t>
            </a:r>
            <a:r>
              <a:rPr lang="en-US" sz="1850" dirty="0" err="1"/>
              <a:t>Apriori</a:t>
            </a:r>
            <a:r>
              <a:rPr lang="en-US" sz="1850" dirty="0"/>
              <a:t> algorithm, K-means</a:t>
            </a:r>
            <a:r>
              <a:rPr lang="en-US" sz="1850" dirty="0" smtClean="0"/>
              <a:t>.</a:t>
            </a:r>
          </a:p>
          <a:p>
            <a:pPr marL="0" indent="0">
              <a:buNone/>
            </a:pPr>
            <a:r>
              <a:rPr lang="en-IN" sz="1850" b="1" u="sng" dirty="0"/>
              <a:t>Reinforcement Learning</a:t>
            </a:r>
          </a:p>
          <a:p>
            <a:pPr marL="0" indent="0">
              <a:buNone/>
            </a:pPr>
            <a:r>
              <a:rPr lang="en-US" sz="1850" dirty="0"/>
              <a:t>Using this algorithm, the machine is trained to make specific decisions. It works this way: the machine is exposed to an environment where it trains itself continually using trial and error. This machine learns from past experience and tries to capture the best possible knowledge to make accurate business decisions. Example of Reinforcement Learning: Markov Decision Process</a:t>
            </a:r>
          </a:p>
        </p:txBody>
      </p:sp>
      <p:pic>
        <p:nvPicPr>
          <p:cNvPr id="5" name="image1.png"/>
          <p:cNvPicPr/>
          <p:nvPr/>
        </p:nvPicPr>
        <p:blipFill>
          <a:blip r:embed="rId3"/>
          <a:stretch>
            <a:fillRect/>
          </a:stretch>
        </p:blipFill>
        <p:spPr bwMode="auto">
          <a:xfrm>
            <a:off x="334282" y="233682"/>
            <a:ext cx="831215" cy="932815"/>
          </a:xfrm>
          <a:prstGeom prst="rect">
            <a:avLst/>
          </a:prstGeom>
        </p:spPr>
      </p:pic>
    </p:spTree>
    <p:extLst>
      <p:ext uri="{BB962C8B-B14F-4D97-AF65-F5344CB8AC3E}">
        <p14:creationId xmlns:p14="http://schemas.microsoft.com/office/powerpoint/2010/main" val="2914945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826E-72DB-45B4-B092-DA86DA68C4A7}"/>
              </a:ext>
            </a:extLst>
          </p:cNvPr>
          <p:cNvSpPr>
            <a:spLocks noGrp="1"/>
          </p:cNvSpPr>
          <p:nvPr>
            <p:ph type="title"/>
          </p:nvPr>
        </p:nvSpPr>
        <p:spPr>
          <a:xfrm>
            <a:off x="2149338" y="233682"/>
            <a:ext cx="10840914" cy="1260000"/>
          </a:xfrm>
        </p:spPr>
        <p:txBody>
          <a:bodyPr/>
          <a:lstStyle/>
          <a:p>
            <a:r>
              <a:rPr lang="en-US" dirty="0" smtClean="0"/>
              <a:t>Methodology</a:t>
            </a:r>
            <a:endParaRPr lang="en-US" dirty="0"/>
          </a:p>
        </p:txBody>
      </p:sp>
      <p:pic>
        <p:nvPicPr>
          <p:cNvPr id="24" name="Picture 23" descr="calendar icon">
            <a:extLst>
              <a:ext uri="{FF2B5EF4-FFF2-40B4-BE49-F238E27FC236}">
                <a16:creationId xmlns:a16="http://schemas.microsoft.com/office/drawing/2014/main" id="{B83E2AB1-C03F-4257-9171-5FD5FA2720DB}"/>
              </a:ext>
              <a:ext uri="{C183D7F6-B498-43B3-948B-1728B52AA6E4}">
                <adec:decorative xmlns:adec="http://schemas.microsoft.com/office/drawing/2017/decorative" xmlns="" val="1"/>
              </a:ext>
            </a:extLst>
          </p:cNvPr>
          <p:cNvPicPr>
            <a:picLocks noChangeAspect="1"/>
          </p:cNvPicPr>
          <p:nvPr/>
        </p:nvPicPr>
        <p:blipFill>
          <a:blip r:embed="rId2"/>
          <a:stretch>
            <a:fillRect/>
          </a:stretch>
        </p:blipFill>
        <p:spPr>
          <a:xfrm>
            <a:off x="1406388" y="540385"/>
            <a:ext cx="742950" cy="742950"/>
          </a:xfrm>
          <a:prstGeom prst="rect">
            <a:avLst/>
          </a:prstGeom>
        </p:spPr>
      </p:pic>
      <p:sp>
        <p:nvSpPr>
          <p:cNvPr id="9" name="Text Placeholder 8">
            <a:extLst>
              <a:ext uri="{FF2B5EF4-FFF2-40B4-BE49-F238E27FC236}">
                <a16:creationId xmlns:a16="http://schemas.microsoft.com/office/drawing/2014/main" id="{4B8941C9-A5E2-4AE2-9E83-54DAEF9402B0}"/>
              </a:ext>
            </a:extLst>
          </p:cNvPr>
          <p:cNvSpPr>
            <a:spLocks noGrp="1"/>
          </p:cNvSpPr>
          <p:nvPr>
            <p:ph type="body" idx="13"/>
          </p:nvPr>
        </p:nvSpPr>
        <p:spPr>
          <a:xfrm>
            <a:off x="596491" y="2469653"/>
            <a:ext cx="10840914" cy="502126"/>
          </a:xfrm>
        </p:spPr>
        <p:txBody>
          <a:bodyPr/>
          <a:lstStyle/>
          <a:p>
            <a:r>
              <a:rPr lang="en-US" dirty="0"/>
              <a:t>Steps we followed/will perform during the course of the project</a:t>
            </a:r>
          </a:p>
        </p:txBody>
      </p:sp>
      <p:sp>
        <p:nvSpPr>
          <p:cNvPr id="32" name="Text Placeholder 31">
            <a:extLst>
              <a:ext uri="{FF2B5EF4-FFF2-40B4-BE49-F238E27FC236}">
                <a16:creationId xmlns:a16="http://schemas.microsoft.com/office/drawing/2014/main" id="{E9D7F99C-4A63-4AF2-8DFC-783C463444FE}"/>
              </a:ext>
            </a:extLst>
          </p:cNvPr>
          <p:cNvSpPr>
            <a:spLocks noGrp="1"/>
          </p:cNvSpPr>
          <p:nvPr>
            <p:ph type="body" sz="quarter" idx="14"/>
          </p:nvPr>
        </p:nvSpPr>
        <p:spPr>
          <a:xfrm>
            <a:off x="1137535" y="3399866"/>
            <a:ext cx="1310050" cy="959003"/>
          </a:xfrm>
        </p:spPr>
        <p:txBody>
          <a:bodyPr/>
          <a:lstStyle/>
          <a:p>
            <a:pPr lvl="0"/>
            <a:r>
              <a:rPr lang="en-US" dirty="0"/>
              <a:t>Choose the data set</a:t>
            </a:r>
            <a:endParaRPr lang="en-IN" dirty="0"/>
          </a:p>
        </p:txBody>
      </p:sp>
      <p:sp>
        <p:nvSpPr>
          <p:cNvPr id="11" name="Oval 9" descr="decorative element">
            <a:extLst>
              <a:ext uri="{FF2B5EF4-FFF2-40B4-BE49-F238E27FC236}">
                <a16:creationId xmlns:a16="http://schemas.microsoft.com/office/drawing/2014/main" id="{6A7147D9-5182-4F63-A1F6-2C7F380BCAEC}"/>
              </a:ext>
              <a:ext uri="{C183D7F6-B498-43B3-948B-1728B52AA6E4}">
                <adec:decorative xmlns:adec="http://schemas.microsoft.com/office/drawing/2017/decorative" xmlns="" val="1"/>
              </a:ext>
            </a:extLst>
          </p:cNvPr>
          <p:cNvSpPr>
            <a:spLocks noChangeArrowheads="1"/>
          </p:cNvSpPr>
          <p:nvPr/>
        </p:nvSpPr>
        <p:spPr bwMode="auto">
          <a:xfrm>
            <a:off x="1669374" y="4587903"/>
            <a:ext cx="252000" cy="252000"/>
          </a:xfrm>
          <a:prstGeom prst="ellipse">
            <a:avLst/>
          </a:prstGeom>
          <a:solidFill>
            <a:schemeClr val="bg1">
              <a:lumMod val="65000"/>
              <a:lumOff val="35000"/>
            </a:schemeClr>
          </a:solidFill>
          <a:ln w="9525">
            <a:solidFill>
              <a:schemeClr val="bg2">
                <a:lumMod val="75000"/>
                <a:lumOff val="25000"/>
              </a:schemeClr>
            </a:solidFill>
          </a:ln>
          <a:effectLst>
            <a:glow rad="63500">
              <a:schemeClr val="bg2">
                <a:lumMod val="75000"/>
                <a:lumOff val="25000"/>
                <a:alpha val="40000"/>
              </a:schemeClr>
            </a:glow>
          </a:effectLst>
          <a:extLst/>
        </p:spPr>
        <p:txBody>
          <a:bodyPr/>
          <a:lstStyle/>
          <a:p>
            <a:pPr eaLnBrk="1" fontAlgn="auto" hangingPunct="1">
              <a:spcBef>
                <a:spcPts val="0"/>
              </a:spcBef>
              <a:spcAft>
                <a:spcPts val="0"/>
              </a:spcAft>
              <a:defRPr/>
            </a:pPr>
            <a:endParaRPr lang="en-US" dirty="0">
              <a:latin typeface="+mj-lt"/>
            </a:endParaRPr>
          </a:p>
        </p:txBody>
      </p:sp>
      <p:sp>
        <p:nvSpPr>
          <p:cNvPr id="33" name="Text Placeholder 32">
            <a:extLst>
              <a:ext uri="{FF2B5EF4-FFF2-40B4-BE49-F238E27FC236}">
                <a16:creationId xmlns:a16="http://schemas.microsoft.com/office/drawing/2014/main" id="{11214B34-DA9D-4C1E-8508-23F492C53998}"/>
              </a:ext>
            </a:extLst>
          </p:cNvPr>
          <p:cNvSpPr>
            <a:spLocks noGrp="1"/>
          </p:cNvSpPr>
          <p:nvPr>
            <p:ph type="body" sz="quarter" idx="15"/>
          </p:nvPr>
        </p:nvSpPr>
        <p:spPr>
          <a:xfrm>
            <a:off x="3209084" y="3436532"/>
            <a:ext cx="1310050" cy="959003"/>
          </a:xfrm>
        </p:spPr>
        <p:txBody>
          <a:bodyPr/>
          <a:lstStyle/>
          <a:p>
            <a:pPr lvl="0"/>
            <a:r>
              <a:rPr lang="en-US" dirty="0"/>
              <a:t>Perform EDA </a:t>
            </a:r>
            <a:r>
              <a:rPr lang="en-US" dirty="0" smtClean="0"/>
              <a:t>using </a:t>
            </a:r>
            <a:r>
              <a:rPr lang="en-US" b="1" dirty="0"/>
              <a:t>pandas</a:t>
            </a:r>
            <a:endParaRPr lang="en-IN" dirty="0"/>
          </a:p>
        </p:txBody>
      </p:sp>
      <p:sp>
        <p:nvSpPr>
          <p:cNvPr id="15" name="Oval 14" descr="decorative element">
            <a:extLst>
              <a:ext uri="{FF2B5EF4-FFF2-40B4-BE49-F238E27FC236}">
                <a16:creationId xmlns:a16="http://schemas.microsoft.com/office/drawing/2014/main" id="{3184FF17-95E1-488F-85D0-829B6630F938}"/>
              </a:ext>
              <a:ext uri="{C183D7F6-B498-43B3-948B-1728B52AA6E4}">
                <adec:decorative xmlns:adec="http://schemas.microsoft.com/office/drawing/2017/decorative" xmlns="" val="1"/>
              </a:ext>
            </a:extLst>
          </p:cNvPr>
          <p:cNvSpPr>
            <a:spLocks noChangeArrowheads="1"/>
          </p:cNvSpPr>
          <p:nvPr/>
        </p:nvSpPr>
        <p:spPr bwMode="auto">
          <a:xfrm>
            <a:off x="9985590" y="4587903"/>
            <a:ext cx="252000" cy="252000"/>
          </a:xfrm>
          <a:prstGeom prst="ellipse">
            <a:avLst/>
          </a:prstGeom>
          <a:solidFill>
            <a:schemeClr val="bg1">
              <a:lumMod val="65000"/>
              <a:lumOff val="35000"/>
            </a:schemeClr>
          </a:solidFill>
          <a:ln>
            <a:solidFill>
              <a:schemeClr val="bg2">
                <a:lumMod val="75000"/>
                <a:lumOff val="25000"/>
              </a:schemeClr>
            </a:solidFill>
          </a:ln>
          <a:effectLst>
            <a:glow rad="63500">
              <a:schemeClr val="bg2">
                <a:lumMod val="75000"/>
                <a:lumOff val="25000"/>
                <a:alpha val="40000"/>
              </a:schemeClr>
            </a:glow>
          </a:effectLst>
          <a:extLst/>
        </p:spPr>
        <p:txBody>
          <a:bodyPr/>
          <a:lstStyle/>
          <a:p>
            <a:pPr eaLnBrk="1" fontAlgn="auto" hangingPunct="1">
              <a:spcBef>
                <a:spcPts val="0"/>
              </a:spcBef>
              <a:spcAft>
                <a:spcPts val="0"/>
              </a:spcAft>
              <a:defRPr/>
            </a:pPr>
            <a:endParaRPr lang="en-US" dirty="0">
              <a:latin typeface="+mj-lt"/>
            </a:endParaRPr>
          </a:p>
        </p:txBody>
      </p:sp>
      <p:sp>
        <p:nvSpPr>
          <p:cNvPr id="34" name="Text Placeholder 33">
            <a:extLst>
              <a:ext uri="{FF2B5EF4-FFF2-40B4-BE49-F238E27FC236}">
                <a16:creationId xmlns:a16="http://schemas.microsoft.com/office/drawing/2014/main" id="{181BCB65-05D6-4968-A705-E5461BD4B7EF}"/>
              </a:ext>
            </a:extLst>
          </p:cNvPr>
          <p:cNvSpPr>
            <a:spLocks noGrp="1"/>
          </p:cNvSpPr>
          <p:nvPr>
            <p:ph type="body" sz="quarter" idx="16"/>
          </p:nvPr>
        </p:nvSpPr>
        <p:spPr>
          <a:xfrm>
            <a:off x="5324484" y="3399866"/>
            <a:ext cx="1310050" cy="959003"/>
          </a:xfrm>
        </p:spPr>
        <p:txBody>
          <a:bodyPr/>
          <a:lstStyle/>
          <a:p>
            <a:pPr>
              <a:spcAft>
                <a:spcPts val="0"/>
              </a:spcAft>
            </a:pPr>
            <a:r>
              <a:rPr lang="en-US" dirty="0"/>
              <a:t>Perform Data Visualization </a:t>
            </a:r>
            <a:r>
              <a:rPr lang="en-US" dirty="0" smtClean="0"/>
              <a:t>using </a:t>
            </a:r>
            <a:r>
              <a:rPr lang="en-US" b="1" dirty="0" err="1"/>
              <a:t>s</a:t>
            </a:r>
            <a:r>
              <a:rPr lang="en-US" b="1" dirty="0" err="1" smtClean="0"/>
              <a:t>eaborn</a:t>
            </a:r>
            <a:endParaRPr lang="en-US" dirty="0"/>
          </a:p>
        </p:txBody>
      </p:sp>
      <p:sp>
        <p:nvSpPr>
          <p:cNvPr id="16" name="Oval 19" descr="decorative element">
            <a:extLst>
              <a:ext uri="{FF2B5EF4-FFF2-40B4-BE49-F238E27FC236}">
                <a16:creationId xmlns:a16="http://schemas.microsoft.com/office/drawing/2014/main" id="{E8029F86-BAEB-4FB6-9968-621202C1E881}"/>
              </a:ext>
              <a:ext uri="{C183D7F6-B498-43B3-948B-1728B52AA6E4}">
                <adec:decorative xmlns:adec="http://schemas.microsoft.com/office/drawing/2017/decorative" xmlns="" val="1"/>
              </a:ext>
            </a:extLst>
          </p:cNvPr>
          <p:cNvSpPr>
            <a:spLocks noChangeArrowheads="1"/>
          </p:cNvSpPr>
          <p:nvPr/>
        </p:nvSpPr>
        <p:spPr bwMode="auto">
          <a:xfrm>
            <a:off x="3691956" y="4577584"/>
            <a:ext cx="252000" cy="252000"/>
          </a:xfrm>
          <a:prstGeom prst="ellipse">
            <a:avLst/>
          </a:prstGeom>
          <a:solidFill>
            <a:schemeClr val="bg1">
              <a:lumMod val="65000"/>
              <a:lumOff val="35000"/>
            </a:schemeClr>
          </a:solidFill>
          <a:ln>
            <a:solidFill>
              <a:schemeClr val="bg2">
                <a:lumMod val="75000"/>
                <a:lumOff val="25000"/>
              </a:schemeClr>
            </a:solidFill>
          </a:ln>
          <a:effectLst>
            <a:glow rad="63500">
              <a:schemeClr val="bg2">
                <a:lumMod val="75000"/>
                <a:lumOff val="25000"/>
                <a:alpha val="40000"/>
              </a:schemeClr>
            </a:glow>
          </a:effectLst>
          <a:extLst/>
        </p:spPr>
        <p:txBody>
          <a:bodyPr/>
          <a:lstStyle/>
          <a:p>
            <a:pPr eaLnBrk="1" fontAlgn="auto" hangingPunct="1">
              <a:spcBef>
                <a:spcPts val="0"/>
              </a:spcBef>
              <a:spcAft>
                <a:spcPts val="0"/>
              </a:spcAft>
              <a:defRPr/>
            </a:pPr>
            <a:endParaRPr lang="en-US" dirty="0">
              <a:latin typeface="+mj-lt"/>
            </a:endParaRPr>
          </a:p>
        </p:txBody>
      </p:sp>
      <p:sp>
        <p:nvSpPr>
          <p:cNvPr id="35" name="Text Placeholder 34">
            <a:extLst>
              <a:ext uri="{FF2B5EF4-FFF2-40B4-BE49-F238E27FC236}">
                <a16:creationId xmlns:a16="http://schemas.microsoft.com/office/drawing/2014/main" id="{2EF458CD-7F65-4446-8840-6E8C9C68317E}"/>
              </a:ext>
            </a:extLst>
          </p:cNvPr>
          <p:cNvSpPr>
            <a:spLocks noGrp="1"/>
          </p:cNvSpPr>
          <p:nvPr>
            <p:ph type="body" sz="quarter" idx="17"/>
          </p:nvPr>
        </p:nvSpPr>
        <p:spPr>
          <a:xfrm>
            <a:off x="7359786" y="3396932"/>
            <a:ext cx="1310050" cy="959003"/>
          </a:xfrm>
        </p:spPr>
        <p:txBody>
          <a:bodyPr/>
          <a:lstStyle/>
          <a:p>
            <a:pPr>
              <a:spcAft>
                <a:spcPts val="0"/>
              </a:spcAft>
            </a:pPr>
            <a:r>
              <a:rPr lang="en-US" dirty="0"/>
              <a:t>Train the model using </a:t>
            </a:r>
            <a:r>
              <a:rPr lang="en-US" b="1" dirty="0" smtClean="0"/>
              <a:t>logistic</a:t>
            </a:r>
            <a:r>
              <a:rPr lang="en-US" dirty="0" smtClean="0"/>
              <a:t> </a:t>
            </a:r>
            <a:r>
              <a:rPr lang="en-US" b="1" dirty="0"/>
              <a:t>regression</a:t>
            </a:r>
            <a:r>
              <a:rPr lang="en-US" dirty="0"/>
              <a:t> </a:t>
            </a:r>
          </a:p>
        </p:txBody>
      </p:sp>
      <p:sp>
        <p:nvSpPr>
          <p:cNvPr id="17" name="Oval 270" descr="decorative element">
            <a:extLst>
              <a:ext uri="{FF2B5EF4-FFF2-40B4-BE49-F238E27FC236}">
                <a16:creationId xmlns:a16="http://schemas.microsoft.com/office/drawing/2014/main" id="{A8F4EDB0-C386-4CCF-B742-D9788F7B7C44}"/>
              </a:ext>
              <a:ext uri="{C183D7F6-B498-43B3-948B-1728B52AA6E4}">
                <adec:decorative xmlns:adec="http://schemas.microsoft.com/office/drawing/2017/decorative" xmlns="" val="1"/>
              </a:ext>
            </a:extLst>
          </p:cNvPr>
          <p:cNvSpPr>
            <a:spLocks noChangeArrowheads="1"/>
          </p:cNvSpPr>
          <p:nvPr/>
        </p:nvSpPr>
        <p:spPr bwMode="auto">
          <a:xfrm>
            <a:off x="7888811" y="4559584"/>
            <a:ext cx="252000" cy="252000"/>
          </a:xfrm>
          <a:prstGeom prst="ellipse">
            <a:avLst/>
          </a:prstGeom>
          <a:solidFill>
            <a:schemeClr val="bg1">
              <a:lumMod val="65000"/>
              <a:lumOff val="35000"/>
            </a:schemeClr>
          </a:solidFill>
          <a:ln>
            <a:solidFill>
              <a:schemeClr val="bg2">
                <a:lumMod val="75000"/>
                <a:lumOff val="25000"/>
              </a:schemeClr>
            </a:solidFill>
          </a:ln>
          <a:effectLst>
            <a:glow rad="63500">
              <a:schemeClr val="bg2">
                <a:lumMod val="75000"/>
                <a:lumOff val="25000"/>
                <a:alpha val="40000"/>
              </a:schemeClr>
            </a:glow>
          </a:effectLst>
          <a:extLst/>
        </p:spPr>
        <p:txBody>
          <a:bodyPr/>
          <a:lstStyle/>
          <a:p>
            <a:pPr eaLnBrk="1" fontAlgn="auto" hangingPunct="1">
              <a:spcBef>
                <a:spcPts val="0"/>
              </a:spcBef>
              <a:spcAft>
                <a:spcPts val="0"/>
              </a:spcAft>
              <a:defRPr/>
            </a:pPr>
            <a:endParaRPr lang="en-US" dirty="0">
              <a:latin typeface="+mj-lt"/>
            </a:endParaRPr>
          </a:p>
        </p:txBody>
      </p:sp>
      <p:sp>
        <p:nvSpPr>
          <p:cNvPr id="36" name="Text Placeholder 35">
            <a:extLst>
              <a:ext uri="{FF2B5EF4-FFF2-40B4-BE49-F238E27FC236}">
                <a16:creationId xmlns:a16="http://schemas.microsoft.com/office/drawing/2014/main" id="{E14C2379-D648-4FA4-892B-A031C8CF38FA}"/>
              </a:ext>
            </a:extLst>
          </p:cNvPr>
          <p:cNvSpPr>
            <a:spLocks noGrp="1"/>
          </p:cNvSpPr>
          <p:nvPr>
            <p:ph type="body" sz="quarter" idx="18"/>
          </p:nvPr>
        </p:nvSpPr>
        <p:spPr>
          <a:xfrm>
            <a:off x="9431335" y="3337284"/>
            <a:ext cx="1310050" cy="959003"/>
          </a:xfrm>
        </p:spPr>
        <p:txBody>
          <a:bodyPr/>
          <a:lstStyle/>
          <a:p>
            <a:pPr>
              <a:spcAft>
                <a:spcPts val="0"/>
              </a:spcAft>
            </a:pPr>
            <a:r>
              <a:rPr lang="en-US" dirty="0"/>
              <a:t>Test the model</a:t>
            </a:r>
          </a:p>
        </p:txBody>
      </p:sp>
      <p:sp>
        <p:nvSpPr>
          <p:cNvPr id="10" name="Rectangle 7" descr="timeline">
            <a:extLst>
              <a:ext uri="{FF2B5EF4-FFF2-40B4-BE49-F238E27FC236}">
                <a16:creationId xmlns:a16="http://schemas.microsoft.com/office/drawing/2014/main" id="{2B8D0290-68FF-400B-B201-1F38FEE7607A}"/>
              </a:ext>
              <a:ext uri="{C183D7F6-B498-43B3-948B-1728B52AA6E4}">
                <adec:decorative xmlns:adec="http://schemas.microsoft.com/office/drawing/2017/decorative" xmlns="" val="1"/>
              </a:ext>
            </a:extLst>
          </p:cNvPr>
          <p:cNvSpPr>
            <a:spLocks noChangeArrowheads="1"/>
          </p:cNvSpPr>
          <p:nvPr/>
        </p:nvSpPr>
        <p:spPr bwMode="auto">
          <a:xfrm>
            <a:off x="1792560" y="4703584"/>
            <a:ext cx="8424000" cy="20638"/>
          </a:xfrm>
          <a:prstGeom prst="rect">
            <a:avLst/>
          </a:prstGeom>
          <a:solidFill>
            <a:schemeClr val="tx1">
              <a:lumMod val="50000"/>
            </a:schemeClr>
          </a:solidFill>
          <a:ln w="9525">
            <a:noFill/>
            <a:miter lim="800000"/>
            <a:headEnd/>
            <a:tailEnd/>
          </a:ln>
          <a:extLst/>
        </p:spPr>
        <p:txBody>
          <a:bodyPr/>
          <a:lstStyle/>
          <a:p>
            <a:pPr eaLnBrk="1" fontAlgn="auto" hangingPunct="1">
              <a:spcBef>
                <a:spcPts val="0"/>
              </a:spcBef>
              <a:spcAft>
                <a:spcPts val="0"/>
              </a:spcAft>
              <a:defRPr/>
            </a:pPr>
            <a:endParaRPr lang="en-US" dirty="0">
              <a:latin typeface="+mj-lt"/>
            </a:endParaRPr>
          </a:p>
        </p:txBody>
      </p:sp>
      <p:sp>
        <p:nvSpPr>
          <p:cNvPr id="18" name="Oval 11" descr="decorative element">
            <a:extLst>
              <a:ext uri="{FF2B5EF4-FFF2-40B4-BE49-F238E27FC236}">
                <a16:creationId xmlns:a16="http://schemas.microsoft.com/office/drawing/2014/main" id="{D62D13F9-C589-486F-8D76-6D51992A2E08}"/>
              </a:ext>
              <a:ext uri="{C183D7F6-B498-43B3-948B-1728B52AA6E4}">
                <adec:decorative xmlns:adec="http://schemas.microsoft.com/office/drawing/2017/decorative" xmlns="" val="1"/>
              </a:ext>
            </a:extLst>
          </p:cNvPr>
          <p:cNvSpPr>
            <a:spLocks noChangeArrowheads="1"/>
          </p:cNvSpPr>
          <p:nvPr/>
        </p:nvSpPr>
        <p:spPr bwMode="auto">
          <a:xfrm>
            <a:off x="5835509" y="4559584"/>
            <a:ext cx="288000" cy="288000"/>
          </a:xfrm>
          <a:prstGeom prst="ellipse">
            <a:avLst/>
          </a:prstGeom>
          <a:solidFill>
            <a:schemeClr val="bg1">
              <a:lumMod val="50000"/>
              <a:lumOff val="50000"/>
            </a:schemeClr>
          </a:solidFill>
          <a:ln w="15875">
            <a:solidFill>
              <a:schemeClr val="bg2">
                <a:lumMod val="50000"/>
                <a:lumOff val="50000"/>
              </a:schemeClr>
            </a:solidFill>
          </a:ln>
          <a:effectLst>
            <a:glow rad="101600">
              <a:schemeClr val="bg2">
                <a:lumMod val="75000"/>
                <a:lumOff val="25000"/>
                <a:alpha val="60000"/>
              </a:schemeClr>
            </a:glow>
          </a:effectLst>
          <a:extLst/>
        </p:spPr>
        <p:txBody>
          <a:bodyPr/>
          <a:lstStyle/>
          <a:p>
            <a:pPr eaLnBrk="1" fontAlgn="auto" hangingPunct="1">
              <a:spcBef>
                <a:spcPts val="0"/>
              </a:spcBef>
              <a:spcAft>
                <a:spcPts val="0"/>
              </a:spcAft>
              <a:defRPr/>
            </a:pPr>
            <a:endParaRPr lang="en-US" dirty="0">
              <a:latin typeface="+mj-lt"/>
            </a:endParaRPr>
          </a:p>
        </p:txBody>
      </p:sp>
      <p:sp>
        <p:nvSpPr>
          <p:cNvPr id="42" name="Text Placeholder 33">
            <a:extLst>
              <a:ext uri="{FF2B5EF4-FFF2-40B4-BE49-F238E27FC236}">
                <a16:creationId xmlns:a16="http://schemas.microsoft.com/office/drawing/2014/main" id="{181BCB65-05D6-4968-A705-E5461BD4B7EF}"/>
              </a:ext>
            </a:extLst>
          </p:cNvPr>
          <p:cNvSpPr>
            <a:spLocks noGrp="1"/>
          </p:cNvSpPr>
          <p:nvPr>
            <p:ph type="body" sz="quarter" idx="16"/>
          </p:nvPr>
        </p:nvSpPr>
        <p:spPr>
          <a:xfrm>
            <a:off x="5361923" y="5155633"/>
            <a:ext cx="1310050" cy="959003"/>
          </a:xfrm>
        </p:spPr>
        <p:txBody>
          <a:bodyPr/>
          <a:lstStyle/>
          <a:p>
            <a:pPr>
              <a:spcAft>
                <a:spcPts val="0"/>
              </a:spcAft>
            </a:pPr>
            <a:r>
              <a:rPr lang="en-US" dirty="0" smtClean="0"/>
              <a:t>CURRENT STATUS</a:t>
            </a:r>
            <a:endParaRPr lang="en-US" dirty="0"/>
          </a:p>
        </p:txBody>
      </p:sp>
      <p:cxnSp>
        <p:nvCxnSpPr>
          <p:cNvPr id="19" name="Straight Arrow Connector 18"/>
          <p:cNvCxnSpPr/>
          <p:nvPr/>
        </p:nvCxnSpPr>
        <p:spPr>
          <a:xfrm flipH="1">
            <a:off x="5979509" y="4964578"/>
            <a:ext cx="12525" cy="4554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image1.png"/>
          <p:cNvPicPr/>
          <p:nvPr/>
        </p:nvPicPr>
        <p:blipFill>
          <a:blip r:embed="rId3"/>
          <a:stretch>
            <a:fillRect/>
          </a:stretch>
        </p:blipFill>
        <p:spPr bwMode="auto">
          <a:xfrm>
            <a:off x="334282" y="233682"/>
            <a:ext cx="831215" cy="932815"/>
          </a:xfrm>
          <a:prstGeom prst="rect">
            <a:avLst/>
          </a:prstGeom>
        </p:spPr>
      </p:pic>
    </p:spTree>
    <p:extLst>
      <p:ext uri="{BB962C8B-B14F-4D97-AF65-F5344CB8AC3E}">
        <p14:creationId xmlns:p14="http://schemas.microsoft.com/office/powerpoint/2010/main" val="537041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a:xfrm>
            <a:off x="1351086" y="372858"/>
            <a:ext cx="10840914" cy="1260000"/>
          </a:xfrm>
        </p:spPr>
        <p:txBody>
          <a:bodyPr/>
          <a:lstStyle/>
          <a:p>
            <a:r>
              <a:rPr lang="en-US" dirty="0" smtClean="0"/>
              <a:t>Choosing the data set</a:t>
            </a:r>
            <a:endParaRPr lang="en-US" dirty="0"/>
          </a:p>
        </p:txBody>
      </p:sp>
      <p:pic>
        <p:nvPicPr>
          <p:cNvPr id="7" name="Picture 6" descr="magnifying glass icon">
            <a:extLst>
              <a:ext uri="{FF2B5EF4-FFF2-40B4-BE49-F238E27FC236}">
                <a16:creationId xmlns:a16="http://schemas.microsoft.com/office/drawing/2014/main" id="{AAE36621-6FAB-4009-9D5C-CE767DF10D22}"/>
              </a:ext>
              <a:ext uri="{C183D7F6-B498-43B3-948B-1728B52AA6E4}">
                <adec:decorative xmlns:adec="http://schemas.microsoft.com/office/drawing/2017/decorative" xmlns="" val="1"/>
              </a:ext>
            </a:extLst>
          </p:cNvPr>
          <p:cNvPicPr>
            <a:picLocks noChangeAspect="1"/>
          </p:cNvPicPr>
          <p:nvPr/>
        </p:nvPicPr>
        <p:blipFill>
          <a:blip r:embed="rId2"/>
          <a:stretch>
            <a:fillRect/>
          </a:stretch>
        </p:blipFill>
        <p:spPr>
          <a:xfrm>
            <a:off x="6761285" y="776886"/>
            <a:ext cx="685800" cy="685800"/>
          </a:xfrm>
          <a:prstGeom prst="rect">
            <a:avLst/>
          </a:prstGeom>
        </p:spPr>
      </p:pic>
      <p:sp>
        <p:nvSpPr>
          <p:cNvPr id="3" name="Content Placeholder 2">
            <a:extLst>
              <a:ext uri="{FF2B5EF4-FFF2-40B4-BE49-F238E27FC236}">
                <a16:creationId xmlns:a16="http://schemas.microsoft.com/office/drawing/2014/main" id="{90E8A47E-9D4A-4D70-B23A-B0AC3757292F}"/>
              </a:ext>
            </a:extLst>
          </p:cNvPr>
          <p:cNvSpPr>
            <a:spLocks noGrp="1"/>
          </p:cNvSpPr>
          <p:nvPr>
            <p:ph idx="1"/>
          </p:nvPr>
        </p:nvSpPr>
        <p:spPr>
          <a:xfrm>
            <a:off x="685801" y="1750423"/>
            <a:ext cx="10840914" cy="4040778"/>
          </a:xfrm>
        </p:spPr>
        <p:txBody>
          <a:bodyPr>
            <a:noAutofit/>
          </a:bodyPr>
          <a:lstStyle/>
          <a:p>
            <a:pPr marL="0" indent="0">
              <a:buNone/>
            </a:pPr>
            <a:r>
              <a:rPr lang="en-US" sz="1700" dirty="0" smtClean="0"/>
              <a:t>Data Set </a:t>
            </a:r>
            <a:r>
              <a:rPr lang="en-US" sz="1700" dirty="0"/>
              <a:t>used: https://www.kaggle.com/isaikumar/creditcardfraud </a:t>
            </a:r>
            <a:endParaRPr lang="en-US" sz="1700" dirty="0" smtClean="0"/>
          </a:p>
          <a:p>
            <a:pPr marL="0" indent="0">
              <a:buNone/>
            </a:pPr>
            <a:endParaRPr lang="en-US" sz="1700" dirty="0" smtClean="0"/>
          </a:p>
          <a:p>
            <a:pPr lvl="1"/>
            <a:r>
              <a:rPr lang="en-US" sz="1700" dirty="0"/>
              <a:t>The datasets contains transactions made by credit cards in September 2013 by E</a:t>
            </a:r>
            <a:r>
              <a:rPr lang="en-US" sz="1700" dirty="0" smtClean="0"/>
              <a:t>uropean </a:t>
            </a:r>
            <a:r>
              <a:rPr lang="en-US" sz="1700" dirty="0"/>
              <a:t>cardholders</a:t>
            </a:r>
            <a:r>
              <a:rPr lang="en-US" sz="1700" dirty="0" smtClean="0"/>
              <a:t>.</a:t>
            </a:r>
          </a:p>
          <a:p>
            <a:pPr lvl="1"/>
            <a:r>
              <a:rPr lang="en-US" sz="1700" dirty="0"/>
              <a:t>This dataset presents transactions that occurred in two days, where we have 492 frauds out of 284,807 transactions</a:t>
            </a:r>
            <a:r>
              <a:rPr lang="en-US" sz="1700" dirty="0" smtClean="0"/>
              <a:t>.</a:t>
            </a:r>
          </a:p>
          <a:p>
            <a:pPr lvl="1"/>
            <a:r>
              <a:rPr lang="en-US" sz="1700" dirty="0"/>
              <a:t>It contains only numerical input variables which are the result of a PCA </a:t>
            </a:r>
            <a:r>
              <a:rPr lang="en-US" sz="1700" dirty="0" smtClean="0"/>
              <a:t>transformation as </a:t>
            </a:r>
            <a:r>
              <a:rPr lang="en-US" sz="1700" dirty="0"/>
              <a:t>we cannot provide the original features and more background information about the </a:t>
            </a:r>
            <a:r>
              <a:rPr lang="en-US" sz="1700" dirty="0" smtClean="0"/>
              <a:t>data </a:t>
            </a:r>
            <a:r>
              <a:rPr lang="en-US" sz="1700" dirty="0"/>
              <a:t>due to confidentiality </a:t>
            </a:r>
            <a:r>
              <a:rPr lang="en-US" sz="1700" dirty="0" smtClean="0"/>
              <a:t>issues.</a:t>
            </a:r>
          </a:p>
          <a:p>
            <a:pPr lvl="1"/>
            <a:r>
              <a:rPr lang="en-US" sz="1700" dirty="0" smtClean="0"/>
              <a:t>Number of columns/characteristics: 31</a:t>
            </a:r>
          </a:p>
          <a:p>
            <a:pPr lvl="1"/>
            <a:r>
              <a:rPr lang="en-US" sz="1700" dirty="0" smtClean="0"/>
              <a:t>Number of rows/observations: 284807</a:t>
            </a:r>
          </a:p>
          <a:p>
            <a:pPr lvl="1"/>
            <a:r>
              <a:rPr lang="en-US" sz="1700" dirty="0" smtClean="0"/>
              <a:t>No NULL/</a:t>
            </a:r>
            <a:r>
              <a:rPr lang="en-US" sz="1700" dirty="0" err="1" smtClean="0"/>
              <a:t>NaN</a:t>
            </a:r>
            <a:r>
              <a:rPr lang="en-US" sz="1700" dirty="0" smtClean="0"/>
              <a:t> values present, data set taken is already cleaned.</a:t>
            </a:r>
          </a:p>
          <a:p>
            <a:pPr marL="0" indent="0">
              <a:buNone/>
            </a:pPr>
            <a:endParaRPr lang="en-US" sz="1700" dirty="0" smtClean="0"/>
          </a:p>
          <a:p>
            <a:pPr marL="0" indent="0">
              <a:buNone/>
            </a:pPr>
            <a:r>
              <a:rPr lang="en-US" sz="1700" dirty="0" smtClean="0"/>
              <a:t>For further information on the data set used</a:t>
            </a:r>
            <a:r>
              <a:rPr lang="en-US" sz="1700" dirty="0"/>
              <a:t>, visit: https://www.kaggle.com/mlg-ulb/creditcardfraud/version/3</a:t>
            </a:r>
          </a:p>
        </p:txBody>
      </p:sp>
      <p:pic>
        <p:nvPicPr>
          <p:cNvPr id="5" name="image1.png"/>
          <p:cNvPicPr/>
          <p:nvPr/>
        </p:nvPicPr>
        <p:blipFill>
          <a:blip r:embed="rId3"/>
          <a:stretch>
            <a:fillRect/>
          </a:stretch>
        </p:blipFill>
        <p:spPr bwMode="auto">
          <a:xfrm>
            <a:off x="334282" y="233682"/>
            <a:ext cx="831215" cy="932815"/>
          </a:xfrm>
          <a:prstGeom prst="rect">
            <a:avLst/>
          </a:prstGeom>
        </p:spPr>
      </p:pic>
    </p:spTree>
    <p:extLst>
      <p:ext uri="{BB962C8B-B14F-4D97-AF65-F5344CB8AC3E}">
        <p14:creationId xmlns:p14="http://schemas.microsoft.com/office/powerpoint/2010/main" val="493994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E1DA-3FCD-4498-BCBB-3618ED94736C}"/>
              </a:ext>
            </a:extLst>
          </p:cNvPr>
          <p:cNvSpPr>
            <a:spLocks noGrp="1"/>
          </p:cNvSpPr>
          <p:nvPr>
            <p:ph type="title"/>
          </p:nvPr>
        </p:nvSpPr>
        <p:spPr>
          <a:xfrm>
            <a:off x="1351086" y="0"/>
            <a:ext cx="10840914" cy="1260000"/>
          </a:xfrm>
        </p:spPr>
        <p:txBody>
          <a:bodyPr/>
          <a:lstStyle/>
          <a:p>
            <a:r>
              <a:rPr lang="en-US" dirty="0" smtClean="0"/>
              <a:t>EXPLORATORY DATA ANALYSIS</a:t>
            </a:r>
            <a:endParaRPr lang="en-US" dirty="0"/>
          </a:p>
        </p:txBody>
      </p:sp>
      <p:pic>
        <p:nvPicPr>
          <p:cNvPr id="13" name="Picture 12" descr="pen and paper icon">
            <a:extLst>
              <a:ext uri="{FF2B5EF4-FFF2-40B4-BE49-F238E27FC236}">
                <a16:creationId xmlns:a16="http://schemas.microsoft.com/office/drawing/2014/main" id="{CE889C08-FD1F-4AE0-9D82-E718A6E92DF1}"/>
              </a:ext>
              <a:ext uri="{C183D7F6-B498-43B3-948B-1728B52AA6E4}">
                <adec:decorative xmlns:adec="http://schemas.microsoft.com/office/drawing/2017/decorative" xmlns="" val="1"/>
              </a:ext>
            </a:extLst>
          </p:cNvPr>
          <p:cNvPicPr>
            <a:picLocks noChangeAspect="1"/>
          </p:cNvPicPr>
          <p:nvPr/>
        </p:nvPicPr>
        <p:blipFill>
          <a:blip r:embed="rId2"/>
          <a:stretch>
            <a:fillRect/>
          </a:stretch>
        </p:blipFill>
        <p:spPr>
          <a:xfrm>
            <a:off x="6771543" y="222806"/>
            <a:ext cx="814387" cy="814387"/>
          </a:xfrm>
          <a:prstGeom prst="rect">
            <a:avLst/>
          </a:prstGeom>
        </p:spPr>
      </p:pic>
      <p:sp>
        <p:nvSpPr>
          <p:cNvPr id="5" name="Text Placeholder 4">
            <a:extLst>
              <a:ext uri="{FF2B5EF4-FFF2-40B4-BE49-F238E27FC236}">
                <a16:creationId xmlns:a16="http://schemas.microsoft.com/office/drawing/2014/main" id="{C97B01CB-70D1-4DA6-A9BF-B0BA77A1609B}"/>
              </a:ext>
            </a:extLst>
          </p:cNvPr>
          <p:cNvSpPr>
            <a:spLocks noGrp="1"/>
          </p:cNvSpPr>
          <p:nvPr>
            <p:ph type="body" sz="quarter" idx="3"/>
          </p:nvPr>
        </p:nvSpPr>
        <p:spPr>
          <a:xfrm>
            <a:off x="685799" y="974606"/>
            <a:ext cx="11214464" cy="916228"/>
          </a:xfrm>
        </p:spPr>
        <p:txBody>
          <a:bodyPr/>
          <a:lstStyle/>
          <a:p>
            <a:r>
              <a:rPr lang="en-US" dirty="0" smtClean="0"/>
              <a:t>Performing command to find number of rows, columns, NULL values, total count of each value in a given column etc.</a:t>
            </a:r>
            <a:endParaRPr lang="en-US" dirty="0"/>
          </a:p>
        </p:txBody>
      </p:sp>
      <p:pic>
        <p:nvPicPr>
          <p:cNvPr id="8" name="Content Placeholder 7"/>
          <p:cNvPicPr>
            <a:picLocks noGrp="1" noChangeAspect="1"/>
          </p:cNvPicPr>
          <p:nvPr>
            <p:ph sz="quarter" idx="4"/>
          </p:nvPr>
        </p:nvPicPr>
        <p:blipFill rotWithShape="1">
          <a:blip r:embed="rId3"/>
          <a:srcRect l="7577" t="9083" r="8813" b="17903"/>
          <a:stretch/>
        </p:blipFill>
        <p:spPr>
          <a:xfrm>
            <a:off x="1672419" y="1788993"/>
            <a:ext cx="9241224" cy="4537105"/>
          </a:xfrm>
          <a:prstGeom prst="rect">
            <a:avLst/>
          </a:prstGeom>
        </p:spPr>
      </p:pic>
      <p:pic>
        <p:nvPicPr>
          <p:cNvPr id="6" name="image1.png"/>
          <p:cNvPicPr/>
          <p:nvPr/>
        </p:nvPicPr>
        <p:blipFill>
          <a:blip r:embed="rId4"/>
          <a:stretch>
            <a:fillRect/>
          </a:stretch>
        </p:blipFill>
        <p:spPr bwMode="auto">
          <a:xfrm>
            <a:off x="334282" y="233682"/>
            <a:ext cx="831215" cy="932815"/>
          </a:xfrm>
          <a:prstGeom prst="rect">
            <a:avLst/>
          </a:prstGeom>
        </p:spPr>
      </p:pic>
    </p:spTree>
    <p:extLst>
      <p:ext uri="{BB962C8B-B14F-4D97-AF65-F5344CB8AC3E}">
        <p14:creationId xmlns:p14="http://schemas.microsoft.com/office/powerpoint/2010/main" val="1445218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E1DA-3FCD-4498-BCBB-3618ED94736C}"/>
              </a:ext>
            </a:extLst>
          </p:cNvPr>
          <p:cNvSpPr>
            <a:spLocks noGrp="1"/>
          </p:cNvSpPr>
          <p:nvPr>
            <p:ph type="title"/>
          </p:nvPr>
        </p:nvSpPr>
        <p:spPr>
          <a:xfrm>
            <a:off x="1351086" y="233682"/>
            <a:ext cx="10840914" cy="1260000"/>
          </a:xfrm>
        </p:spPr>
        <p:txBody>
          <a:bodyPr/>
          <a:lstStyle/>
          <a:p>
            <a:r>
              <a:rPr lang="en-US" dirty="0"/>
              <a:t>DATA VISUALIZATION</a:t>
            </a:r>
          </a:p>
        </p:txBody>
      </p:sp>
      <p:pic>
        <p:nvPicPr>
          <p:cNvPr id="13" name="Picture 12" descr="pen and paper icon">
            <a:extLst>
              <a:ext uri="{FF2B5EF4-FFF2-40B4-BE49-F238E27FC236}">
                <a16:creationId xmlns:a16="http://schemas.microsoft.com/office/drawing/2014/main" id="{CE889C08-FD1F-4AE0-9D82-E718A6E92DF1}"/>
              </a:ext>
              <a:ext uri="{C183D7F6-B498-43B3-948B-1728B52AA6E4}">
                <adec:decorative xmlns:adec="http://schemas.microsoft.com/office/drawing/2017/decorative" xmlns="" val="1"/>
              </a:ext>
            </a:extLst>
          </p:cNvPr>
          <p:cNvPicPr>
            <a:picLocks noChangeAspect="1"/>
          </p:cNvPicPr>
          <p:nvPr/>
        </p:nvPicPr>
        <p:blipFill>
          <a:blip r:embed="rId2"/>
          <a:stretch>
            <a:fillRect/>
          </a:stretch>
        </p:blipFill>
        <p:spPr>
          <a:xfrm>
            <a:off x="5474818" y="314288"/>
            <a:ext cx="814387" cy="814387"/>
          </a:xfrm>
          <a:prstGeom prst="rect">
            <a:avLst/>
          </a:prstGeom>
        </p:spPr>
      </p:pic>
      <p:sp>
        <p:nvSpPr>
          <p:cNvPr id="3" name="Text Placeholder 2">
            <a:extLst>
              <a:ext uri="{FF2B5EF4-FFF2-40B4-BE49-F238E27FC236}">
                <a16:creationId xmlns:a16="http://schemas.microsoft.com/office/drawing/2014/main" id="{CBECD2AB-7B57-4093-A2C5-E0BA9203854D}"/>
              </a:ext>
            </a:extLst>
          </p:cNvPr>
          <p:cNvSpPr>
            <a:spLocks noGrp="1"/>
          </p:cNvSpPr>
          <p:nvPr>
            <p:ph type="body" idx="1"/>
          </p:nvPr>
        </p:nvSpPr>
        <p:spPr>
          <a:xfrm>
            <a:off x="684500" y="1195428"/>
            <a:ext cx="5202071" cy="916228"/>
          </a:xfrm>
        </p:spPr>
        <p:txBody>
          <a:bodyPr/>
          <a:lstStyle/>
          <a:p>
            <a:r>
              <a:rPr lang="en-US" b="1" dirty="0" smtClean="0"/>
              <a:t>Relational Plot</a:t>
            </a:r>
            <a:endParaRPr lang="en-US" b="1" dirty="0"/>
          </a:p>
        </p:txBody>
      </p:sp>
      <p:sp>
        <p:nvSpPr>
          <p:cNvPr id="5" name="Text Placeholder 4">
            <a:extLst>
              <a:ext uri="{FF2B5EF4-FFF2-40B4-BE49-F238E27FC236}">
                <a16:creationId xmlns:a16="http://schemas.microsoft.com/office/drawing/2014/main" id="{C97B01CB-70D1-4DA6-A9BF-B0BA77A1609B}"/>
              </a:ext>
            </a:extLst>
          </p:cNvPr>
          <p:cNvSpPr>
            <a:spLocks noGrp="1"/>
          </p:cNvSpPr>
          <p:nvPr>
            <p:ph type="body" sz="quarter" idx="3"/>
          </p:nvPr>
        </p:nvSpPr>
        <p:spPr>
          <a:xfrm>
            <a:off x="6269940" y="1195428"/>
            <a:ext cx="5228444" cy="916228"/>
          </a:xfrm>
        </p:spPr>
        <p:txBody>
          <a:bodyPr/>
          <a:lstStyle/>
          <a:p>
            <a:r>
              <a:rPr lang="en-US" b="1" dirty="0" smtClean="0"/>
              <a:t>Count Plot</a:t>
            </a:r>
            <a:endParaRPr lang="en-US" b="1" dirty="0"/>
          </a:p>
        </p:txBody>
      </p:sp>
      <p:pic>
        <p:nvPicPr>
          <p:cNvPr id="9" name="Content Placeholder 8"/>
          <p:cNvPicPr>
            <a:picLocks noGrp="1" noChangeAspect="1"/>
          </p:cNvPicPr>
          <p:nvPr>
            <p:ph sz="half" idx="2"/>
          </p:nvPr>
        </p:nvPicPr>
        <p:blipFill rotWithShape="1">
          <a:blip r:embed="rId3"/>
          <a:srcRect l="7281" t="9083" r="9107" b="18800"/>
          <a:stretch/>
        </p:blipFill>
        <p:spPr>
          <a:xfrm>
            <a:off x="460019" y="2268003"/>
            <a:ext cx="5646237" cy="3518435"/>
          </a:xfrm>
          <a:prstGeom prst="rect">
            <a:avLst/>
          </a:prstGeom>
        </p:spPr>
      </p:pic>
      <p:pic>
        <p:nvPicPr>
          <p:cNvPr id="11" name="Content Placeholder 10"/>
          <p:cNvPicPr>
            <a:picLocks noGrp="1" noChangeAspect="1"/>
          </p:cNvPicPr>
          <p:nvPr>
            <p:ph sz="quarter" idx="4"/>
          </p:nvPr>
        </p:nvPicPr>
        <p:blipFill rotWithShape="1">
          <a:blip r:embed="rId4"/>
          <a:srcRect l="7384" t="7739" r="8501" b="26863"/>
          <a:stretch/>
        </p:blipFill>
        <p:spPr>
          <a:xfrm>
            <a:off x="6570616" y="2268002"/>
            <a:ext cx="5264333" cy="3518435"/>
          </a:xfrm>
          <a:prstGeom prst="rect">
            <a:avLst/>
          </a:prstGeom>
        </p:spPr>
      </p:pic>
      <p:pic>
        <p:nvPicPr>
          <p:cNvPr id="8" name="image1.png"/>
          <p:cNvPicPr/>
          <p:nvPr/>
        </p:nvPicPr>
        <p:blipFill>
          <a:blip r:embed="rId5"/>
          <a:stretch>
            <a:fillRect/>
          </a:stretch>
        </p:blipFill>
        <p:spPr bwMode="auto">
          <a:xfrm>
            <a:off x="334282" y="233682"/>
            <a:ext cx="831215" cy="932815"/>
          </a:xfrm>
          <a:prstGeom prst="rect">
            <a:avLst/>
          </a:prstGeom>
        </p:spPr>
      </p:pic>
    </p:spTree>
    <p:extLst>
      <p:ext uri="{BB962C8B-B14F-4D97-AF65-F5344CB8AC3E}">
        <p14:creationId xmlns:p14="http://schemas.microsoft.com/office/powerpoint/2010/main" val="2347819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1338944" y="439783"/>
            <a:ext cx="10286999" cy="1260000"/>
          </a:xfrm>
        </p:spPr>
        <p:txBody>
          <a:bodyPr/>
          <a:lstStyle/>
          <a:p>
            <a:r>
              <a:rPr lang="en-US" dirty="0" smtClean="0"/>
              <a:t>PROBLEMS FACED WITH THE PROJECT AND ITS SOLUTIONS</a:t>
            </a:r>
            <a:endParaRPr lang="en-US" dirty="0"/>
          </a:p>
        </p:txBody>
      </p:sp>
      <p:sp>
        <p:nvSpPr>
          <p:cNvPr id="5" name="TextBox 4">
            <a:extLst>
              <a:ext uri="{FF2B5EF4-FFF2-40B4-BE49-F238E27FC236}">
                <a16:creationId xmlns:a16="http://schemas.microsoft.com/office/drawing/2014/main" id="{C964FC16-E9FB-469F-90C3-177A60236474}"/>
              </a:ext>
            </a:extLst>
          </p:cNvPr>
          <p:cNvSpPr txBox="1"/>
          <p:nvPr/>
        </p:nvSpPr>
        <p:spPr>
          <a:xfrm>
            <a:off x="11380290" y="439783"/>
            <a:ext cx="419100" cy="1107996"/>
          </a:xfrm>
          <a:prstGeom prst="rect">
            <a:avLst/>
          </a:prstGeom>
          <a:noFill/>
        </p:spPr>
        <p:txBody>
          <a:bodyPr wrap="square" rtlCol="0">
            <a:spAutoFit/>
          </a:bodyPr>
          <a:lstStyle/>
          <a:p>
            <a:r>
              <a:rPr lang="en-US" sz="6600" b="1" dirty="0"/>
              <a:t>?</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685802" y="1869600"/>
            <a:ext cx="5087982" cy="4465885"/>
          </a:xfrm>
        </p:spPr>
        <p:txBody>
          <a:bodyPr>
            <a:normAutofit fontScale="92500" lnSpcReduction="10000"/>
          </a:bodyPr>
          <a:lstStyle/>
          <a:p>
            <a:pPr marL="0" indent="0" algn="ctr">
              <a:buNone/>
            </a:pPr>
            <a:r>
              <a:rPr lang="en-US" b="1" dirty="0" smtClean="0"/>
              <a:t>PROBLEMS</a:t>
            </a:r>
          </a:p>
          <a:p>
            <a:pPr fontAlgn="base"/>
            <a:r>
              <a:rPr lang="en-US" dirty="0"/>
              <a:t>Enormous Data is processed every day and the model build must be fast enough to respond to the scam in time.</a:t>
            </a:r>
          </a:p>
          <a:p>
            <a:pPr fontAlgn="base"/>
            <a:r>
              <a:rPr lang="en-US" dirty="0"/>
              <a:t>Imbalanced Data </a:t>
            </a:r>
            <a:r>
              <a:rPr lang="en-US" dirty="0" smtClean="0"/>
              <a:t>i.e. </a:t>
            </a:r>
            <a:r>
              <a:rPr lang="en-US" dirty="0"/>
              <a:t>most of the transactions </a:t>
            </a:r>
            <a:r>
              <a:rPr lang="en-US" i="1" dirty="0"/>
              <a:t>(99.8%)</a:t>
            </a:r>
            <a:r>
              <a:rPr lang="en-US" dirty="0"/>
              <a:t> are not fraudulent which makes it really hard for detecting the fraudulent ones</a:t>
            </a:r>
          </a:p>
          <a:p>
            <a:pPr fontAlgn="base"/>
            <a:r>
              <a:rPr lang="en-US" dirty="0"/>
              <a:t>Data availability as the data is mostly private.</a:t>
            </a:r>
          </a:p>
          <a:p>
            <a:pPr fontAlgn="base"/>
            <a:r>
              <a:rPr lang="en-US" dirty="0"/>
              <a:t>Misclassified Data can be another major issue, as not every fraudulent transaction is caught and reported.</a:t>
            </a:r>
          </a:p>
          <a:p>
            <a:pPr fontAlgn="base"/>
            <a:r>
              <a:rPr lang="en-US" dirty="0"/>
              <a:t>Adaptive techniques used against the model by the scammers.</a:t>
            </a:r>
          </a:p>
          <a:p>
            <a:endParaRPr lang="en-US" dirty="0"/>
          </a:p>
        </p:txBody>
      </p:sp>
      <p:sp>
        <p:nvSpPr>
          <p:cNvPr id="6" name="Content Placeholder 2">
            <a:extLst>
              <a:ext uri="{FF2B5EF4-FFF2-40B4-BE49-F238E27FC236}">
                <a16:creationId xmlns:a16="http://schemas.microsoft.com/office/drawing/2014/main" id="{88CB4E0E-ECE5-4628-8AFC-87C9EFB0840C}"/>
              </a:ext>
            </a:extLst>
          </p:cNvPr>
          <p:cNvSpPr txBox="1">
            <a:spLocks/>
          </p:cNvSpPr>
          <p:nvPr/>
        </p:nvSpPr>
        <p:spPr bwMode="white">
          <a:xfrm>
            <a:off x="6113417" y="1869601"/>
            <a:ext cx="5159829" cy="4465884"/>
          </a:xfrm>
          <a:prstGeom prst="rect">
            <a:avLst/>
          </a:prstGeom>
        </p:spPr>
        <p:txBody>
          <a:bodyPr vert="horz" lIns="91440" tIns="45720" rIns="91440" bIns="45720" rtlCol="0" anchor="t" anchorCtr="0">
            <a:normAutofit fontScale="85000"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en-US" b="1" dirty="0" smtClean="0"/>
              <a:t>SOLUTIONS</a:t>
            </a:r>
          </a:p>
          <a:p>
            <a:pPr fontAlgn="base"/>
            <a:r>
              <a:rPr lang="en-US" dirty="0"/>
              <a:t>The model used must be simple and fast enough to detect the anomaly and classify it as a fraudulent transaction as quickly as possible.</a:t>
            </a:r>
          </a:p>
          <a:p>
            <a:pPr fontAlgn="base"/>
            <a:r>
              <a:rPr lang="en-US" dirty="0"/>
              <a:t>Imbalance can be dealt with by properly using some methods </a:t>
            </a:r>
            <a:r>
              <a:rPr lang="en-US" dirty="0" smtClean="0"/>
              <a:t>that eliminate overfitting and give more accuracy with available data</a:t>
            </a:r>
          </a:p>
          <a:p>
            <a:pPr fontAlgn="base"/>
            <a:r>
              <a:rPr lang="en-US" dirty="0" smtClean="0"/>
              <a:t>For </a:t>
            </a:r>
            <a:r>
              <a:rPr lang="en-US" dirty="0"/>
              <a:t>protecting the privacy of the user the dimensionality of the data can be </a:t>
            </a:r>
            <a:r>
              <a:rPr lang="en-US" dirty="0" smtClean="0"/>
              <a:t>reduced or converted to numeric values without disclosing the criteria in the column nam</a:t>
            </a:r>
            <a:r>
              <a:rPr lang="en-US" dirty="0"/>
              <a:t>e</a:t>
            </a:r>
            <a:r>
              <a:rPr lang="en-US" dirty="0" smtClean="0"/>
              <a:t>.</a:t>
            </a:r>
            <a:endParaRPr lang="en-US" dirty="0"/>
          </a:p>
          <a:p>
            <a:pPr fontAlgn="base"/>
            <a:r>
              <a:rPr lang="en-US" dirty="0"/>
              <a:t>A more trustworthy source must be taken which double-check the data, at least for training the model.</a:t>
            </a:r>
          </a:p>
          <a:p>
            <a:pPr fontAlgn="base"/>
            <a:r>
              <a:rPr lang="en-US" dirty="0"/>
              <a:t>We can make the model simple and interpretable so that when the scammer adapts to it with just some tweaks we can have a new model up and running to deploy.</a:t>
            </a:r>
          </a:p>
          <a:p>
            <a:endParaRPr lang="en-US" dirty="0"/>
          </a:p>
        </p:txBody>
      </p:sp>
      <p:pic>
        <p:nvPicPr>
          <p:cNvPr id="7" name="image1.png"/>
          <p:cNvPicPr/>
          <p:nvPr/>
        </p:nvPicPr>
        <p:blipFill>
          <a:blip r:embed="rId2"/>
          <a:stretch>
            <a:fillRect/>
          </a:stretch>
        </p:blipFill>
        <p:spPr bwMode="auto">
          <a:xfrm>
            <a:off x="334282" y="233682"/>
            <a:ext cx="831215" cy="932815"/>
          </a:xfrm>
          <a:prstGeom prst="rect">
            <a:avLst/>
          </a:prstGeom>
        </p:spPr>
      </p:pic>
    </p:spTree>
    <p:extLst>
      <p:ext uri="{BB962C8B-B14F-4D97-AF65-F5344CB8AC3E}">
        <p14:creationId xmlns:p14="http://schemas.microsoft.com/office/powerpoint/2010/main" val="8626564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Famous event in history presentation_AAS_v4" id="{885A6F1E-651B-4F15-A7C5-F8866BEBEDBA}" vid="{A424914B-CB64-4CFE-A131-6ACB64D36A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6277B9-27DA-47CA-9593-62E4BB44AB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C94942-C689-461B-8649-1FD863C6BA2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8C25A74-1E0C-4362-AFA3-6197BD285F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0</TotalTime>
  <Words>653</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Corbel</vt:lpstr>
      <vt:lpstr>Celestial</vt:lpstr>
      <vt:lpstr>CREDIT CARD FRAUD DETECTION</vt:lpstr>
      <vt:lpstr>Types of credit card frauds</vt:lpstr>
      <vt:lpstr>Problem addressed and reason for choosing </vt:lpstr>
      <vt:lpstr>3 broadly classified ml algorithms</vt:lpstr>
      <vt:lpstr>Methodology</vt:lpstr>
      <vt:lpstr>Choosing the data set</vt:lpstr>
      <vt:lpstr>EXPLORATORY DATA ANALYSIS</vt:lpstr>
      <vt:lpstr>DATA VISUALIZATION</vt:lpstr>
      <vt:lpstr>PROBLEMS FACED WITH THE PROJECT AND ITS SOLUTIONS</vt:lpstr>
      <vt:lpstr>NEXT STEP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2020-09-27T14:47:54Z</dcterms:created>
  <dcterms:modified xsi:type="dcterms:W3CDTF">2020-11-07T18:17:04Z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