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77" r:id="rId5"/>
    <p:sldId id="278" r:id="rId6"/>
    <p:sldId id="279" r:id="rId7"/>
    <p:sldId id="282" r:id="rId8"/>
    <p:sldId id="281" r:id="rId9"/>
    <p:sldId id="280" r:id="rId10"/>
    <p:sldId id="285" r:id="rId11"/>
    <p:sldId id="283" r:id="rId12"/>
    <p:sldId id="286" r:id="rId13"/>
    <p:sldId id="287" r:id="rId14"/>
    <p:sldId id="288"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12/2/2020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12/2/2020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12/2/2020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12/2/2020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090057" y="2594066"/>
            <a:ext cx="9070068" cy="2421464"/>
          </a:xfrm>
        </p:spPr>
        <p:txBody>
          <a:bodyPr/>
          <a:lstStyle/>
          <a:p>
            <a:r>
              <a:rPr lang="en-US" dirty="0" smtClean="0"/>
              <a:t>CREDIT CARD FRAUD DETECTION</a:t>
            </a:r>
            <a:endParaRPr lang="en-US"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noAutofit/>
          </a:bodyPr>
          <a:lstStyle/>
          <a:p>
            <a:r>
              <a:rPr lang="en-US" sz="2000" dirty="0" smtClean="0"/>
              <a:t>Toshani Rungta (PES2UG19CS433) – CSE Dept.</a:t>
            </a:r>
          </a:p>
          <a:p>
            <a:r>
              <a:rPr lang="en-US" sz="2000" dirty="0" err="1" smtClean="0"/>
              <a:t>Vismaya</a:t>
            </a:r>
            <a:r>
              <a:rPr lang="en-US" sz="2000" dirty="0" smtClean="0"/>
              <a:t> </a:t>
            </a:r>
            <a:r>
              <a:rPr lang="en-US" sz="2000" dirty="0" err="1"/>
              <a:t>iyer</a:t>
            </a:r>
            <a:r>
              <a:rPr lang="en-US" sz="2000" dirty="0"/>
              <a:t> (</a:t>
            </a:r>
            <a:r>
              <a:rPr lang="en-US" sz="2000" dirty="0" smtClean="0"/>
              <a:t>PES2UG19ec163</a:t>
            </a:r>
            <a:r>
              <a:rPr lang="en-US" sz="2000" dirty="0"/>
              <a:t>) </a:t>
            </a:r>
            <a:r>
              <a:rPr lang="en-US" sz="2000"/>
              <a:t>– </a:t>
            </a:r>
            <a:r>
              <a:rPr lang="en-US" sz="2000" smtClean="0"/>
              <a:t>ECE </a:t>
            </a:r>
            <a:r>
              <a:rPr lang="en-US" sz="2000" dirty="0"/>
              <a:t>Dept.</a:t>
            </a:r>
          </a:p>
        </p:txBody>
      </p:sp>
      <p:pic>
        <p:nvPicPr>
          <p:cNvPr id="6" name="image1.png"/>
          <p:cNvPicPr/>
          <p:nvPr/>
        </p:nvPicPr>
        <p:blipFill>
          <a:blip r:embed="rId3"/>
          <a:stretch>
            <a:fillRect/>
          </a:stretch>
        </p:blipFill>
        <p:spPr bwMode="auto">
          <a:xfrm>
            <a:off x="494437" y="363083"/>
            <a:ext cx="831215" cy="932815"/>
          </a:xfrm>
          <a:prstGeom prst="rect">
            <a:avLst/>
          </a:prstGeom>
        </p:spPr>
      </p:pic>
    </p:spTree>
    <p:extLst>
      <p:ext uri="{BB962C8B-B14F-4D97-AF65-F5344CB8AC3E}">
        <p14:creationId xmlns:p14="http://schemas.microsoft.com/office/powerpoint/2010/main" val="759832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259646" y="320251"/>
            <a:ext cx="10840914" cy="1260000"/>
          </a:xfrm>
        </p:spPr>
        <p:txBody>
          <a:bodyPr/>
          <a:lstStyle/>
          <a:p>
            <a:r>
              <a:rPr lang="en-US" dirty="0" smtClean="0"/>
              <a:t>Cross validation</a:t>
            </a:r>
            <a:endParaRPr lang="en-US" dirty="0"/>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749889" y="1491826"/>
            <a:ext cx="10840914" cy="3921600"/>
          </a:xfrm>
        </p:spPr>
        <p:txBody>
          <a:bodyPr>
            <a:normAutofit/>
          </a:bodyPr>
          <a:lstStyle/>
          <a:p>
            <a:pPr marL="0" lvl="0" indent="0" algn="just">
              <a:buClr>
                <a:prstClr val="white"/>
              </a:buClr>
              <a:buNone/>
            </a:pPr>
            <a:r>
              <a:rPr lang="en-US" sz="2200" dirty="0"/>
              <a:t>Cross-validation is a powerful preventative measure against overfitting. The initial data is split into k-folds, where the kth fold is used as the final test set while the remaining are divide into mini train-test sets that are used to tune the model.</a:t>
            </a:r>
            <a:endParaRPr lang="en-US" sz="2200" dirty="0">
              <a:solidFill>
                <a:prstClr val="white"/>
              </a:solidFill>
            </a:endParaRPr>
          </a:p>
        </p:txBody>
      </p:sp>
      <p:pic>
        <p:nvPicPr>
          <p:cNvPr id="5" name="image1.png"/>
          <p:cNvPicPr/>
          <p:nvPr/>
        </p:nvPicPr>
        <p:blipFill>
          <a:blip r:embed="rId2"/>
          <a:stretch>
            <a:fillRect/>
          </a:stretch>
        </p:blipFill>
        <p:spPr bwMode="auto">
          <a:xfrm>
            <a:off x="334282" y="233682"/>
            <a:ext cx="831215" cy="932815"/>
          </a:xfrm>
          <a:prstGeom prst="rect">
            <a:avLst/>
          </a:prstGeom>
        </p:spPr>
      </p:pic>
      <p:pic>
        <p:nvPicPr>
          <p:cNvPr id="6" name="Picture 5"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4857719" y="114301"/>
            <a:ext cx="1171575" cy="1171575"/>
          </a:xfrm>
          <a:prstGeom prst="rect">
            <a:avLst/>
          </a:prstGeom>
        </p:spPr>
      </p:pic>
      <p:pic>
        <p:nvPicPr>
          <p:cNvPr id="4098" name="Picture 2" descr="The 4-fold cross-validation method. In the 4-fold crossvalidation...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938" y="2751826"/>
            <a:ext cx="4110712" cy="374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03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1628774" y="357472"/>
            <a:ext cx="4848225" cy="1260000"/>
          </a:xfrm>
        </p:spPr>
        <p:txBody>
          <a:bodyPr/>
          <a:lstStyle/>
          <a:p>
            <a:r>
              <a:rPr lang="en-US" dirty="0" smtClean="0"/>
              <a:t>NEXT STEP</a:t>
            </a:r>
            <a:endParaRPr lang="en-US" dirty="0"/>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628773" y="1617472"/>
            <a:ext cx="7515227" cy="3476617"/>
          </a:xfrm>
        </p:spPr>
        <p:txBody>
          <a:bodyPr>
            <a:normAutofit/>
          </a:bodyPr>
          <a:lstStyle/>
          <a:p>
            <a:r>
              <a:rPr lang="en-US" sz="2200" dirty="0" smtClean="0"/>
              <a:t>Learning how to implement cross validation in python, deciding and learning the training model to implemented.</a:t>
            </a:r>
          </a:p>
          <a:p>
            <a:endParaRPr lang="en-US" sz="2200" dirty="0"/>
          </a:p>
          <a:p>
            <a:r>
              <a:rPr lang="en-US" sz="2200" dirty="0" smtClean="0"/>
              <a:t>Since we are not solving data imbalance but rather the problem of overfitting caused by it, the programming implementation of the same can happen only when we implement the classification model.</a:t>
            </a:r>
            <a:endParaRPr lang="en-US" sz="2200" dirty="0"/>
          </a:p>
        </p:txBody>
      </p:sp>
      <p:pic>
        <p:nvPicPr>
          <p:cNvPr id="5" name="image1.png"/>
          <p:cNvPicPr/>
          <p:nvPr/>
        </p:nvPicPr>
        <p:blipFill>
          <a:blip r:embed="rId2"/>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381741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573938" y="2955893"/>
            <a:ext cx="9096374" cy="1938992"/>
          </a:xfrm>
          <a:prstGeom prst="rect">
            <a:avLst/>
          </a:prstGeom>
          <a:noFill/>
        </p:spPr>
        <p:txBody>
          <a:bodyPr wrap="square" rtlCol="0">
            <a:noAutofit/>
          </a:bodyPr>
          <a:lstStyle/>
          <a:p>
            <a:pPr algn="ctr"/>
            <a:r>
              <a:rPr lang="en-US" sz="6000" dirty="0" smtClean="0"/>
              <a:t>THANK YOU!</a:t>
            </a:r>
            <a:endParaRPr lang="en-US" sz="6000" dirty="0"/>
          </a:p>
        </p:txBody>
      </p:sp>
      <p:pic>
        <p:nvPicPr>
          <p:cNvPr id="3"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615919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a:xfrm>
            <a:off x="896441" y="657495"/>
            <a:ext cx="10840914" cy="1260000"/>
          </a:xfrm>
        </p:spPr>
        <p:txBody>
          <a:bodyPr/>
          <a:lstStyle/>
          <a:p>
            <a:r>
              <a:rPr lang="en-US" dirty="0" smtClean="0"/>
              <a:t>Problem addressed and reason for choosing </a:t>
            </a:r>
            <a:endParaRPr lang="en-US" dirty="0"/>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899982" y="609599"/>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933996" y="2936399"/>
            <a:ext cx="5040000" cy="3921601"/>
          </a:xfrm>
        </p:spPr>
        <p:txBody>
          <a:bodyPr/>
          <a:lstStyle/>
          <a:p>
            <a:r>
              <a:rPr lang="en-US" dirty="0" smtClean="0"/>
              <a:t>PROBLEM ADDRESSED</a:t>
            </a:r>
          </a:p>
          <a:p>
            <a:pPr marL="0" lvl="0" indent="0">
              <a:buNone/>
            </a:pPr>
            <a:r>
              <a:rPr lang="en-US" dirty="0" smtClean="0"/>
              <a:t>The project </a:t>
            </a:r>
            <a:r>
              <a:rPr lang="en-US" dirty="0"/>
              <a:t>will be able to classify fraud transactions from the </a:t>
            </a:r>
            <a:r>
              <a:rPr lang="en-US" dirty="0" smtClean="0"/>
              <a:t>various credit card transactions. </a:t>
            </a:r>
            <a:endParaRPr lang="en-US" dirty="0"/>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a:xfrm>
            <a:off x="6316898" y="2675142"/>
            <a:ext cx="5040000" cy="3921600"/>
          </a:xfrm>
        </p:spPr>
        <p:txBody>
          <a:bodyPr/>
          <a:lstStyle/>
          <a:p>
            <a:r>
              <a:rPr lang="en-US" dirty="0" smtClean="0"/>
              <a:t>MENTIONED PROJECT CHOSEN BECAUSE</a:t>
            </a:r>
          </a:p>
          <a:p>
            <a:pPr marL="0" indent="0">
              <a:buNone/>
            </a:pPr>
            <a:r>
              <a:rPr lang="en-US" dirty="0"/>
              <a:t>An interest in machine learning along with the </a:t>
            </a:r>
            <a:r>
              <a:rPr lang="en-US" dirty="0" smtClean="0"/>
              <a:t>guidance and mentorship available to understand some </a:t>
            </a:r>
            <a:r>
              <a:rPr lang="en-US" dirty="0"/>
              <a:t>core concepts of data analysis and the meaning of various training methodologies as well as their uses in different scenarios</a:t>
            </a:r>
          </a:p>
        </p:txBody>
      </p:sp>
      <p:pic>
        <p:nvPicPr>
          <p:cNvPr id="6" name="image1.png"/>
          <p:cNvPicPr/>
          <p:nvPr/>
        </p:nvPicPr>
        <p:blipFill>
          <a:blip r:embed="rId3"/>
          <a:stretch>
            <a:fillRect/>
          </a:stretch>
        </p:blipFill>
        <p:spPr bwMode="auto">
          <a:xfrm>
            <a:off x="102781" y="143192"/>
            <a:ext cx="831215" cy="932815"/>
          </a:xfrm>
          <a:prstGeom prst="rect">
            <a:avLst/>
          </a:prstGeom>
        </p:spPr>
      </p:pic>
    </p:spTree>
    <p:extLst>
      <p:ext uri="{BB962C8B-B14F-4D97-AF65-F5344CB8AC3E}">
        <p14:creationId xmlns:p14="http://schemas.microsoft.com/office/powerpoint/2010/main" val="411900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2149338" y="233682"/>
            <a:ext cx="10840914" cy="1260000"/>
          </a:xfrm>
        </p:spPr>
        <p:txBody>
          <a:bodyPr/>
          <a:lstStyle/>
          <a:p>
            <a:r>
              <a:rPr lang="en-US" dirty="0" smtClean="0"/>
              <a:t>Methodology</a:t>
            </a:r>
            <a:endParaRPr lang="en-US" dirty="0"/>
          </a:p>
        </p:txBody>
      </p:sp>
      <p:pic>
        <p:nvPicPr>
          <p:cNvPr id="24" name="Picture 23" descr="calendar icon">
            <a:extLst>
              <a:ext uri="{FF2B5EF4-FFF2-40B4-BE49-F238E27FC236}">
                <a16:creationId xmlns:a16="http://schemas.microsoft.com/office/drawing/2014/main" id="{B83E2AB1-C03F-4257-9171-5FD5FA2720DB}"/>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1406388" y="540385"/>
            <a:ext cx="742950" cy="742950"/>
          </a:xfrm>
          <a:prstGeom prst="rect">
            <a:avLst/>
          </a:prstGeom>
        </p:spPr>
      </p:pic>
      <p:sp>
        <p:nvSpPr>
          <p:cNvPr id="9" name="Text Placeholder 8">
            <a:extLst>
              <a:ext uri="{FF2B5EF4-FFF2-40B4-BE49-F238E27FC236}">
                <a16:creationId xmlns:a16="http://schemas.microsoft.com/office/drawing/2014/main" id="{4B8941C9-A5E2-4AE2-9E83-54DAEF9402B0}"/>
              </a:ext>
            </a:extLst>
          </p:cNvPr>
          <p:cNvSpPr>
            <a:spLocks noGrp="1"/>
          </p:cNvSpPr>
          <p:nvPr>
            <p:ph type="body" idx="13"/>
          </p:nvPr>
        </p:nvSpPr>
        <p:spPr>
          <a:xfrm>
            <a:off x="596491" y="2469653"/>
            <a:ext cx="10840914" cy="502126"/>
          </a:xfrm>
        </p:spPr>
        <p:txBody>
          <a:bodyPr/>
          <a:lstStyle/>
          <a:p>
            <a:r>
              <a:rPr lang="en-US" dirty="0"/>
              <a:t>Steps we followed/will perform during the course of the project</a:t>
            </a:r>
          </a:p>
        </p:txBody>
      </p:sp>
      <p:sp>
        <p:nvSpPr>
          <p:cNvPr id="32" name="Text Placeholder 31">
            <a:extLst>
              <a:ext uri="{FF2B5EF4-FFF2-40B4-BE49-F238E27FC236}">
                <a16:creationId xmlns:a16="http://schemas.microsoft.com/office/drawing/2014/main" id="{E9D7F99C-4A63-4AF2-8DFC-783C463444FE}"/>
              </a:ext>
            </a:extLst>
          </p:cNvPr>
          <p:cNvSpPr>
            <a:spLocks noGrp="1"/>
          </p:cNvSpPr>
          <p:nvPr>
            <p:ph type="body" sz="quarter" idx="14"/>
          </p:nvPr>
        </p:nvSpPr>
        <p:spPr>
          <a:xfrm>
            <a:off x="1137535" y="3399866"/>
            <a:ext cx="1310050" cy="959003"/>
          </a:xfrm>
        </p:spPr>
        <p:txBody>
          <a:bodyPr/>
          <a:lstStyle/>
          <a:p>
            <a:pPr lvl="0"/>
            <a:r>
              <a:rPr lang="en-US" dirty="0"/>
              <a:t>Choose the data set</a:t>
            </a:r>
            <a:endParaRPr lang="en-IN" dirty="0"/>
          </a:p>
        </p:txBody>
      </p:sp>
      <p:sp>
        <p:nvSpPr>
          <p:cNvPr id="11" name="Oval 9" descr="decorative element">
            <a:extLst>
              <a:ext uri="{FF2B5EF4-FFF2-40B4-BE49-F238E27FC236}">
                <a16:creationId xmlns:a16="http://schemas.microsoft.com/office/drawing/2014/main" id="{6A7147D9-5182-4F63-A1F6-2C7F380BCAEC}"/>
              </a:ext>
              <a:ext uri="{C183D7F6-B498-43B3-948B-1728B52AA6E4}">
                <adec:decorative xmlns:adec="http://schemas.microsoft.com/office/drawing/2017/decorative" xmlns="" val="1"/>
              </a:ext>
            </a:extLst>
          </p:cNvPr>
          <p:cNvSpPr>
            <a:spLocks noChangeArrowheads="1"/>
          </p:cNvSpPr>
          <p:nvPr/>
        </p:nvSpPr>
        <p:spPr bwMode="auto">
          <a:xfrm>
            <a:off x="1669374" y="4587903"/>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3" name="Text Placeholder 32">
            <a:extLst>
              <a:ext uri="{FF2B5EF4-FFF2-40B4-BE49-F238E27FC236}">
                <a16:creationId xmlns:a16="http://schemas.microsoft.com/office/drawing/2014/main" id="{11214B34-DA9D-4C1E-8508-23F492C53998}"/>
              </a:ext>
            </a:extLst>
          </p:cNvPr>
          <p:cNvSpPr>
            <a:spLocks noGrp="1"/>
          </p:cNvSpPr>
          <p:nvPr>
            <p:ph type="body" sz="quarter" idx="15"/>
          </p:nvPr>
        </p:nvSpPr>
        <p:spPr>
          <a:xfrm>
            <a:off x="3209084" y="3436532"/>
            <a:ext cx="1310050" cy="959003"/>
          </a:xfrm>
        </p:spPr>
        <p:txBody>
          <a:bodyPr/>
          <a:lstStyle/>
          <a:p>
            <a:pPr lvl="0"/>
            <a:r>
              <a:rPr lang="en-US" dirty="0"/>
              <a:t>Perform EDA </a:t>
            </a:r>
            <a:r>
              <a:rPr lang="en-US" dirty="0" smtClean="0"/>
              <a:t>using </a:t>
            </a:r>
            <a:r>
              <a:rPr lang="en-US" b="1" dirty="0"/>
              <a:t>pandas</a:t>
            </a:r>
            <a:endParaRPr lang="en-IN" dirty="0"/>
          </a:p>
        </p:txBody>
      </p:sp>
      <p:sp>
        <p:nvSpPr>
          <p:cNvPr id="15" name="Oval 14" descr="decorative element">
            <a:extLst>
              <a:ext uri="{FF2B5EF4-FFF2-40B4-BE49-F238E27FC236}">
                <a16:creationId xmlns:a16="http://schemas.microsoft.com/office/drawing/2014/main" id="{3184FF17-95E1-488F-85D0-829B6630F938}"/>
              </a:ext>
              <a:ext uri="{C183D7F6-B498-43B3-948B-1728B52AA6E4}">
                <adec:decorative xmlns:adec="http://schemas.microsoft.com/office/drawing/2017/decorative" xmlns="" val="1"/>
              </a:ext>
            </a:extLst>
          </p:cNvPr>
          <p:cNvSpPr>
            <a:spLocks noChangeArrowheads="1"/>
          </p:cNvSpPr>
          <p:nvPr/>
        </p:nvSpPr>
        <p:spPr bwMode="auto">
          <a:xfrm>
            <a:off x="9985590" y="4587903"/>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4" name="Text Placeholder 33">
            <a:extLst>
              <a:ext uri="{FF2B5EF4-FFF2-40B4-BE49-F238E27FC236}">
                <a16:creationId xmlns:a16="http://schemas.microsoft.com/office/drawing/2014/main" id="{181BCB65-05D6-4968-A705-E5461BD4B7EF}"/>
              </a:ext>
            </a:extLst>
          </p:cNvPr>
          <p:cNvSpPr>
            <a:spLocks noGrp="1"/>
          </p:cNvSpPr>
          <p:nvPr>
            <p:ph type="body" sz="quarter" idx="16"/>
          </p:nvPr>
        </p:nvSpPr>
        <p:spPr>
          <a:xfrm>
            <a:off x="5324484" y="3399866"/>
            <a:ext cx="1310050" cy="959003"/>
          </a:xfrm>
        </p:spPr>
        <p:txBody>
          <a:bodyPr/>
          <a:lstStyle/>
          <a:p>
            <a:pPr>
              <a:spcAft>
                <a:spcPts val="0"/>
              </a:spcAft>
            </a:pPr>
            <a:r>
              <a:rPr lang="en-US" dirty="0"/>
              <a:t>Perform Data Visualization </a:t>
            </a:r>
            <a:r>
              <a:rPr lang="en-US" dirty="0" smtClean="0"/>
              <a:t>using </a:t>
            </a:r>
            <a:r>
              <a:rPr lang="en-US" b="1" dirty="0" err="1"/>
              <a:t>s</a:t>
            </a:r>
            <a:r>
              <a:rPr lang="en-US" b="1" dirty="0" err="1" smtClean="0"/>
              <a:t>eaborn</a:t>
            </a:r>
            <a:endParaRPr lang="en-US" dirty="0"/>
          </a:p>
        </p:txBody>
      </p:sp>
      <p:sp>
        <p:nvSpPr>
          <p:cNvPr id="16" name="Oval 19" descr="decorative element">
            <a:extLst>
              <a:ext uri="{FF2B5EF4-FFF2-40B4-BE49-F238E27FC236}">
                <a16:creationId xmlns:a16="http://schemas.microsoft.com/office/drawing/2014/main" id="{E8029F86-BAEB-4FB6-9968-621202C1E881}"/>
              </a:ext>
              <a:ext uri="{C183D7F6-B498-43B3-948B-1728B52AA6E4}">
                <adec:decorative xmlns:adec="http://schemas.microsoft.com/office/drawing/2017/decorative" xmlns="" val="1"/>
              </a:ext>
            </a:extLst>
          </p:cNvPr>
          <p:cNvSpPr>
            <a:spLocks noChangeArrowheads="1"/>
          </p:cNvSpPr>
          <p:nvPr/>
        </p:nvSpPr>
        <p:spPr bwMode="auto">
          <a:xfrm>
            <a:off x="3691956" y="4577584"/>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5" name="Text Placeholder 34">
            <a:extLst>
              <a:ext uri="{FF2B5EF4-FFF2-40B4-BE49-F238E27FC236}">
                <a16:creationId xmlns:a16="http://schemas.microsoft.com/office/drawing/2014/main" id="{2EF458CD-7F65-4446-8840-6E8C9C68317E}"/>
              </a:ext>
            </a:extLst>
          </p:cNvPr>
          <p:cNvSpPr>
            <a:spLocks noGrp="1"/>
          </p:cNvSpPr>
          <p:nvPr>
            <p:ph type="body" sz="quarter" idx="17"/>
          </p:nvPr>
        </p:nvSpPr>
        <p:spPr>
          <a:xfrm>
            <a:off x="7359786" y="3396932"/>
            <a:ext cx="1310050" cy="959003"/>
          </a:xfrm>
        </p:spPr>
        <p:txBody>
          <a:bodyPr/>
          <a:lstStyle/>
          <a:p>
            <a:pPr>
              <a:spcAft>
                <a:spcPts val="0"/>
              </a:spcAft>
            </a:pPr>
            <a:r>
              <a:rPr lang="en-US" dirty="0"/>
              <a:t>Train the model using </a:t>
            </a:r>
            <a:r>
              <a:rPr lang="en-US" b="1" dirty="0" smtClean="0"/>
              <a:t>logistic</a:t>
            </a:r>
            <a:r>
              <a:rPr lang="en-US" dirty="0" smtClean="0"/>
              <a:t> </a:t>
            </a:r>
            <a:r>
              <a:rPr lang="en-US" b="1" dirty="0"/>
              <a:t>regression</a:t>
            </a:r>
            <a:r>
              <a:rPr lang="en-US" dirty="0"/>
              <a:t> </a:t>
            </a:r>
          </a:p>
        </p:txBody>
      </p:sp>
      <p:sp>
        <p:nvSpPr>
          <p:cNvPr id="17" name="Oval 270" descr="decorative element">
            <a:extLst>
              <a:ext uri="{FF2B5EF4-FFF2-40B4-BE49-F238E27FC236}">
                <a16:creationId xmlns:a16="http://schemas.microsoft.com/office/drawing/2014/main" id="{A8F4EDB0-C386-4CCF-B742-D9788F7B7C44}"/>
              </a:ext>
              <a:ext uri="{C183D7F6-B498-43B3-948B-1728B52AA6E4}">
                <adec:decorative xmlns:adec="http://schemas.microsoft.com/office/drawing/2017/decorative" xmlns="" val="1"/>
              </a:ext>
            </a:extLst>
          </p:cNvPr>
          <p:cNvSpPr>
            <a:spLocks noChangeArrowheads="1"/>
          </p:cNvSpPr>
          <p:nvPr/>
        </p:nvSpPr>
        <p:spPr bwMode="auto">
          <a:xfrm>
            <a:off x="7888811" y="4559584"/>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6" name="Text Placeholder 35">
            <a:extLst>
              <a:ext uri="{FF2B5EF4-FFF2-40B4-BE49-F238E27FC236}">
                <a16:creationId xmlns:a16="http://schemas.microsoft.com/office/drawing/2014/main" id="{E14C2379-D648-4FA4-892B-A031C8CF38FA}"/>
              </a:ext>
            </a:extLst>
          </p:cNvPr>
          <p:cNvSpPr>
            <a:spLocks noGrp="1"/>
          </p:cNvSpPr>
          <p:nvPr>
            <p:ph type="body" sz="quarter" idx="18"/>
          </p:nvPr>
        </p:nvSpPr>
        <p:spPr>
          <a:xfrm>
            <a:off x="9431335" y="3337284"/>
            <a:ext cx="1310050" cy="959003"/>
          </a:xfrm>
        </p:spPr>
        <p:txBody>
          <a:bodyPr/>
          <a:lstStyle/>
          <a:p>
            <a:pPr>
              <a:spcAft>
                <a:spcPts val="0"/>
              </a:spcAft>
            </a:pPr>
            <a:r>
              <a:rPr lang="en-US" dirty="0"/>
              <a:t>Test the model</a:t>
            </a:r>
          </a:p>
        </p:txBody>
      </p:sp>
      <p:sp>
        <p:nvSpPr>
          <p:cNvPr id="10" name="Rectangle 7" descr="timeline">
            <a:extLst>
              <a:ext uri="{FF2B5EF4-FFF2-40B4-BE49-F238E27FC236}">
                <a16:creationId xmlns:a16="http://schemas.microsoft.com/office/drawing/2014/main" id="{2B8D0290-68FF-400B-B201-1F38FEE7607A}"/>
              </a:ext>
              <a:ext uri="{C183D7F6-B498-43B3-948B-1728B52AA6E4}">
                <adec:decorative xmlns:adec="http://schemas.microsoft.com/office/drawing/2017/decorative" xmlns="" val="1"/>
              </a:ext>
            </a:extLst>
          </p:cNvPr>
          <p:cNvSpPr>
            <a:spLocks noChangeArrowheads="1"/>
          </p:cNvSpPr>
          <p:nvPr/>
        </p:nvSpPr>
        <p:spPr bwMode="auto">
          <a:xfrm>
            <a:off x="1792560" y="4703584"/>
            <a:ext cx="8424000" cy="20638"/>
          </a:xfrm>
          <a:prstGeom prst="rect">
            <a:avLst/>
          </a:prstGeom>
          <a:solidFill>
            <a:schemeClr val="tx1">
              <a:lumMod val="50000"/>
            </a:schemeClr>
          </a:solidFill>
          <a:ln w="9525">
            <a:noFill/>
            <a:miter lim="800000"/>
            <a:headEnd/>
            <a:tailEnd/>
          </a:ln>
          <a:extLst/>
        </p:spPr>
        <p:txBody>
          <a:bodyPr/>
          <a:lstStyle/>
          <a:p>
            <a:pPr eaLnBrk="1" fontAlgn="auto" hangingPunct="1">
              <a:spcBef>
                <a:spcPts val="0"/>
              </a:spcBef>
              <a:spcAft>
                <a:spcPts val="0"/>
              </a:spcAft>
              <a:defRPr/>
            </a:pPr>
            <a:endParaRPr lang="en-US" dirty="0">
              <a:latin typeface="+mj-lt"/>
            </a:endParaRPr>
          </a:p>
        </p:txBody>
      </p:sp>
      <p:sp>
        <p:nvSpPr>
          <p:cNvPr id="18" name="Oval 11" descr="decorative element">
            <a:extLst>
              <a:ext uri="{FF2B5EF4-FFF2-40B4-BE49-F238E27FC236}">
                <a16:creationId xmlns:a16="http://schemas.microsoft.com/office/drawing/2014/main" id="{D62D13F9-C589-486F-8D76-6D51992A2E08}"/>
              </a:ext>
              <a:ext uri="{C183D7F6-B498-43B3-948B-1728B52AA6E4}">
                <adec:decorative xmlns:adec="http://schemas.microsoft.com/office/drawing/2017/decorative" xmlns="" val="1"/>
              </a:ext>
            </a:extLst>
          </p:cNvPr>
          <p:cNvSpPr>
            <a:spLocks noChangeArrowheads="1"/>
          </p:cNvSpPr>
          <p:nvPr/>
        </p:nvSpPr>
        <p:spPr bwMode="auto">
          <a:xfrm>
            <a:off x="5835509" y="4559584"/>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42" name="Text Placeholder 33">
            <a:extLst>
              <a:ext uri="{FF2B5EF4-FFF2-40B4-BE49-F238E27FC236}">
                <a16:creationId xmlns:a16="http://schemas.microsoft.com/office/drawing/2014/main" id="{181BCB65-05D6-4968-A705-E5461BD4B7EF}"/>
              </a:ext>
            </a:extLst>
          </p:cNvPr>
          <p:cNvSpPr>
            <a:spLocks noGrp="1"/>
          </p:cNvSpPr>
          <p:nvPr>
            <p:ph type="body" sz="quarter" idx="16"/>
          </p:nvPr>
        </p:nvSpPr>
        <p:spPr>
          <a:xfrm>
            <a:off x="5361923" y="5155633"/>
            <a:ext cx="1310050" cy="959003"/>
          </a:xfrm>
        </p:spPr>
        <p:txBody>
          <a:bodyPr/>
          <a:lstStyle/>
          <a:p>
            <a:pPr>
              <a:spcAft>
                <a:spcPts val="0"/>
              </a:spcAft>
            </a:pPr>
            <a:r>
              <a:rPr lang="en-US" dirty="0" smtClean="0"/>
              <a:t>CURRENT STATUS</a:t>
            </a:r>
            <a:endParaRPr lang="en-US" dirty="0"/>
          </a:p>
        </p:txBody>
      </p:sp>
      <p:cxnSp>
        <p:nvCxnSpPr>
          <p:cNvPr id="19" name="Straight Arrow Connector 18"/>
          <p:cNvCxnSpPr/>
          <p:nvPr/>
        </p:nvCxnSpPr>
        <p:spPr>
          <a:xfrm flipH="1">
            <a:off x="5979509" y="4964578"/>
            <a:ext cx="12525" cy="45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805863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1116330" y="232233"/>
            <a:ext cx="6238874" cy="1260000"/>
          </a:xfrm>
        </p:spPr>
        <p:txBody>
          <a:bodyPr/>
          <a:lstStyle/>
          <a:p>
            <a:r>
              <a:rPr lang="en-US" dirty="0" smtClean="0"/>
              <a:t>Where we left   … </a:t>
            </a:r>
            <a:endParaRPr lang="en-US" dirty="0"/>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2418261" y="1380756"/>
            <a:ext cx="6610351" cy="3476618"/>
          </a:xfrm>
        </p:spPr>
        <p:txBody>
          <a:bodyPr>
            <a:normAutofit/>
          </a:bodyPr>
          <a:lstStyle/>
          <a:p>
            <a:pPr algn="ctr"/>
            <a:r>
              <a:rPr lang="en-US" sz="2400" dirty="0" smtClean="0"/>
              <a:t>The data set had been chosen and explained. Partial EDA had been performed</a:t>
            </a:r>
            <a:endParaRPr lang="en-US" sz="2400" dirty="0"/>
          </a:p>
        </p:txBody>
      </p:sp>
      <p:pic>
        <p:nvPicPr>
          <p:cNvPr id="7" name="Picture 6"/>
          <p:cNvPicPr>
            <a:picLocks noChangeAspect="1"/>
          </p:cNvPicPr>
          <p:nvPr/>
        </p:nvPicPr>
        <p:blipFill rotWithShape="1">
          <a:blip r:embed="rId2"/>
          <a:srcRect l="6462" t="25268" r="13980" b="24375"/>
          <a:stretch/>
        </p:blipFill>
        <p:spPr>
          <a:xfrm>
            <a:off x="1033598" y="2429691"/>
            <a:ext cx="10351496" cy="3683726"/>
          </a:xfrm>
          <a:prstGeom prst="rect">
            <a:avLst/>
          </a:prstGeom>
        </p:spPr>
      </p:pic>
      <p:pic>
        <p:nvPicPr>
          <p:cNvPr id="9"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163187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259646" y="320251"/>
            <a:ext cx="10840914" cy="1260000"/>
          </a:xfrm>
        </p:spPr>
        <p:txBody>
          <a:bodyPr/>
          <a:lstStyle/>
          <a:p>
            <a:r>
              <a:rPr lang="en-US" dirty="0" smtClean="0"/>
              <a:t>Further EDA</a:t>
            </a:r>
            <a:endParaRPr lang="en-US" dirty="0"/>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4032069" y="480697"/>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pPr lvl="0">
              <a:buClr>
                <a:prstClr val="white"/>
              </a:buClr>
            </a:pPr>
            <a:r>
              <a:rPr lang="en-US" sz="2400" dirty="0">
                <a:solidFill>
                  <a:prstClr val="white"/>
                </a:solidFill>
              </a:rPr>
              <a:t>Correlation Matrix – A correlation matrix is a table showing correlation coefficients between sets of variables. Each random variable (Xi) in the table is correlated with each of the other values in the table (</a:t>
            </a:r>
            <a:r>
              <a:rPr lang="en-US" sz="2400" dirty="0" err="1">
                <a:solidFill>
                  <a:prstClr val="white"/>
                </a:solidFill>
              </a:rPr>
              <a:t>Xj</a:t>
            </a:r>
            <a:r>
              <a:rPr lang="en-US" sz="2400" dirty="0">
                <a:solidFill>
                  <a:prstClr val="white"/>
                </a:solidFill>
              </a:rPr>
              <a:t>).</a:t>
            </a:r>
          </a:p>
          <a:p>
            <a:pPr marL="0" lvl="0" indent="0">
              <a:buClr>
                <a:prstClr val="white"/>
              </a:buClr>
              <a:buNone/>
            </a:pPr>
            <a:endParaRPr lang="en-US" sz="2400" dirty="0">
              <a:solidFill>
                <a:prstClr val="white"/>
              </a:solidFill>
            </a:endParaRPr>
          </a:p>
          <a:p>
            <a:pPr lvl="0">
              <a:buClr>
                <a:prstClr val="white"/>
              </a:buClr>
            </a:pPr>
            <a:r>
              <a:rPr lang="en-US" sz="2400" dirty="0">
                <a:solidFill>
                  <a:prstClr val="white"/>
                </a:solidFill>
              </a:rPr>
              <a:t>Heat Map –  A heat map (or </a:t>
            </a:r>
            <a:r>
              <a:rPr lang="en-US" sz="2400" dirty="0" err="1">
                <a:solidFill>
                  <a:prstClr val="white"/>
                </a:solidFill>
              </a:rPr>
              <a:t>heatmap</a:t>
            </a:r>
            <a:r>
              <a:rPr lang="en-US" sz="2400" dirty="0">
                <a:solidFill>
                  <a:prstClr val="white"/>
                </a:solidFill>
              </a:rPr>
              <a:t>) is a data visualization technique that shows magnitude of a phenomenon as color in two dimensions.</a:t>
            </a:r>
          </a:p>
        </p:txBody>
      </p:sp>
      <p:pic>
        <p:nvPicPr>
          <p:cNvPr id="5"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426515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626189" y="2942831"/>
            <a:ext cx="9096374" cy="1938992"/>
          </a:xfrm>
          <a:prstGeom prst="rect">
            <a:avLst/>
          </a:prstGeom>
          <a:noFill/>
        </p:spPr>
        <p:txBody>
          <a:bodyPr wrap="square" rtlCol="0">
            <a:noAutofit/>
          </a:bodyPr>
          <a:lstStyle/>
          <a:p>
            <a:pPr algn="ctr"/>
            <a:endParaRPr lang="en-US" sz="6000" dirty="0"/>
          </a:p>
        </p:txBody>
      </p:sp>
      <p:pic>
        <p:nvPicPr>
          <p:cNvPr id="3" name="image1.png"/>
          <p:cNvPicPr/>
          <p:nvPr/>
        </p:nvPicPr>
        <p:blipFill>
          <a:blip r:embed="rId3"/>
          <a:stretch>
            <a:fillRect/>
          </a:stretch>
        </p:blipFill>
        <p:spPr bwMode="auto">
          <a:xfrm>
            <a:off x="334282" y="233682"/>
            <a:ext cx="831215" cy="932815"/>
          </a:xfrm>
          <a:prstGeom prst="rect">
            <a:avLst/>
          </a:prstGeom>
        </p:spPr>
      </p:pic>
      <p:pic>
        <p:nvPicPr>
          <p:cNvPr id="2" name="Picture 1"/>
          <p:cNvPicPr>
            <a:picLocks noChangeAspect="1"/>
          </p:cNvPicPr>
          <p:nvPr/>
        </p:nvPicPr>
        <p:blipFill rotWithShape="1">
          <a:blip r:embed="rId4"/>
          <a:srcRect l="4452" t="22947" r="63420" b="55625"/>
          <a:stretch/>
        </p:blipFill>
        <p:spPr>
          <a:xfrm>
            <a:off x="457198" y="3468085"/>
            <a:ext cx="4685487" cy="1757058"/>
          </a:xfrm>
          <a:prstGeom prst="rect">
            <a:avLst/>
          </a:prstGeom>
        </p:spPr>
      </p:pic>
      <p:pic>
        <p:nvPicPr>
          <p:cNvPr id="10" name="Picture 9"/>
          <p:cNvPicPr>
            <a:picLocks noChangeAspect="1"/>
          </p:cNvPicPr>
          <p:nvPr/>
        </p:nvPicPr>
        <p:blipFill>
          <a:blip r:embed="rId5"/>
          <a:stretch>
            <a:fillRect/>
          </a:stretch>
        </p:blipFill>
        <p:spPr>
          <a:xfrm>
            <a:off x="5713228" y="233682"/>
            <a:ext cx="6178325" cy="6468807"/>
          </a:xfrm>
          <a:prstGeom prst="rect">
            <a:avLst/>
          </a:prstGeom>
        </p:spPr>
      </p:pic>
      <p:sp>
        <p:nvSpPr>
          <p:cNvPr id="11" name="Rectangle 10"/>
          <p:cNvSpPr/>
          <p:nvPr/>
        </p:nvSpPr>
        <p:spPr>
          <a:xfrm>
            <a:off x="334282" y="1797796"/>
            <a:ext cx="4750525" cy="1446550"/>
          </a:xfrm>
          <a:prstGeom prst="rect">
            <a:avLst/>
          </a:prstGeom>
        </p:spPr>
        <p:txBody>
          <a:bodyPr wrap="square">
            <a:spAutoFit/>
          </a:bodyPr>
          <a:lstStyle/>
          <a:p>
            <a:r>
              <a:rPr lang="en-US" sz="2200" dirty="0"/>
              <a:t>One heat map has been plotted for the complete data set to know the correlation of each column with the other.</a:t>
            </a:r>
          </a:p>
        </p:txBody>
      </p:sp>
    </p:spTree>
    <p:extLst>
      <p:ext uri="{BB962C8B-B14F-4D97-AF65-F5344CB8AC3E}">
        <p14:creationId xmlns:p14="http://schemas.microsoft.com/office/powerpoint/2010/main" val="3388689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626189" y="2942831"/>
            <a:ext cx="9096374" cy="1938992"/>
          </a:xfrm>
          <a:prstGeom prst="rect">
            <a:avLst/>
          </a:prstGeom>
          <a:noFill/>
        </p:spPr>
        <p:txBody>
          <a:bodyPr wrap="square" rtlCol="0">
            <a:noAutofit/>
          </a:bodyPr>
          <a:lstStyle/>
          <a:p>
            <a:pPr algn="ctr"/>
            <a:endParaRPr lang="en-US" sz="6000" dirty="0"/>
          </a:p>
        </p:txBody>
      </p:sp>
      <p:pic>
        <p:nvPicPr>
          <p:cNvPr id="3" name="image1.png"/>
          <p:cNvPicPr/>
          <p:nvPr/>
        </p:nvPicPr>
        <p:blipFill>
          <a:blip r:embed="rId3"/>
          <a:stretch>
            <a:fillRect/>
          </a:stretch>
        </p:blipFill>
        <p:spPr bwMode="auto">
          <a:xfrm>
            <a:off x="334282" y="233682"/>
            <a:ext cx="831215" cy="932815"/>
          </a:xfrm>
          <a:prstGeom prst="rect">
            <a:avLst/>
          </a:prstGeom>
        </p:spPr>
      </p:pic>
      <p:sp>
        <p:nvSpPr>
          <p:cNvPr id="11" name="Rectangle 10"/>
          <p:cNvSpPr/>
          <p:nvPr/>
        </p:nvSpPr>
        <p:spPr>
          <a:xfrm>
            <a:off x="334282" y="1797796"/>
            <a:ext cx="4750525" cy="1569660"/>
          </a:xfrm>
          <a:prstGeom prst="rect">
            <a:avLst/>
          </a:prstGeom>
        </p:spPr>
        <p:txBody>
          <a:bodyPr wrap="square">
            <a:spAutoFit/>
          </a:bodyPr>
          <a:lstStyle/>
          <a:p>
            <a:r>
              <a:rPr lang="en-US" sz="2400" dirty="0"/>
              <a:t>The other heat map is for the relation of Class </a:t>
            </a:r>
            <a:r>
              <a:rPr lang="en-US" sz="2400" dirty="0" err="1"/>
              <a:t>wrt</a:t>
            </a:r>
            <a:r>
              <a:rPr lang="en-US" sz="2400" dirty="0"/>
              <a:t> every other column to know their significance in affecting Class. </a:t>
            </a:r>
          </a:p>
        </p:txBody>
      </p:sp>
      <p:pic>
        <p:nvPicPr>
          <p:cNvPr id="4" name="Picture 3"/>
          <p:cNvPicPr>
            <a:picLocks noChangeAspect="1"/>
          </p:cNvPicPr>
          <p:nvPr/>
        </p:nvPicPr>
        <p:blipFill rotWithShape="1">
          <a:blip r:embed="rId4"/>
          <a:srcRect l="4252" t="41696" r="72169" b="47411"/>
          <a:stretch/>
        </p:blipFill>
        <p:spPr>
          <a:xfrm>
            <a:off x="470646" y="3912327"/>
            <a:ext cx="4450977" cy="1156062"/>
          </a:xfrm>
          <a:prstGeom prst="rect">
            <a:avLst/>
          </a:prstGeom>
        </p:spPr>
      </p:pic>
      <p:pic>
        <p:nvPicPr>
          <p:cNvPr id="6" name="Picture 5"/>
          <p:cNvPicPr>
            <a:picLocks noChangeAspect="1"/>
          </p:cNvPicPr>
          <p:nvPr/>
        </p:nvPicPr>
        <p:blipFill>
          <a:blip r:embed="rId5"/>
          <a:stretch>
            <a:fillRect/>
          </a:stretch>
        </p:blipFill>
        <p:spPr>
          <a:xfrm>
            <a:off x="5534297" y="1528355"/>
            <a:ext cx="6185954" cy="4107860"/>
          </a:xfrm>
          <a:prstGeom prst="rect">
            <a:avLst/>
          </a:prstGeom>
        </p:spPr>
      </p:pic>
    </p:spTree>
    <p:extLst>
      <p:ext uri="{BB962C8B-B14F-4D97-AF65-F5344CB8AC3E}">
        <p14:creationId xmlns:p14="http://schemas.microsoft.com/office/powerpoint/2010/main" val="2912549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259646" y="320251"/>
            <a:ext cx="10840914" cy="1260000"/>
          </a:xfrm>
        </p:spPr>
        <p:txBody>
          <a:bodyPr/>
          <a:lstStyle/>
          <a:p>
            <a:r>
              <a:rPr lang="en-US" dirty="0" smtClean="0"/>
              <a:t>Checking for data imbalance</a:t>
            </a:r>
            <a:endParaRPr lang="en-US" dirty="0"/>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7154092" y="480697"/>
            <a:ext cx="685800" cy="685800"/>
          </a:xfrm>
          <a:prstGeom prst="rect">
            <a:avLst/>
          </a:prstGeom>
        </p:spPr>
      </p:pic>
      <p:pic>
        <p:nvPicPr>
          <p:cNvPr id="5" name="image1.png"/>
          <p:cNvPicPr/>
          <p:nvPr/>
        </p:nvPicPr>
        <p:blipFill>
          <a:blip r:embed="rId3"/>
          <a:stretch>
            <a:fillRect/>
          </a:stretch>
        </p:blipFill>
        <p:spPr bwMode="auto">
          <a:xfrm>
            <a:off x="334282" y="233682"/>
            <a:ext cx="831215" cy="932815"/>
          </a:xfrm>
          <a:prstGeom prst="rect">
            <a:avLst/>
          </a:prstGeom>
        </p:spPr>
      </p:pic>
      <p:pic>
        <p:nvPicPr>
          <p:cNvPr id="4" name="Picture 3"/>
          <p:cNvPicPr>
            <a:picLocks noChangeAspect="1"/>
          </p:cNvPicPr>
          <p:nvPr/>
        </p:nvPicPr>
        <p:blipFill rotWithShape="1">
          <a:blip r:embed="rId4"/>
          <a:srcRect l="4051" t="23661" r="55589" b="8304"/>
          <a:stretch/>
        </p:blipFill>
        <p:spPr>
          <a:xfrm>
            <a:off x="6125028" y="1580251"/>
            <a:ext cx="5251269" cy="4976948"/>
          </a:xfrm>
          <a:prstGeom prst="rect">
            <a:avLst/>
          </a:prstGeom>
        </p:spPr>
      </p:pic>
      <p:sp>
        <p:nvSpPr>
          <p:cNvPr id="6" name="Rectangle 5"/>
          <p:cNvSpPr/>
          <p:nvPr/>
        </p:nvSpPr>
        <p:spPr>
          <a:xfrm>
            <a:off x="619260" y="2223810"/>
            <a:ext cx="5375139" cy="2862322"/>
          </a:xfrm>
          <a:prstGeom prst="rect">
            <a:avLst/>
          </a:prstGeom>
        </p:spPr>
        <p:txBody>
          <a:bodyPr wrap="square">
            <a:spAutoFit/>
          </a:bodyPr>
          <a:lstStyle/>
          <a:p>
            <a:r>
              <a:rPr lang="en-US" sz="2000" dirty="0" smtClean="0"/>
              <a:t>Since Class is the parameter that is going to be classified, hence, we check the statistics of the same. </a:t>
            </a:r>
          </a:p>
          <a:p>
            <a:r>
              <a:rPr lang="en-US" sz="2000" dirty="0" smtClean="0"/>
              <a:t>We find that the data is highly imbalanced, with Genuine transactions being 99.83% and Fraud transactions being 0.17% .</a:t>
            </a:r>
          </a:p>
          <a:p>
            <a:r>
              <a:rPr lang="en-US" sz="2000" dirty="0" smtClean="0"/>
              <a:t>The </a:t>
            </a:r>
            <a:r>
              <a:rPr lang="en-US" sz="2000" b="1" dirty="0"/>
              <a:t>high imbalance </a:t>
            </a:r>
            <a:r>
              <a:rPr lang="en-US" sz="2000" b="1" dirty="0" smtClean="0"/>
              <a:t>observed </a:t>
            </a:r>
            <a:r>
              <a:rPr lang="en-US" sz="2000" b="1" dirty="0"/>
              <a:t>results in a complex model being formed and causes overfitting</a:t>
            </a:r>
            <a:r>
              <a:rPr lang="en-US" sz="2000" dirty="0"/>
              <a:t> of data which reduces precision.</a:t>
            </a:r>
          </a:p>
        </p:txBody>
      </p:sp>
    </p:spTree>
    <p:extLst>
      <p:ext uri="{BB962C8B-B14F-4D97-AF65-F5344CB8AC3E}">
        <p14:creationId xmlns:p14="http://schemas.microsoft.com/office/powerpoint/2010/main" val="567921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259646" y="320251"/>
            <a:ext cx="10840914" cy="1260000"/>
          </a:xfrm>
        </p:spPr>
        <p:txBody>
          <a:bodyPr/>
          <a:lstStyle/>
          <a:p>
            <a:r>
              <a:rPr lang="en-US" dirty="0" smtClean="0"/>
              <a:t>overfitting</a:t>
            </a:r>
            <a:endParaRPr lang="en-US" dirty="0"/>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749889" y="1491826"/>
            <a:ext cx="10840914" cy="3921600"/>
          </a:xfrm>
        </p:spPr>
        <p:txBody>
          <a:bodyPr>
            <a:normAutofit/>
          </a:bodyPr>
          <a:lstStyle/>
          <a:p>
            <a:pPr lvl="0">
              <a:buClr>
                <a:prstClr val="white"/>
              </a:buClr>
            </a:pPr>
            <a:r>
              <a:rPr lang="en-US" sz="2000" dirty="0"/>
              <a:t>Overfitting refers to a model that models the training data too </a:t>
            </a:r>
            <a:r>
              <a:rPr lang="en-US" sz="2000" dirty="0" smtClean="0"/>
              <a:t>well and doesn’t</a:t>
            </a:r>
            <a:r>
              <a:rPr lang="en-US" sz="2000" dirty="0"/>
              <a:t> </a:t>
            </a:r>
            <a:r>
              <a:rPr lang="en-US" sz="2000" b="1" i="1" dirty="0"/>
              <a:t>generalize</a:t>
            </a:r>
            <a:r>
              <a:rPr lang="en-US" sz="2000" dirty="0"/>
              <a:t> well from our training data to unseen </a:t>
            </a:r>
            <a:r>
              <a:rPr lang="en-US" sz="2000" dirty="0" smtClean="0"/>
              <a:t>data/test data.</a:t>
            </a:r>
          </a:p>
          <a:p>
            <a:pPr lvl="0">
              <a:buClr>
                <a:prstClr val="white"/>
              </a:buClr>
            </a:pPr>
            <a:r>
              <a:rPr lang="en-US" sz="2000" dirty="0">
                <a:solidFill>
                  <a:prstClr val="white"/>
                </a:solidFill>
              </a:rPr>
              <a:t>Overfitting can be detected by splitting the given dataset into </a:t>
            </a:r>
            <a:r>
              <a:rPr lang="en-US" sz="2000" b="1" dirty="0">
                <a:solidFill>
                  <a:prstClr val="white"/>
                </a:solidFill>
              </a:rPr>
              <a:t>train-test</a:t>
            </a:r>
            <a:r>
              <a:rPr lang="en-US" sz="2000" dirty="0">
                <a:solidFill>
                  <a:prstClr val="white"/>
                </a:solidFill>
              </a:rPr>
              <a:t> sets. If the accuracy of the model on the </a:t>
            </a:r>
            <a:r>
              <a:rPr lang="en-US" sz="2000" dirty="0" smtClean="0">
                <a:solidFill>
                  <a:prstClr val="white"/>
                </a:solidFill>
              </a:rPr>
              <a:t>training set </a:t>
            </a:r>
            <a:r>
              <a:rPr lang="en-US" sz="2000" dirty="0">
                <a:solidFill>
                  <a:prstClr val="white"/>
                </a:solidFill>
              </a:rPr>
              <a:t>is much better than that on the test set, the model is </a:t>
            </a:r>
            <a:r>
              <a:rPr lang="en-US" sz="2000" dirty="0" smtClean="0">
                <a:solidFill>
                  <a:prstClr val="white"/>
                </a:solidFill>
              </a:rPr>
              <a:t>over fitted.</a:t>
            </a:r>
            <a:endParaRPr lang="en-US" sz="2000" dirty="0">
              <a:solidFill>
                <a:prstClr val="white"/>
              </a:solidFill>
            </a:endParaRPr>
          </a:p>
        </p:txBody>
      </p:sp>
      <p:pic>
        <p:nvPicPr>
          <p:cNvPr id="5" name="image1.png"/>
          <p:cNvPicPr/>
          <p:nvPr/>
        </p:nvPicPr>
        <p:blipFill>
          <a:blip r:embed="rId2"/>
          <a:stretch>
            <a:fillRect/>
          </a:stretch>
        </p:blipFill>
        <p:spPr bwMode="auto">
          <a:xfrm>
            <a:off x="334282" y="233682"/>
            <a:ext cx="831215" cy="932815"/>
          </a:xfrm>
          <a:prstGeom prst="rect">
            <a:avLst/>
          </a:prstGeom>
        </p:spPr>
      </p:pic>
      <p:pic>
        <p:nvPicPr>
          <p:cNvPr id="6" name="Picture 5"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3904131" y="157586"/>
            <a:ext cx="1171575" cy="1171575"/>
          </a:xfrm>
          <a:prstGeom prst="rect">
            <a:avLst/>
          </a:prstGeom>
        </p:spPr>
      </p:pic>
      <p:pic>
        <p:nvPicPr>
          <p:cNvPr id="3074" name="Picture 2" descr="Overfitti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475" y="3147875"/>
            <a:ext cx="3292114" cy="32921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ain and Test Set in Python Machine Learning - How to Split - DataFlai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2151" y="3833015"/>
            <a:ext cx="4457700"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26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94942-C689-461B-8649-1FD863C6BA2B}">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424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Celestial</vt:lpstr>
      <vt:lpstr>CREDIT CARD FRAUD DETECTION</vt:lpstr>
      <vt:lpstr>Problem addressed and reason for choosing </vt:lpstr>
      <vt:lpstr>Methodology</vt:lpstr>
      <vt:lpstr>Where we left   … </vt:lpstr>
      <vt:lpstr>Further EDA</vt:lpstr>
      <vt:lpstr>PowerPoint Presentation</vt:lpstr>
      <vt:lpstr>PowerPoint Presentation</vt:lpstr>
      <vt:lpstr>Checking for data imbalance</vt:lpstr>
      <vt:lpstr>overfitting</vt:lpstr>
      <vt:lpstr>Cross validation</vt:lpstr>
      <vt:lpstr>NEXT STEP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2020-11-11T05:41:24Z</dcterms:created>
  <dcterms:modified xsi:type="dcterms:W3CDTF">2020-12-02T17:15:28Z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