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D72CC6-D100-4E60-9B82-61E4C041F911}">
  <a:tblStyle styleId="{97D72CC6-D100-4E60-9B82-61E4C041F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25077015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25077015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25077015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25077015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25077015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25077015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2507701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2507701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25077015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2507701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fa074dc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fa074dc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fa074dcd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fa074dc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25077015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25077015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fa074dcd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fa074dcd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fa074dcd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fa074dcd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252c48c55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252c48c5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2597796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2597796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2597796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2597796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25077015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25077015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2507701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2507701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25077015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25077015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25077015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2507701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2507701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2507701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50" y="24725"/>
            <a:ext cx="955571" cy="11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>
            <p:ph type="ctrTitle"/>
          </p:nvPr>
        </p:nvSpPr>
        <p:spPr>
          <a:xfrm>
            <a:off x="824000" y="1433225"/>
            <a:ext cx="7594500" cy="11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Evaluation of Different Models Based on Sentiment Analysis</a:t>
            </a:r>
            <a:endParaRPr sz="2600"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2758550"/>
            <a:ext cx="4255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Amin Ahmed Toshib - 170104061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Shifat Islam                - 170104100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Nazmus Sakib            - 170104104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1175375" y="261200"/>
            <a:ext cx="7243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Ahsanullah University of Science and Technology </a:t>
            </a:r>
            <a:endParaRPr sz="21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and Engineering Department</a:t>
            </a:r>
            <a:endParaRPr sz="17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5183675" y="2758550"/>
            <a:ext cx="356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Submitted To-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Md. Tanvir Rouf Shawon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Farzad Ahmed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Preprocessing</a:t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303800" y="1990050"/>
            <a:ext cx="5375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 unnecessary emotions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characters and tokens length columns</a:t>
            </a:r>
            <a:endParaRPr sz="1600"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413" y="3440888"/>
            <a:ext cx="64865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</a:t>
            </a:r>
            <a:endParaRPr/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1382250" y="1547025"/>
            <a:ext cx="7030500" cy="3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Html parser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Remove punctuation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Remove non-ascii characters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Remove stopwords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Stemmatization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Lammetization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Tokenization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48625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 Workflow</a:t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39325"/>
            <a:ext cx="7030501" cy="26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Sampling</a:t>
            </a:r>
            <a:endParaRPr/>
          </a:p>
        </p:txBody>
      </p:sp>
      <p:sp>
        <p:nvSpPr>
          <p:cNvPr id="361" name="Google Shape;361;p25"/>
          <p:cNvSpPr txBox="1"/>
          <p:nvPr>
            <p:ph idx="1" type="body"/>
          </p:nvPr>
        </p:nvSpPr>
        <p:spPr>
          <a:xfrm>
            <a:off x="1303800" y="1378975"/>
            <a:ext cx="70305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Oversampling technique Adasynn(adaptive synthesis)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                                                                                 </a:t>
            </a:r>
            <a:endParaRPr/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291" y="2475525"/>
            <a:ext cx="3153735" cy="20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 rotWithShape="1">
          <a:blip r:embed="rId4">
            <a:alphaModFix/>
          </a:blip>
          <a:srcRect b="-2511" l="-2511" r="0" t="0"/>
          <a:stretch/>
        </p:blipFill>
        <p:spPr>
          <a:xfrm>
            <a:off x="5180575" y="2475525"/>
            <a:ext cx="3261749" cy="20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5"/>
          <p:cNvSpPr txBox="1"/>
          <p:nvPr/>
        </p:nvSpPr>
        <p:spPr>
          <a:xfrm>
            <a:off x="6200838" y="2067675"/>
            <a:ext cx="153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Feature Scaling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2506250" y="2075325"/>
            <a:ext cx="148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Actual dataset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 Models</a:t>
            </a:r>
            <a:endParaRPr/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1303800" y="1491025"/>
            <a:ext cx="70305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Random Forest Classifier</a:t>
            </a:r>
            <a:endParaRPr sz="1600"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Extreme Gradient Boosting(XGB)</a:t>
            </a:r>
            <a:endParaRPr sz="1600"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Support Vector Machine(SVM)</a:t>
            </a:r>
            <a:endParaRPr sz="1600"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Naive Bayes Classifier</a:t>
            </a:r>
            <a:endParaRPr sz="1600"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Logistic Regression</a:t>
            </a:r>
            <a:endParaRPr sz="1600"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SGD Classifier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100" y="3031800"/>
            <a:ext cx="6111898" cy="17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1300525" y="624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r>
              <a:rPr lang="en"/>
              <a:t> Analysis (Dataset 1)</a:t>
            </a:r>
            <a:endParaRPr/>
          </a:p>
        </p:txBody>
      </p:sp>
      <p:graphicFrame>
        <p:nvGraphicFramePr>
          <p:cNvPr id="378" name="Google Shape;378;p27"/>
          <p:cNvGraphicFramePr/>
          <p:nvPr/>
        </p:nvGraphicFramePr>
        <p:xfrm>
          <a:off x="1140250" y="170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{97D72CC6-D100-4E60-9B82-61E4C041F911}</a:tableStyleId>
              </a:tblPr>
              <a:tblGrid>
                <a:gridCol w="1593475"/>
                <a:gridCol w="1391750"/>
                <a:gridCol w="1358175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Model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Accuracy(%)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Precision(%)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Recall(%)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F1-score(%)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 Classifier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54.47</a:t>
                      </a:r>
                      <a:endParaRPr>
                        <a:highlight>
                          <a:srgbClr val="00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 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SGD Classifier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Naive Bayes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 (Dataset 2)</a:t>
            </a:r>
            <a:endParaRPr/>
          </a:p>
        </p:txBody>
      </p:sp>
      <p:graphicFrame>
        <p:nvGraphicFramePr>
          <p:cNvPr id="384" name="Google Shape;384;p28"/>
          <p:cNvGraphicFramePr/>
          <p:nvPr/>
        </p:nvGraphicFramePr>
        <p:xfrm>
          <a:off x="1140250" y="170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{97D72CC6-D100-4E60-9B82-61E4C041F911}</a:tableStyleId>
              </a:tblPr>
              <a:tblGrid>
                <a:gridCol w="1593475"/>
                <a:gridCol w="1391750"/>
                <a:gridCol w="1358175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Model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Accuracy(%)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Precision(%)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Recall(%)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F1-score(%)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90.06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 Classifier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83.72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 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SGD Classifier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Naive Bayes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title"/>
          </p:nvPr>
        </p:nvSpPr>
        <p:spPr>
          <a:xfrm>
            <a:off x="1337425" y="62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Gap &amp; Challenges</a:t>
            </a:r>
            <a:endParaRPr/>
          </a:p>
        </p:txBody>
      </p:sp>
      <p:sp>
        <p:nvSpPr>
          <p:cNvPr id="390" name="Google Shape;390;p29"/>
          <p:cNvSpPr txBox="1"/>
          <p:nvPr>
            <p:ph idx="1" type="body"/>
          </p:nvPr>
        </p:nvSpPr>
        <p:spPr>
          <a:xfrm>
            <a:off x="1471875" y="1850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Inadequacy of sentiment datasets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Imbalance datasets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Emoji problem in datasets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Polarity problem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Wrong prediction from manually </a:t>
            </a:r>
            <a:r>
              <a:rPr lang="en" sz="1600"/>
              <a:t>annotated</a:t>
            </a:r>
            <a:r>
              <a:rPr lang="en" sz="1600"/>
              <a:t> data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6" name="Google Shape;396;p30"/>
          <p:cNvSpPr txBox="1"/>
          <p:nvPr>
            <p:ph idx="1" type="body"/>
          </p:nvPr>
        </p:nvSpPr>
        <p:spPr>
          <a:xfrm>
            <a:off x="1359850" y="1446200"/>
            <a:ext cx="7030500" cy="27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dataset 1,</a:t>
            </a:r>
            <a:r>
              <a:rPr lang="en" sz="1600"/>
              <a:t> imbalancing problem affect  the model and lowers the accuracy which is 57% in SVM model. 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balanced dataset 2, the same SVM model performed really well giving an accuracy a little over 90%. 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Difference in accuracy because of a dataset is in balanced and </a:t>
            </a:r>
            <a:r>
              <a:rPr lang="en" sz="1600"/>
              <a:t>imbalanced. In near future, we hope to research more on this topic.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idx="1" type="body"/>
          </p:nvPr>
        </p:nvSpPr>
        <p:spPr>
          <a:xfrm>
            <a:off x="900375" y="1564225"/>
            <a:ext cx="7030500" cy="23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highlight>
                  <a:schemeClr val="lt1"/>
                </a:highlight>
              </a:rPr>
              <a:t>      </a:t>
            </a:r>
            <a:r>
              <a:rPr b="1" lang="en" sz="5300">
                <a:solidFill>
                  <a:srgbClr val="FF0000"/>
                </a:solidFill>
                <a:highlight>
                  <a:schemeClr val="lt1"/>
                </a:highlight>
              </a:rPr>
              <a:t> </a:t>
            </a:r>
            <a:r>
              <a:rPr b="1" lang="en" sz="5300">
                <a:solidFill>
                  <a:srgbClr val="FF0000"/>
                </a:solidFill>
                <a:highlight>
                  <a:schemeClr val="lt1"/>
                </a:highlight>
              </a:rPr>
              <a:t>Thank You</a:t>
            </a:r>
            <a:r>
              <a:rPr b="1" lang="en" sz="5300">
                <a:solidFill>
                  <a:srgbClr val="FF0000"/>
                </a:solidFill>
                <a:highlight>
                  <a:schemeClr val="lt1"/>
                </a:highlight>
              </a:rPr>
              <a:t>...</a:t>
            </a:r>
            <a:endParaRPr b="1" sz="53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5300">
                <a:solidFill>
                  <a:srgbClr val="FF0000"/>
                </a:solidFill>
                <a:highlight>
                  <a:schemeClr val="lt1"/>
                </a:highlight>
              </a:rPr>
              <a:t>			Any Q</a:t>
            </a:r>
            <a:r>
              <a:rPr b="1" lang="en" sz="5300">
                <a:solidFill>
                  <a:srgbClr val="FF0000"/>
                </a:solidFill>
                <a:highlight>
                  <a:schemeClr val="lt1"/>
                </a:highlight>
              </a:rPr>
              <a:t>uestions?</a:t>
            </a:r>
            <a:endParaRPr b="1" sz="53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039200" y="1773713"/>
            <a:ext cx="7295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public sentiment, nothing can fail. Without it, nothing can succeed.-Abraham Lincoln</a:t>
            </a:r>
            <a:endParaRPr b="1" sz="48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1346150" y="2898450"/>
            <a:ext cx="2630100" cy="99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4572000" y="2571750"/>
            <a:ext cx="3988200" cy="2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Human emotional condition analysis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Prediction of appropriate emotion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Customers feedback analysis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Predicting box-office revenues from movie reviews</a:t>
            </a:r>
            <a:endParaRPr sz="1600"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031075" y="1434975"/>
            <a:ext cx="5647800" cy="31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51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5"/>
              <a:buChar char="●"/>
            </a:pPr>
            <a:r>
              <a:rPr lang="en" sz="1604"/>
              <a:t>Evolution of different models</a:t>
            </a:r>
            <a:endParaRPr sz="1604"/>
          </a:p>
          <a:p>
            <a:pPr indent="-33051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5"/>
              <a:buChar char="●"/>
            </a:pPr>
            <a:r>
              <a:rPr lang="en" sz="1604"/>
              <a:t>Classification metrics measurement</a:t>
            </a:r>
            <a:endParaRPr sz="1604"/>
          </a:p>
          <a:p>
            <a:pPr indent="-33051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5"/>
              <a:buChar char="●"/>
            </a:pPr>
            <a:r>
              <a:rPr lang="en" sz="1604"/>
              <a:t>Using machine learning and deep learning techniques</a:t>
            </a:r>
            <a:endParaRPr sz="1604"/>
          </a:p>
          <a:p>
            <a:pPr indent="-330514" lvl="0" marL="457200" rtl="0" algn="l">
              <a:spcBef>
                <a:spcPts val="0"/>
              </a:spcBef>
              <a:spcAft>
                <a:spcPts val="0"/>
              </a:spcAft>
              <a:buSzPts val="1605"/>
              <a:buChar char="●"/>
            </a:pPr>
            <a:r>
              <a:rPr lang="en" sz="1604"/>
              <a:t>6 basic emotions -</a:t>
            </a:r>
            <a:endParaRPr sz="1604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4"/>
              <a:t>1. Happiness		2. Sadness</a:t>
            </a:r>
            <a:endParaRPr b="1" sz="1404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4"/>
              <a:t>3. Neutral			4. Anger</a:t>
            </a:r>
            <a:endParaRPr b="1" sz="1404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4"/>
              <a:t>5. Surprise			6. Worry</a:t>
            </a:r>
            <a:endParaRPr b="1" sz="1404"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600" y="2773450"/>
            <a:ext cx="3713425" cy="19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1303800" y="1537025"/>
            <a:ext cx="7030500" cy="21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16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3"/>
              <a:buChar char="●"/>
            </a:pPr>
            <a:r>
              <a:rPr lang="en" sz="1622"/>
              <a:t>Understanding emotions expressed in language can be used in many applications.</a:t>
            </a:r>
            <a:endParaRPr sz="1622"/>
          </a:p>
          <a:p>
            <a:pPr indent="-3189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3"/>
              <a:buChar char="●"/>
            </a:pPr>
            <a:r>
              <a:rPr lang="en" sz="1622"/>
              <a:t>Analysis of sentiments on social networks such as Twitter and Facebook</a:t>
            </a:r>
            <a:r>
              <a:rPr lang="en" sz="1422"/>
              <a:t>.</a:t>
            </a:r>
            <a:endParaRPr sz="1422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150" y="2948650"/>
            <a:ext cx="3941050" cy="18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2117775" y="4629150"/>
            <a:ext cx="42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Study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382250" y="1732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 preprocessing libraries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Word embedding techniques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Machine learning algorithms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Classification </a:t>
            </a:r>
            <a:r>
              <a:rPr lang="en" sz="1600"/>
              <a:t>metrics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Confusion matrix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247775" y="1743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two different dataset where we experiment our model for comparison: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Tweet-Emotion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Go-Emotion 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Statistics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950" y="1524650"/>
            <a:ext cx="6899301" cy="32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Statistics (continued)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 rotWithShape="1">
          <a:blip r:embed="rId3">
            <a:alphaModFix/>
          </a:blip>
          <a:srcRect b="3138" l="0" r="1526" t="0"/>
          <a:stretch/>
        </p:blipFill>
        <p:spPr>
          <a:xfrm>
            <a:off x="1187950" y="1524650"/>
            <a:ext cx="6835599" cy="32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82250" y="1756750"/>
            <a:ext cx="33693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Preprocessing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 Preprocessing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 Classification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Sampling Data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Evaluation</a:t>
            </a:r>
            <a:endParaRPr sz="16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75" y="1597875"/>
            <a:ext cx="2201500" cy="22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