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60" r:id="rId5"/>
    <p:sldId id="261" r:id="rId6"/>
    <p:sldId id="262"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153E1-855E-4B1F-800E-FEF786090202}" type="datetimeFigureOut">
              <a:rPr lang="en-US" smtClean="0"/>
              <a:t>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AC6F-A91C-4A22-B356-A5139480720F}" type="slidenum">
              <a:rPr lang="en-US" smtClean="0"/>
              <a:t>‹#›</a:t>
            </a:fld>
            <a:endParaRPr lang="en-US"/>
          </a:p>
        </p:txBody>
      </p:sp>
    </p:spTree>
    <p:extLst>
      <p:ext uri="{BB962C8B-B14F-4D97-AF65-F5344CB8AC3E}">
        <p14:creationId xmlns:p14="http://schemas.microsoft.com/office/powerpoint/2010/main" val="147376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53763A1-D58C-4C9B-A5B0-FF7A04A67D34}"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20544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D70332-216D-4318-A146-61B026D644D6}"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270744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346B2EB-2DA7-4B82-9363-B48AF6BE3543}"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49813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420EDD1-E74D-4120-B629-38EDF3B4C7E4}"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38589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08868-7691-460C-87E6-60B5DF62443E}"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87069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F1DBD17-9DAF-4602-94FE-C98F20147599}" type="datetime1">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49672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997E978-1057-4043-8D32-2D18E1CE1650}" type="datetime1">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7140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C0D0F8D-F202-4BA5-A311-D3589186D478}" type="datetime1">
              <a:rPr lang="en-GB" smtClean="0"/>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146783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4DB33-7D61-4F73-94BF-7E06498C5A7E}" type="datetime1">
              <a:rPr lang="en-GB" smtClean="0"/>
              <a:t>06/02/2024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50867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B4D411-1BB7-43E6-A79D-A8FF20B4A433}" type="datetime1">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8426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4A040C-6164-4D59-BFAF-4513E216024D}" type="datetime1">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235694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F9153-5EB9-4288-AABA-485CE484549E}" type="datetime1">
              <a:rPr lang="en-GB" smtClean="0"/>
              <a:t>06/02/2024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E8215-443F-40E4-BDF4-B558A88881F3}" type="slidenum">
              <a:rPr lang="en-GB" smtClean="0"/>
              <a:t>‹#›</a:t>
            </a:fld>
            <a:endParaRPr lang="en-GB"/>
          </a:p>
        </p:txBody>
      </p:sp>
    </p:spTree>
    <p:extLst>
      <p:ext uri="{BB962C8B-B14F-4D97-AF65-F5344CB8AC3E}">
        <p14:creationId xmlns:p14="http://schemas.microsoft.com/office/powerpoint/2010/main" val="1183185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 Id="rId4" Type="http://schemas.openxmlformats.org/officeDocument/2006/relationships/image" Target="../media/image11.tmp"/></Relationships>
</file>

<file path=ppt/slides/_rels/slide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AD5F-2D1C-CDEA-238D-BAA56E28EB95}"/>
              </a:ext>
            </a:extLst>
          </p:cNvPr>
          <p:cNvSpPr>
            <a:spLocks noGrp="1"/>
          </p:cNvSpPr>
          <p:nvPr>
            <p:ph type="ctrTitle"/>
          </p:nvPr>
        </p:nvSpPr>
        <p:spPr>
          <a:xfrm>
            <a:off x="685800" y="980729"/>
            <a:ext cx="7772400" cy="2619722"/>
          </a:xfrm>
        </p:spPr>
        <p:txBody>
          <a:bodyPr>
            <a:normAutofit fontScale="90000"/>
          </a:bodyPr>
          <a:lstStyle/>
          <a:p>
            <a:r>
              <a:rPr lang="en-IN" dirty="0"/>
              <a:t>CRYPTOGRAPHY AND SYSTEM SECURITY</a:t>
            </a:r>
            <a:br>
              <a:rPr lang="en-IN" dirty="0"/>
            </a:br>
            <a:r>
              <a:rPr lang="en-IN" dirty="0">
                <a:solidFill>
                  <a:schemeClr val="accent1"/>
                </a:solidFill>
              </a:rPr>
              <a:t>BLOCK CIPHER MODE OF OPERATION</a:t>
            </a:r>
          </a:p>
        </p:txBody>
      </p:sp>
      <p:sp>
        <p:nvSpPr>
          <p:cNvPr id="3" name="Subtitle 2">
            <a:extLst>
              <a:ext uri="{FF2B5EF4-FFF2-40B4-BE49-F238E27FC236}">
                <a16:creationId xmlns:a16="http://schemas.microsoft.com/office/drawing/2014/main" id="{E34FC6A5-0E03-1121-B96F-03504E886C2D}"/>
              </a:ext>
            </a:extLst>
          </p:cNvPr>
          <p:cNvSpPr>
            <a:spLocks noGrp="1"/>
          </p:cNvSpPr>
          <p:nvPr>
            <p:ph type="subTitle" idx="1"/>
          </p:nvPr>
        </p:nvSpPr>
        <p:spPr>
          <a:xfrm>
            <a:off x="1371600" y="4581128"/>
            <a:ext cx="6400800" cy="1057672"/>
          </a:xfrm>
        </p:spPr>
        <p:txBody>
          <a:bodyPr>
            <a:normAutofit fontScale="92500" lnSpcReduction="10000"/>
          </a:bodyPr>
          <a:lstStyle/>
          <a:p>
            <a:r>
              <a:rPr lang="en-IN" dirty="0">
                <a:solidFill>
                  <a:srgbClr val="00B050"/>
                </a:solidFill>
              </a:rPr>
              <a:t>BRAJESH KUMAR SHARMA</a:t>
            </a:r>
          </a:p>
          <a:p>
            <a:r>
              <a:rPr lang="en-IN" dirty="0">
                <a:solidFill>
                  <a:srgbClr val="00B050"/>
                </a:solidFill>
              </a:rPr>
              <a:t>SPSU,UDAIPUR</a:t>
            </a:r>
          </a:p>
        </p:txBody>
      </p:sp>
      <p:sp>
        <p:nvSpPr>
          <p:cNvPr id="4" name="Slide Number Placeholder 3">
            <a:extLst>
              <a:ext uri="{FF2B5EF4-FFF2-40B4-BE49-F238E27FC236}">
                <a16:creationId xmlns:a16="http://schemas.microsoft.com/office/drawing/2014/main" id="{67CFB1CB-E6D1-940A-3A51-45768D146FF6}"/>
              </a:ext>
            </a:extLst>
          </p:cNvPr>
          <p:cNvSpPr>
            <a:spLocks noGrp="1"/>
          </p:cNvSpPr>
          <p:nvPr>
            <p:ph type="sldNum" sz="quarter" idx="12"/>
          </p:nvPr>
        </p:nvSpPr>
        <p:spPr/>
        <p:txBody>
          <a:bodyPr/>
          <a:lstStyle/>
          <a:p>
            <a:fld id="{5A6E8215-443F-40E4-BDF4-B558A88881F3}" type="slidenum">
              <a:rPr lang="en-GB" smtClean="0"/>
              <a:t>1</a:t>
            </a:fld>
            <a:endParaRPr lang="en-GB"/>
          </a:p>
        </p:txBody>
      </p:sp>
    </p:spTree>
    <p:extLst>
      <p:ext uri="{BB962C8B-B14F-4D97-AF65-F5344CB8AC3E}">
        <p14:creationId xmlns:p14="http://schemas.microsoft.com/office/powerpoint/2010/main" val="411630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610" y="4662397"/>
            <a:ext cx="4267837" cy="1819078"/>
          </a:xfrm>
          <a:prstGeom prst="rect">
            <a:avLst/>
          </a:prstGeom>
          <a:ln w="19050">
            <a:solidFill>
              <a:schemeClr val="accent1"/>
            </a:solidFill>
          </a:ln>
        </p:spPr>
      </p:pic>
      <p:sp>
        <p:nvSpPr>
          <p:cNvPr id="4" name="TextBox 3"/>
          <p:cNvSpPr txBox="1"/>
          <p:nvPr/>
        </p:nvSpPr>
        <p:spPr>
          <a:xfrm>
            <a:off x="0" y="0"/>
            <a:ext cx="9144000" cy="584775"/>
          </a:xfrm>
          <a:prstGeom prst="rect">
            <a:avLst/>
          </a:prstGeom>
          <a:solidFill>
            <a:schemeClr val="bg1"/>
          </a:solidFill>
          <a:ln w="19050">
            <a:solidFill>
              <a:schemeClr val="tx1"/>
            </a:solidFill>
          </a:ln>
        </p:spPr>
        <p:txBody>
          <a:bodyPr wrap="square" rtlCol="0">
            <a:spAutoFit/>
          </a:bodyPr>
          <a:lstStyle/>
          <a:p>
            <a:pPr algn="ctr"/>
            <a:r>
              <a:rPr lang="en-GB" sz="3200" b="1">
                <a:solidFill>
                  <a:schemeClr val="accent1"/>
                </a:solidFill>
              </a:rPr>
              <a:t>Block Cipher Modes of Operation</a:t>
            </a:r>
            <a:endParaRPr lang="en-GB" sz="3200" b="1" dirty="0">
              <a:solidFill>
                <a:schemeClr val="accent1"/>
              </a:solidFill>
            </a:endParaRPr>
          </a:p>
        </p:txBody>
      </p:sp>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3" name="TextBox 2"/>
          <p:cNvSpPr txBox="1"/>
          <p:nvPr/>
        </p:nvSpPr>
        <p:spPr>
          <a:xfrm>
            <a:off x="107504" y="980728"/>
            <a:ext cx="8928992" cy="4047262"/>
          </a:xfrm>
          <a:prstGeom prst="rect">
            <a:avLst/>
          </a:prstGeom>
          <a:noFill/>
        </p:spPr>
        <p:txBody>
          <a:bodyPr wrap="square" rtlCol="0">
            <a:spAutoFit/>
          </a:bodyPr>
          <a:lstStyle/>
          <a:p>
            <a:pPr algn="ctr"/>
            <a:r>
              <a:rPr lang="en-GB" sz="2400" b="1" dirty="0"/>
              <a:t> </a:t>
            </a:r>
            <a:endParaRPr lang="en-GB" sz="2400" b="1" dirty="0">
              <a:solidFill>
                <a:srgbClr val="FF0000"/>
              </a:solidFill>
            </a:endParaRPr>
          </a:p>
          <a:p>
            <a:r>
              <a:rPr lang="en-GB" sz="500" b="1" dirty="0">
                <a:solidFill>
                  <a:schemeClr val="accent1"/>
                </a:solidFill>
              </a:rPr>
              <a:t> </a:t>
            </a:r>
          </a:p>
          <a:p>
            <a:pPr algn="just"/>
            <a:r>
              <a:rPr lang="en-GB" sz="1600" dirty="0"/>
              <a:t>A block cipher takes a fixed-length block of text of length </a:t>
            </a:r>
            <a:r>
              <a:rPr lang="en-GB" sz="1600" i="1" dirty="0"/>
              <a:t>b </a:t>
            </a:r>
            <a:r>
              <a:rPr lang="en-GB" sz="1600" dirty="0"/>
              <a:t>bits and a key as input and produces a </a:t>
            </a:r>
            <a:r>
              <a:rPr lang="en-GB" sz="1600" i="1" dirty="0"/>
              <a:t>b</a:t>
            </a:r>
            <a:r>
              <a:rPr lang="en-GB" sz="1600" dirty="0"/>
              <a:t>-bit block of </a:t>
            </a:r>
            <a:r>
              <a:rPr lang="en-GB" sz="1600" dirty="0" err="1"/>
              <a:t>ciphertext</a:t>
            </a:r>
            <a:r>
              <a:rPr lang="en-GB" sz="1600" dirty="0"/>
              <a:t>. If the amount of plaintext to be encrypted is greater than </a:t>
            </a:r>
            <a:r>
              <a:rPr lang="en-GB" sz="1600" b="1" i="1" dirty="0"/>
              <a:t>b</a:t>
            </a:r>
            <a:r>
              <a:rPr lang="en-GB" sz="1600" i="1" dirty="0"/>
              <a:t> </a:t>
            </a:r>
            <a:r>
              <a:rPr lang="en-GB" sz="1600" dirty="0"/>
              <a:t>bits, then the block cipher can still be used by breaking the plaintext up into </a:t>
            </a:r>
            <a:r>
              <a:rPr lang="en-GB" sz="1600" i="1" dirty="0"/>
              <a:t>b</a:t>
            </a:r>
            <a:r>
              <a:rPr lang="en-GB" sz="1600" dirty="0"/>
              <a:t>-bit blocks. When multiple blocks of plaintext are encrypted using the same key, a number of security issues arise. To apply a block cipher in a variety of applications, five </a:t>
            </a:r>
            <a:r>
              <a:rPr lang="en-GB" sz="1600" i="1" dirty="0"/>
              <a:t>modes of operation </a:t>
            </a:r>
            <a:r>
              <a:rPr lang="en-GB" sz="1600" dirty="0"/>
              <a:t>have been defined by NIST.</a:t>
            </a:r>
          </a:p>
          <a:p>
            <a:pPr algn="just"/>
            <a:endParaRPr lang="en-GB" sz="500" dirty="0"/>
          </a:p>
          <a:p>
            <a:pPr algn="just"/>
            <a:r>
              <a:rPr lang="en-GB" sz="1600" dirty="0"/>
              <a:t>a </a:t>
            </a:r>
            <a:r>
              <a:rPr lang="en-GB" sz="1600" b="1" dirty="0">
                <a:solidFill>
                  <a:srgbClr val="C00000"/>
                </a:solidFill>
              </a:rPr>
              <a:t>mode of operation </a:t>
            </a:r>
            <a:r>
              <a:rPr lang="en-GB" sz="1600" dirty="0"/>
              <a:t>is a technique for enhancing the effect of a cryptographic algorithm or adapting the algorithm for an application, such as applying a block cipher to a sequence of data blocks or a data stream.</a:t>
            </a:r>
          </a:p>
          <a:p>
            <a:pPr algn="just"/>
            <a:endParaRPr lang="en-GB" sz="500" dirty="0"/>
          </a:p>
          <a:p>
            <a:pPr algn="just"/>
            <a:r>
              <a:rPr lang="en-GB" sz="1600" b="1" dirty="0"/>
              <a:t>(1) Electronic code book (ECB): </a:t>
            </a:r>
            <a:r>
              <a:rPr lang="en-GB" sz="1600" dirty="0"/>
              <a:t>The simplest mode, in which plaintext is handled one block at a time and each block of plaintext is encrypted using the same key. The term </a:t>
            </a:r>
            <a:r>
              <a:rPr lang="en-GB" sz="1600" i="1" dirty="0"/>
              <a:t>codebook </a:t>
            </a:r>
            <a:r>
              <a:rPr lang="en-GB" sz="1600" dirty="0"/>
              <a:t>is used because, for a given key, there is a unique </a:t>
            </a:r>
            <a:r>
              <a:rPr lang="en-GB" sz="1600" dirty="0" err="1"/>
              <a:t>ciphertext</a:t>
            </a:r>
            <a:r>
              <a:rPr lang="en-GB" sz="1600" dirty="0"/>
              <a:t> for every </a:t>
            </a:r>
            <a:r>
              <a:rPr lang="en-GB" sz="1600" i="1" dirty="0"/>
              <a:t>b</a:t>
            </a:r>
            <a:r>
              <a:rPr lang="en-GB" sz="1600" dirty="0"/>
              <a:t>-bit block of plaintext. The ECB method is ideal for a short amount of data, such as an encryption key.</a:t>
            </a:r>
          </a:p>
          <a:p>
            <a:r>
              <a:rPr lang="en-GB" sz="1600" dirty="0"/>
              <a:t> </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653136"/>
            <a:ext cx="4160300" cy="1819078"/>
          </a:xfrm>
          <a:prstGeom prst="rect">
            <a:avLst/>
          </a:prstGeom>
          <a:ln w="19050">
            <a:solidFill>
              <a:schemeClr val="accent1"/>
            </a:solidFill>
          </a:ln>
        </p:spPr>
      </p:pic>
      <p:sp>
        <p:nvSpPr>
          <p:cNvPr id="2" name="Slide Number Placeholder 1">
            <a:extLst>
              <a:ext uri="{FF2B5EF4-FFF2-40B4-BE49-F238E27FC236}">
                <a16:creationId xmlns:a16="http://schemas.microsoft.com/office/drawing/2014/main" id="{AD439CA9-4AAE-4CFE-A538-8378EFC0E6D2}"/>
              </a:ext>
            </a:extLst>
          </p:cNvPr>
          <p:cNvSpPr>
            <a:spLocks noGrp="1"/>
          </p:cNvSpPr>
          <p:nvPr>
            <p:ph type="sldNum" sz="quarter" idx="12"/>
          </p:nvPr>
        </p:nvSpPr>
        <p:spPr/>
        <p:txBody>
          <a:bodyPr/>
          <a:lstStyle/>
          <a:p>
            <a:fld id="{5A6E8215-443F-40E4-BDF4-B558A88881F3}" type="slidenum">
              <a:rPr lang="en-GB" smtClean="0"/>
              <a:t>2</a:t>
            </a:fld>
            <a:endParaRPr lang="en-GB"/>
          </a:p>
        </p:txBody>
      </p:sp>
    </p:spTree>
    <p:extLst>
      <p:ext uri="{BB962C8B-B14F-4D97-AF65-F5344CB8AC3E}">
        <p14:creationId xmlns:p14="http://schemas.microsoft.com/office/powerpoint/2010/main" val="7811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29" y="4293096"/>
            <a:ext cx="4358412" cy="2006176"/>
          </a:xfrm>
          <a:prstGeom prst="rect">
            <a:avLst/>
          </a:prstGeom>
          <a:ln w="19050">
            <a:solidFill>
              <a:schemeClr val="accent1"/>
            </a:solidFill>
          </a:ln>
        </p:spPr>
      </p:pic>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3" name="TextBox 2"/>
          <p:cNvSpPr txBox="1"/>
          <p:nvPr/>
        </p:nvSpPr>
        <p:spPr>
          <a:xfrm>
            <a:off x="105559" y="980728"/>
            <a:ext cx="8932882" cy="3323987"/>
          </a:xfrm>
          <a:prstGeom prst="rect">
            <a:avLst/>
          </a:prstGeom>
          <a:noFill/>
        </p:spPr>
        <p:txBody>
          <a:bodyPr wrap="square" rtlCol="0">
            <a:spAutoFit/>
          </a:bodyPr>
          <a:lstStyle/>
          <a:p>
            <a:pPr algn="ctr"/>
            <a:r>
              <a:rPr lang="en-GB" sz="2400" b="1" dirty="0"/>
              <a:t> </a:t>
            </a:r>
            <a:endParaRPr lang="en-GB" sz="2400" b="1" dirty="0">
              <a:solidFill>
                <a:srgbClr val="FF0000"/>
              </a:solidFill>
            </a:endParaRPr>
          </a:p>
          <a:p>
            <a:endParaRPr lang="en-GB" sz="600" dirty="0"/>
          </a:p>
          <a:p>
            <a:pPr algn="just"/>
            <a:r>
              <a:rPr lang="en-GB" sz="1600" b="1" dirty="0"/>
              <a:t>(2) Cipher Block Chaining Mode (CBC): </a:t>
            </a:r>
            <a:r>
              <a:rPr lang="en-GB" sz="1600" dirty="0"/>
              <a:t>In this scheme, the input to the encryption algorithm is the XOR of the current plaintext block and the preceding </a:t>
            </a:r>
            <a:r>
              <a:rPr lang="en-GB" sz="1600" dirty="0" err="1"/>
              <a:t>ciphertext</a:t>
            </a:r>
            <a:r>
              <a:rPr lang="en-GB" sz="1600" dirty="0"/>
              <a:t> block; the same key is used for each block. Therefore, if the same plaintext block is repeated, different </a:t>
            </a:r>
            <a:r>
              <a:rPr lang="en-GB" sz="1600" dirty="0" err="1"/>
              <a:t>ciphertext</a:t>
            </a:r>
            <a:r>
              <a:rPr lang="en-GB" sz="1600" dirty="0"/>
              <a:t> blocks are produced. For decryption, each cipher block is passed through the decryption algorithm. The result is </a:t>
            </a:r>
            <a:r>
              <a:rPr lang="en-GB" sz="1600" dirty="0" err="1"/>
              <a:t>XORed</a:t>
            </a:r>
            <a:r>
              <a:rPr lang="en-GB" sz="1600" dirty="0"/>
              <a:t> with the preceding </a:t>
            </a:r>
            <a:r>
              <a:rPr lang="en-GB" sz="1600" dirty="0" err="1"/>
              <a:t>ciphertext</a:t>
            </a:r>
            <a:r>
              <a:rPr lang="en-GB" sz="1600" dirty="0"/>
              <a:t> block to produce the plaintext block. We can define CBC mode as</a:t>
            </a:r>
          </a:p>
          <a:p>
            <a:endParaRPr lang="en-GB" sz="1600" dirty="0"/>
          </a:p>
          <a:p>
            <a:endParaRPr lang="en-GB" dirty="0"/>
          </a:p>
          <a:p>
            <a:endParaRPr lang="en-GB" sz="1400" dirty="0"/>
          </a:p>
          <a:p>
            <a:pPr algn="just"/>
            <a:r>
              <a:rPr lang="en-GB" sz="1600" dirty="0"/>
              <a:t>The </a:t>
            </a:r>
            <a:r>
              <a:rPr lang="en-GB" sz="1600" b="1" dirty="0"/>
              <a:t>IV</a:t>
            </a:r>
            <a:r>
              <a:rPr lang="en-GB" sz="1600" dirty="0"/>
              <a:t> is an initialization block, which is produced using random number generator and it should be the same size as the cipher block. This must be known to both the sender and receiver but it should be unpredictable by a third party. </a:t>
            </a: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81" y="4293096"/>
            <a:ext cx="4358412" cy="2006176"/>
          </a:xfrm>
          <a:prstGeom prst="rect">
            <a:avLst/>
          </a:prstGeom>
          <a:ln w="19050">
            <a:solidFill>
              <a:schemeClr val="accent1"/>
            </a:solidFill>
          </a:ln>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2780928"/>
            <a:ext cx="6138232" cy="638024"/>
          </a:xfrm>
          <a:prstGeom prst="rect">
            <a:avLst/>
          </a:prstGeom>
        </p:spPr>
      </p:pic>
      <p:sp>
        <p:nvSpPr>
          <p:cNvPr id="2" name="Slide Number Placeholder 1">
            <a:extLst>
              <a:ext uri="{FF2B5EF4-FFF2-40B4-BE49-F238E27FC236}">
                <a16:creationId xmlns:a16="http://schemas.microsoft.com/office/drawing/2014/main" id="{52B4020A-2D25-4FE3-8621-B40DEEC8FCC3}"/>
              </a:ext>
            </a:extLst>
          </p:cNvPr>
          <p:cNvSpPr>
            <a:spLocks noGrp="1"/>
          </p:cNvSpPr>
          <p:nvPr>
            <p:ph type="sldNum" sz="quarter" idx="12"/>
          </p:nvPr>
        </p:nvSpPr>
        <p:spPr/>
        <p:txBody>
          <a:bodyPr/>
          <a:lstStyle/>
          <a:p>
            <a:fld id="{5A6E8215-443F-40E4-BDF4-B558A88881F3}" type="slidenum">
              <a:rPr lang="en-GB" smtClean="0"/>
              <a:t>3</a:t>
            </a:fld>
            <a:endParaRPr lang="en-GB"/>
          </a:p>
        </p:txBody>
      </p:sp>
    </p:spTree>
    <p:extLst>
      <p:ext uri="{BB962C8B-B14F-4D97-AF65-F5344CB8AC3E}">
        <p14:creationId xmlns:p14="http://schemas.microsoft.com/office/powerpoint/2010/main" val="183342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057" y="3893313"/>
            <a:ext cx="4350040" cy="2586347"/>
          </a:xfrm>
          <a:prstGeom prst="rect">
            <a:avLst/>
          </a:prstGeom>
          <a:ln w="19050">
            <a:solidFill>
              <a:schemeClr val="accent1"/>
            </a:solidFill>
          </a:ln>
        </p:spPr>
      </p:pic>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3" name="TextBox 2"/>
          <p:cNvSpPr txBox="1"/>
          <p:nvPr/>
        </p:nvSpPr>
        <p:spPr>
          <a:xfrm>
            <a:off x="149367" y="980728"/>
            <a:ext cx="8857585" cy="3062377"/>
          </a:xfrm>
          <a:prstGeom prst="rect">
            <a:avLst/>
          </a:prstGeom>
          <a:noFill/>
        </p:spPr>
        <p:txBody>
          <a:bodyPr wrap="square" rtlCol="0">
            <a:spAutoFit/>
          </a:bodyPr>
          <a:lstStyle/>
          <a:p>
            <a:pPr algn="ctr"/>
            <a:r>
              <a:rPr lang="en-GB" sz="2400" b="1" dirty="0"/>
              <a:t> </a:t>
            </a:r>
            <a:endParaRPr lang="en-GB" sz="2400" b="1" dirty="0">
              <a:solidFill>
                <a:srgbClr val="FF0000"/>
              </a:solidFill>
            </a:endParaRPr>
          </a:p>
          <a:p>
            <a:endParaRPr lang="en-GB" sz="600" dirty="0"/>
          </a:p>
          <a:p>
            <a:pPr algn="just"/>
            <a:r>
              <a:rPr lang="en-GB" sz="1600" b="1" dirty="0"/>
              <a:t>(3) Cipher Feedback Mode (CFB): </a:t>
            </a:r>
            <a:r>
              <a:rPr lang="en-GB" sz="1600" dirty="0"/>
              <a:t>In this scheme, the input is processed </a:t>
            </a:r>
            <a:r>
              <a:rPr lang="en-GB" sz="1600" b="1" i="1" dirty="0"/>
              <a:t>s</a:t>
            </a:r>
            <a:r>
              <a:rPr lang="en-GB" sz="1600" dirty="0"/>
              <a:t> bits at a time. The preceding </a:t>
            </a:r>
            <a:r>
              <a:rPr lang="en-GB" sz="1600" dirty="0" err="1"/>
              <a:t>ciphertext</a:t>
            </a:r>
            <a:r>
              <a:rPr lang="en-GB" sz="1600" dirty="0"/>
              <a:t> is used as input to the encryption algorithm to produce pseudorandom output, which is </a:t>
            </a:r>
            <a:r>
              <a:rPr lang="en-GB" sz="1600" dirty="0" err="1"/>
              <a:t>XORed</a:t>
            </a:r>
            <a:r>
              <a:rPr lang="en-GB" sz="1600" dirty="0"/>
              <a:t> with the plaintext to produce the next unit of </a:t>
            </a:r>
            <a:r>
              <a:rPr lang="en-GB" sz="1600" dirty="0" err="1"/>
              <a:t>ciphertext</a:t>
            </a:r>
            <a:r>
              <a:rPr lang="en-GB" sz="1600" dirty="0"/>
              <a:t>. We can define CFB mode as follows: </a:t>
            </a:r>
          </a:p>
          <a:p>
            <a:endParaRPr lang="en-GB" sz="1600" dirty="0"/>
          </a:p>
          <a:p>
            <a:endParaRPr lang="en-GB" sz="1600" dirty="0"/>
          </a:p>
          <a:p>
            <a:endParaRPr lang="en-GB" sz="1600" dirty="0"/>
          </a:p>
          <a:p>
            <a:endParaRPr lang="en-GB" sz="1600" dirty="0"/>
          </a:p>
          <a:p>
            <a:endParaRPr lang="en-GB" sz="1400" dirty="0"/>
          </a:p>
          <a:p>
            <a:endParaRPr lang="en-GB" sz="300" dirty="0"/>
          </a:p>
          <a:p>
            <a:r>
              <a:rPr lang="en-GB" sz="1600" dirty="0"/>
              <a:t>Where </a:t>
            </a:r>
            <a:r>
              <a:rPr lang="en-GB" sz="1600" b="1" dirty="0"/>
              <a:t>LSB</a:t>
            </a:r>
            <a:r>
              <a:rPr lang="en-GB" sz="1600" dirty="0"/>
              <a:t> is defined as the most significant </a:t>
            </a:r>
            <a:r>
              <a:rPr lang="en-GB" sz="1600" b="1" i="1" dirty="0"/>
              <a:t>s</a:t>
            </a:r>
            <a:r>
              <a:rPr lang="en-GB" sz="1600" i="1" dirty="0"/>
              <a:t> </a:t>
            </a:r>
            <a:r>
              <a:rPr lang="en-GB" sz="1600" dirty="0"/>
              <a:t>bits of </a:t>
            </a:r>
            <a:r>
              <a:rPr lang="en-GB" sz="1600" i="1" dirty="0"/>
              <a:t>X</a:t>
            </a:r>
            <a:r>
              <a:rPr lang="en-GB" sz="1600" dirty="0"/>
              <a:t>.</a:t>
            </a:r>
          </a:p>
          <a:p>
            <a:endParaRPr lang="en-GB" sz="1600"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230" y="2348880"/>
            <a:ext cx="5830114" cy="952633"/>
          </a:xfrm>
          <a:prstGeom prst="rect">
            <a:avLst/>
          </a:prstGeom>
        </p:spPr>
      </p:pic>
      <p:pic>
        <p:nvPicPr>
          <p:cNvPr id="15" name="Picture 1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54" y="3892864"/>
            <a:ext cx="4405875" cy="2586346"/>
          </a:xfrm>
          <a:prstGeom prst="rect">
            <a:avLst/>
          </a:prstGeom>
          <a:ln w="19050">
            <a:solidFill>
              <a:schemeClr val="accent1"/>
            </a:solidFill>
          </a:ln>
        </p:spPr>
      </p:pic>
      <p:sp>
        <p:nvSpPr>
          <p:cNvPr id="2" name="Slide Number Placeholder 1">
            <a:extLst>
              <a:ext uri="{FF2B5EF4-FFF2-40B4-BE49-F238E27FC236}">
                <a16:creationId xmlns:a16="http://schemas.microsoft.com/office/drawing/2014/main" id="{A1BBBEC4-E480-4C4C-A4EB-8F3295775DE3}"/>
              </a:ext>
            </a:extLst>
          </p:cNvPr>
          <p:cNvSpPr>
            <a:spLocks noGrp="1"/>
          </p:cNvSpPr>
          <p:nvPr>
            <p:ph type="sldNum" sz="quarter" idx="12"/>
          </p:nvPr>
        </p:nvSpPr>
        <p:spPr/>
        <p:txBody>
          <a:bodyPr/>
          <a:lstStyle/>
          <a:p>
            <a:fld id="{5A6E8215-443F-40E4-BDF4-B558A88881F3}" type="slidenum">
              <a:rPr lang="en-GB" smtClean="0"/>
              <a:t>4</a:t>
            </a:fld>
            <a:endParaRPr lang="en-GB"/>
          </a:p>
        </p:txBody>
      </p:sp>
    </p:spTree>
    <p:extLst>
      <p:ext uri="{BB962C8B-B14F-4D97-AF65-F5344CB8AC3E}">
        <p14:creationId xmlns:p14="http://schemas.microsoft.com/office/powerpoint/2010/main" val="45924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3" name="TextBox 2"/>
          <p:cNvSpPr txBox="1"/>
          <p:nvPr/>
        </p:nvSpPr>
        <p:spPr>
          <a:xfrm>
            <a:off x="137648" y="980728"/>
            <a:ext cx="8856984" cy="3293209"/>
          </a:xfrm>
          <a:prstGeom prst="rect">
            <a:avLst/>
          </a:prstGeom>
          <a:noFill/>
        </p:spPr>
        <p:txBody>
          <a:bodyPr wrap="square" rtlCol="0">
            <a:spAutoFit/>
          </a:bodyPr>
          <a:lstStyle/>
          <a:p>
            <a:pPr algn="ctr"/>
            <a:r>
              <a:rPr lang="en-GB" b="1" dirty="0"/>
              <a:t> </a:t>
            </a:r>
            <a:endParaRPr lang="en-GB" b="1" dirty="0">
              <a:solidFill>
                <a:srgbClr val="FF0000"/>
              </a:solidFill>
            </a:endParaRPr>
          </a:p>
          <a:p>
            <a:pPr algn="ctr"/>
            <a:endParaRPr lang="en-GB" sz="400" b="1" dirty="0">
              <a:solidFill>
                <a:srgbClr val="FF0000"/>
              </a:solidFill>
            </a:endParaRPr>
          </a:p>
          <a:p>
            <a:pPr algn="just"/>
            <a:r>
              <a:rPr lang="en-GB" sz="1600" b="1" dirty="0"/>
              <a:t>(4) Output Feedback Mode (OFB): </a:t>
            </a:r>
            <a:r>
              <a:rPr lang="en-GB" sz="1600" dirty="0"/>
              <a:t>This scheme operates on full blocks of plaintext and ciphertext where the output of the encryption function is fed back to become the input for encrypting the next block of plaintext. We can define OFB mode as follows:</a:t>
            </a:r>
          </a:p>
          <a:p>
            <a:pPr algn="just"/>
            <a:endParaRPr lang="en-GB" sz="1600" dirty="0"/>
          </a:p>
          <a:p>
            <a:pPr algn="just"/>
            <a:endParaRPr lang="en-GB" sz="1600" dirty="0"/>
          </a:p>
          <a:p>
            <a:pPr algn="just"/>
            <a:endParaRPr lang="en-GB" sz="1600" dirty="0"/>
          </a:p>
          <a:p>
            <a:pPr algn="just"/>
            <a:endParaRPr lang="en-GB" sz="1000" dirty="0"/>
          </a:p>
          <a:p>
            <a:pPr algn="just"/>
            <a:endParaRPr lang="en-GB" sz="1000" dirty="0"/>
          </a:p>
          <a:p>
            <a:pPr algn="just"/>
            <a:endParaRPr lang="en-GB" sz="1000" dirty="0"/>
          </a:p>
          <a:p>
            <a:pPr algn="just"/>
            <a:endParaRPr lang="en-GB" sz="500" dirty="0"/>
          </a:p>
          <a:p>
            <a:r>
              <a:rPr lang="en-GB" sz="1600" dirty="0"/>
              <a:t>Let the size of a block be</a:t>
            </a:r>
            <a:r>
              <a:rPr lang="en-GB" sz="1600" b="1" dirty="0"/>
              <a:t> </a:t>
            </a:r>
            <a:r>
              <a:rPr lang="en-GB" sz="1600" b="1" i="1" dirty="0"/>
              <a:t>b</a:t>
            </a:r>
            <a:r>
              <a:rPr lang="en-GB" sz="1600" dirty="0"/>
              <a:t>. If the last block of plaintext contains </a:t>
            </a:r>
            <a:r>
              <a:rPr lang="en-GB" sz="1600" b="1" i="1" dirty="0"/>
              <a:t>u</a:t>
            </a:r>
            <a:r>
              <a:rPr lang="en-GB" sz="1600" i="1" dirty="0"/>
              <a:t> </a:t>
            </a:r>
            <a:r>
              <a:rPr lang="en-GB" sz="1600" dirty="0"/>
              <a:t>bits, with </a:t>
            </a:r>
            <a:r>
              <a:rPr lang="en-GB" sz="1600" b="1" i="1" dirty="0"/>
              <a:t>u</a:t>
            </a:r>
            <a:r>
              <a:rPr lang="en-GB" sz="1600" i="1" dirty="0"/>
              <a:t> </a:t>
            </a:r>
            <a:r>
              <a:rPr lang="en-GB" sz="1600" b="1" i="1" dirty="0"/>
              <a:t>&lt;</a:t>
            </a:r>
            <a:r>
              <a:rPr lang="en-GB" sz="1600" b="1" dirty="0"/>
              <a:t> </a:t>
            </a:r>
            <a:r>
              <a:rPr lang="en-GB" sz="1600" b="1" i="1" dirty="0"/>
              <a:t>b</a:t>
            </a:r>
            <a:r>
              <a:rPr lang="en-GB" sz="1600" dirty="0"/>
              <a:t>, the most significant </a:t>
            </a:r>
            <a:r>
              <a:rPr lang="en-GB" sz="1600" b="1" i="1" dirty="0"/>
              <a:t>u</a:t>
            </a:r>
            <a:r>
              <a:rPr lang="en-GB" sz="1600" i="1" dirty="0"/>
              <a:t> </a:t>
            </a:r>
            <a:r>
              <a:rPr lang="en-GB" sz="1600" dirty="0"/>
              <a:t>bits of the last output block </a:t>
            </a:r>
            <a:r>
              <a:rPr lang="en-GB" sz="1600" b="1" i="1" dirty="0"/>
              <a:t>O</a:t>
            </a:r>
            <a:r>
              <a:rPr lang="en-GB" sz="1600" b="1" i="1" baseline="-25000" dirty="0"/>
              <a:t>N</a:t>
            </a:r>
            <a:r>
              <a:rPr lang="en-GB" sz="1600" i="1" dirty="0"/>
              <a:t> </a:t>
            </a:r>
            <a:r>
              <a:rPr lang="en-GB" sz="1600" dirty="0"/>
              <a:t>are used for the XOR operation. </a:t>
            </a:r>
            <a:r>
              <a:rPr lang="en-US" sz="1600" dirty="0"/>
              <a:t>In the case of OFB, the IV must be a nonce; that is, the IV must be unique to each execution of the encryption operation</a:t>
            </a:r>
            <a:r>
              <a:rPr lang="en-US" dirty="0"/>
              <a:t>.</a:t>
            </a:r>
            <a:endParaRPr lang="en-GB" sz="1600"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102712"/>
            <a:ext cx="5779337" cy="1218772"/>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42" y="4159128"/>
            <a:ext cx="4456366" cy="2323278"/>
          </a:xfrm>
          <a:prstGeom prst="rect">
            <a:avLst/>
          </a:prstGeom>
          <a:ln w="19050">
            <a:solidFill>
              <a:schemeClr val="accent1"/>
            </a:solidFill>
          </a:ln>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783" y="4159128"/>
            <a:ext cx="4114698" cy="2323278"/>
          </a:xfrm>
          <a:prstGeom prst="rect">
            <a:avLst/>
          </a:prstGeom>
          <a:ln w="19050">
            <a:solidFill>
              <a:schemeClr val="accent1"/>
            </a:solidFill>
          </a:ln>
        </p:spPr>
      </p:pic>
      <p:sp>
        <p:nvSpPr>
          <p:cNvPr id="2" name="Slide Number Placeholder 1">
            <a:extLst>
              <a:ext uri="{FF2B5EF4-FFF2-40B4-BE49-F238E27FC236}">
                <a16:creationId xmlns:a16="http://schemas.microsoft.com/office/drawing/2014/main" id="{021158CE-5E75-4CBA-BC0B-91D309C51168}"/>
              </a:ext>
            </a:extLst>
          </p:cNvPr>
          <p:cNvSpPr>
            <a:spLocks noGrp="1"/>
          </p:cNvSpPr>
          <p:nvPr>
            <p:ph type="sldNum" sz="quarter" idx="12"/>
          </p:nvPr>
        </p:nvSpPr>
        <p:spPr/>
        <p:txBody>
          <a:bodyPr/>
          <a:lstStyle/>
          <a:p>
            <a:fld id="{5A6E8215-443F-40E4-BDF4-B558A88881F3}" type="slidenum">
              <a:rPr lang="en-GB" smtClean="0"/>
              <a:t>5</a:t>
            </a:fld>
            <a:endParaRPr lang="en-GB"/>
          </a:p>
        </p:txBody>
      </p:sp>
    </p:spTree>
    <p:extLst>
      <p:ext uri="{BB962C8B-B14F-4D97-AF65-F5344CB8AC3E}">
        <p14:creationId xmlns:p14="http://schemas.microsoft.com/office/powerpoint/2010/main" val="38286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6</a:t>
            </a:fld>
            <a:endParaRPr lang="en-GB" dirty="0"/>
          </a:p>
        </p:txBody>
      </p:sp>
      <p:sp>
        <p:nvSpPr>
          <p:cNvPr id="3" name="TextBox 2"/>
          <p:cNvSpPr txBox="1"/>
          <p:nvPr/>
        </p:nvSpPr>
        <p:spPr>
          <a:xfrm>
            <a:off x="128780" y="980728"/>
            <a:ext cx="8848052" cy="4062651"/>
          </a:xfrm>
          <a:prstGeom prst="rect">
            <a:avLst/>
          </a:prstGeom>
          <a:noFill/>
        </p:spPr>
        <p:txBody>
          <a:bodyPr wrap="square" rtlCol="0">
            <a:spAutoFit/>
          </a:bodyPr>
          <a:lstStyle/>
          <a:p>
            <a:pPr algn="just"/>
            <a:r>
              <a:rPr lang="en-IN" sz="1600" b="1" dirty="0"/>
              <a:t>The nonce is a unique value per message.</a:t>
            </a:r>
            <a:r>
              <a:rPr lang="en-IN" sz="1600" dirty="0"/>
              <a:t> </a:t>
            </a:r>
            <a:r>
              <a:rPr lang="en-IN" sz="1600" b="1" dirty="0"/>
              <a:t>The counter is a unique and sequential value for multiple blocks of the same message</a:t>
            </a:r>
            <a:r>
              <a:rPr lang="en-IN" sz="1600" dirty="0"/>
              <a:t>.</a:t>
            </a:r>
            <a:r>
              <a:rPr lang="en-GB" sz="1600" b="1" dirty="0"/>
              <a:t> </a:t>
            </a:r>
            <a:endParaRPr lang="en-GB" sz="1600" b="1" dirty="0">
              <a:solidFill>
                <a:srgbClr val="FF0000"/>
              </a:solidFill>
            </a:endParaRPr>
          </a:p>
          <a:p>
            <a:pPr algn="just"/>
            <a:r>
              <a:rPr lang="en-GB" sz="1600" b="1" dirty="0"/>
              <a:t>*</a:t>
            </a:r>
            <a:r>
              <a:rPr lang="en-GB" sz="1600" dirty="0"/>
              <a:t> One advantage of the OFB method is that bit errors in transmission do not propagate. The disadvantage of OFB is that it is more vulnerable to a message stream modification attack than in CFB.</a:t>
            </a:r>
            <a:endParaRPr lang="en-GB" sz="1600" b="1" dirty="0"/>
          </a:p>
          <a:p>
            <a:pPr algn="just"/>
            <a:endParaRPr lang="en-GB" sz="1000" b="1" dirty="0"/>
          </a:p>
          <a:p>
            <a:pPr algn="just"/>
            <a:r>
              <a:rPr lang="en-GB" sz="1600" b="1" dirty="0"/>
              <a:t>(5) Counter Mode (CTR): </a:t>
            </a:r>
            <a:r>
              <a:rPr lang="en-GB" sz="1600" dirty="0"/>
              <a:t>In this mode, each block of plaintext is XORed with an encrypted counter. Typically, the counter is initialized to some value and then incremented by 1 for each subsequent block being encrypted using the same key. Given a sequence of counters </a:t>
            </a:r>
            <a:r>
              <a:rPr lang="en-GB" sz="1600" b="1" i="1" dirty="0"/>
              <a:t>T</a:t>
            </a:r>
            <a:r>
              <a:rPr lang="en-GB" sz="1600" b="1" baseline="-25000" dirty="0"/>
              <a:t>1</a:t>
            </a:r>
            <a:r>
              <a:rPr lang="en-GB" sz="1600" dirty="0"/>
              <a:t>, </a:t>
            </a:r>
            <a:r>
              <a:rPr lang="en-GB" sz="1600" b="1" i="1" dirty="0"/>
              <a:t>T</a:t>
            </a:r>
            <a:r>
              <a:rPr lang="en-GB" sz="1600" b="1" baseline="-25000" dirty="0"/>
              <a:t>2</a:t>
            </a:r>
            <a:r>
              <a:rPr lang="en-GB" sz="1600" dirty="0"/>
              <a:t>, …, </a:t>
            </a:r>
            <a:r>
              <a:rPr lang="en-GB" sz="1600" b="1" i="1" dirty="0"/>
              <a:t>T</a:t>
            </a:r>
            <a:r>
              <a:rPr lang="en-GB" sz="1600" b="1" i="1" baseline="-25000" dirty="0"/>
              <a:t>N</a:t>
            </a:r>
            <a:r>
              <a:rPr lang="en-GB" sz="1600" dirty="0"/>
              <a:t>, we can define CTR mode as follows:</a:t>
            </a:r>
            <a:endParaRPr lang="en-GB" sz="1600" b="1" dirty="0"/>
          </a:p>
          <a:p>
            <a:pPr algn="just"/>
            <a:endParaRPr lang="en-GB" b="1" dirty="0">
              <a:solidFill>
                <a:schemeClr val="accent1"/>
              </a:solidFill>
            </a:endParaRPr>
          </a:p>
          <a:p>
            <a:pPr algn="just"/>
            <a:endParaRPr lang="en-GB" b="1" dirty="0">
              <a:solidFill>
                <a:schemeClr val="accent1"/>
              </a:solidFill>
            </a:endParaRPr>
          </a:p>
          <a:p>
            <a:pPr algn="just"/>
            <a:endParaRPr lang="en-GB" sz="1600" b="1" dirty="0">
              <a:solidFill>
                <a:schemeClr val="accent1"/>
              </a:solidFill>
            </a:endParaRPr>
          </a:p>
          <a:p>
            <a:pPr algn="just"/>
            <a:r>
              <a:rPr lang="en-GB" sz="1600" dirty="0"/>
              <a:t>The advantages of the CTR are (1) hardware and software efficiency, (2) </a:t>
            </a:r>
            <a:r>
              <a:rPr lang="en-GB" sz="1600" dirty="0" err="1"/>
              <a:t>preprocessing</a:t>
            </a:r>
            <a:r>
              <a:rPr lang="en-GB" sz="1600" dirty="0"/>
              <a:t>, (3) random access, (4) provable security and (5) simplicity.</a:t>
            </a:r>
            <a:endParaRPr lang="en-GB" b="1" dirty="0">
              <a:solidFill>
                <a:schemeClr val="accent1"/>
              </a:solidFill>
            </a:endParaRPr>
          </a:p>
          <a:p>
            <a:endParaRPr lang="en-GB" b="1" dirty="0">
              <a:solidFill>
                <a:schemeClr val="accent1"/>
              </a:solidFill>
            </a:endParaRPr>
          </a:p>
          <a:p>
            <a:endParaRPr lang="en-GB"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092497"/>
            <a:ext cx="6589923" cy="624535"/>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80" y="4365105"/>
            <a:ext cx="4395087" cy="2088232"/>
          </a:xfrm>
          <a:prstGeom prst="rect">
            <a:avLst/>
          </a:prstGeom>
          <a:ln w="19050">
            <a:solidFill>
              <a:schemeClr val="accent1"/>
            </a:solidFill>
          </a:ln>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1377" y="4365104"/>
            <a:ext cx="4355455" cy="2088232"/>
          </a:xfrm>
          <a:prstGeom prst="rect">
            <a:avLst/>
          </a:prstGeom>
          <a:noFill/>
          <a:ln w="19050">
            <a:solidFill>
              <a:schemeClr val="accent1"/>
            </a:solidFill>
          </a:ln>
        </p:spPr>
      </p:pic>
    </p:spTree>
    <p:extLst>
      <p:ext uri="{BB962C8B-B14F-4D97-AF65-F5344CB8AC3E}">
        <p14:creationId xmlns:p14="http://schemas.microsoft.com/office/powerpoint/2010/main" val="231699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7</a:t>
            </a:fld>
            <a:endParaRPr lang="en-GB" dirty="0"/>
          </a:p>
        </p:txBody>
      </p:sp>
      <p:sp>
        <p:nvSpPr>
          <p:cNvPr id="3" name="TextBox 2"/>
          <p:cNvSpPr txBox="1"/>
          <p:nvPr/>
        </p:nvSpPr>
        <p:spPr>
          <a:xfrm>
            <a:off x="323528" y="980728"/>
            <a:ext cx="8568952" cy="3416320"/>
          </a:xfrm>
          <a:prstGeom prst="rect">
            <a:avLst/>
          </a:prstGeom>
          <a:noFill/>
        </p:spPr>
        <p:txBody>
          <a:bodyPr wrap="square" rtlCol="0">
            <a:spAutoFit/>
          </a:bodyPr>
          <a:lstStyle/>
          <a:p>
            <a:endParaRPr lang="en-GB" b="1" dirty="0">
              <a:solidFill>
                <a:schemeClr val="accent1"/>
              </a:solidFill>
            </a:endParaRPr>
          </a:p>
          <a:p>
            <a:endParaRPr lang="en-GB" b="1" dirty="0">
              <a:solidFill>
                <a:schemeClr val="accent1"/>
              </a:solidFill>
            </a:endParaRPr>
          </a:p>
          <a:p>
            <a:endParaRPr lang="en-GB" b="1" dirty="0">
              <a:solidFill>
                <a:schemeClr val="accent1"/>
              </a:solidFill>
            </a:endParaRPr>
          </a:p>
          <a:p>
            <a:endParaRPr lang="en-GB" b="1" dirty="0">
              <a:solidFill>
                <a:schemeClr val="accent1"/>
              </a:solidFill>
            </a:endParaRPr>
          </a:p>
          <a:p>
            <a:endParaRPr lang="en-GB" b="1" dirty="0">
              <a:solidFill>
                <a:schemeClr val="accent1"/>
              </a:solidFill>
            </a:endParaRPr>
          </a:p>
          <a:p>
            <a:endParaRPr lang="en-GB" b="1" dirty="0">
              <a:solidFill>
                <a:schemeClr val="accent1"/>
              </a:solidFill>
            </a:endParaRPr>
          </a:p>
          <a:p>
            <a:endParaRPr lang="en-GB" b="1" dirty="0">
              <a:solidFill>
                <a:schemeClr val="accent1"/>
              </a:solidFill>
            </a:endParaRPr>
          </a:p>
          <a:p>
            <a:endParaRPr lang="en-GB" b="1" dirty="0">
              <a:solidFill>
                <a:schemeClr val="accent1"/>
              </a:solidFill>
            </a:endParaRPr>
          </a:p>
          <a:p>
            <a:endParaRPr lang="en-GB" b="1" dirty="0">
              <a:solidFill>
                <a:schemeClr val="accent1"/>
              </a:solidFill>
            </a:endParaRPr>
          </a:p>
          <a:p>
            <a:endParaRPr lang="en-GB" b="1" dirty="0">
              <a:solidFill>
                <a:schemeClr val="accent1"/>
              </a:solidFill>
            </a:endParaRPr>
          </a:p>
          <a:p>
            <a:endParaRPr lang="en-GB" b="1" dirty="0">
              <a:solidFill>
                <a:schemeClr val="accent1"/>
              </a:solidFill>
            </a:endParaRPr>
          </a:p>
          <a:p>
            <a:endParaRPr lang="en-GB"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486456"/>
            <a:ext cx="6959554" cy="4896544"/>
          </a:xfrm>
          <a:prstGeom prst="rect">
            <a:avLst/>
          </a:prstGeom>
        </p:spPr>
      </p:pic>
    </p:spTree>
    <p:extLst>
      <p:ext uri="{BB962C8B-B14F-4D97-AF65-F5344CB8AC3E}">
        <p14:creationId xmlns:p14="http://schemas.microsoft.com/office/powerpoint/2010/main" val="15995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747</Words>
  <Application>Microsoft Office PowerPoint</Application>
  <PresentationFormat>On-screen Show (4:3)</PresentationFormat>
  <Paragraphs>65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CRYPTOGRAPHY AND SYSTEM SECURITY BLOCK CIPHER MODE OF OPERATION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fsa1g12</dc:creator>
  <cp:lastModifiedBy>BRAJESH KUMAR SHARMA</cp:lastModifiedBy>
  <cp:revision>252</cp:revision>
  <cp:lastPrinted>2019-02-17T16:16:50Z</cp:lastPrinted>
  <dcterms:created xsi:type="dcterms:W3CDTF">2018-09-25T14:36:56Z</dcterms:created>
  <dcterms:modified xsi:type="dcterms:W3CDTF">2024-02-06T09:25:16Z</dcterms:modified>
</cp:coreProperties>
</file>