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690" autoAdjust="0"/>
  </p:normalViewPr>
  <p:slideViewPr>
    <p:cSldViewPr>
      <p:cViewPr varScale="1">
        <p:scale>
          <a:sx n="85" d="100"/>
          <a:sy n="85" d="100"/>
        </p:scale>
        <p:origin x="106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851404" cy="685952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91967" y="1588008"/>
            <a:ext cx="8548116" cy="13411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53489" y="1742059"/>
            <a:ext cx="968502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0AF5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299713" y="3515536"/>
            <a:ext cx="5592572" cy="1009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5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5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5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2851404" cy="685952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70555" y="635889"/>
            <a:ext cx="685088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AF5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42870" y="2428112"/>
            <a:ext cx="8806180" cy="2881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emantbeast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3299712" y="3515536"/>
            <a:ext cx="7139687" cy="14811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8370" marR="5080" indent="-287020" algn="ctr">
              <a:lnSpc>
                <a:spcPct val="134600"/>
              </a:lnSpc>
              <a:spcBef>
                <a:spcPts val="95"/>
              </a:spcBef>
            </a:pPr>
            <a:r>
              <a:rPr lang="en-IN" spc="-5" dirty="0">
                <a:hlinkClick r:id="rId2"/>
              </a:rPr>
              <a:t>BRAJESH KUMAR SHARMA</a:t>
            </a:r>
          </a:p>
          <a:p>
            <a:pPr marL="2198370" marR="5080" indent="-287020" algn="ctr">
              <a:lnSpc>
                <a:spcPct val="134600"/>
              </a:lnSpc>
              <a:spcBef>
                <a:spcPts val="95"/>
              </a:spcBef>
            </a:pPr>
            <a:r>
              <a:rPr lang="en-IN" spc="-5" dirty="0">
                <a:hlinkClick r:id="rId2"/>
              </a:rPr>
              <a:t>ASST. PROFESSOR(CSE)</a:t>
            </a:r>
          </a:p>
          <a:p>
            <a:pPr marL="2198370" marR="5080" indent="-287020" algn="ctr">
              <a:lnSpc>
                <a:spcPct val="134600"/>
              </a:lnSpc>
              <a:spcBef>
                <a:spcPts val="95"/>
              </a:spcBef>
            </a:pPr>
            <a:r>
              <a:rPr lang="en-IN" spc="-5" dirty="0">
                <a:hlinkClick r:id="rId2"/>
              </a:rPr>
              <a:t>SPSU,UDAIPUR</a:t>
            </a:r>
            <a:endParaRPr spc="-5" dirty="0">
              <a:hlinkClick r:id="rId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7588" y="635584"/>
            <a:ext cx="49441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Triple</a:t>
            </a:r>
            <a:r>
              <a:rPr spc="325" dirty="0"/>
              <a:t> </a:t>
            </a:r>
            <a:r>
              <a:rPr spc="535" dirty="0"/>
              <a:t>DES</a:t>
            </a:r>
            <a:r>
              <a:rPr spc="330" dirty="0"/>
              <a:t> </a:t>
            </a:r>
            <a:r>
              <a:rPr spc="160" dirty="0"/>
              <a:t>with</a:t>
            </a:r>
            <a:r>
              <a:rPr spc="330" dirty="0"/>
              <a:t> </a:t>
            </a:r>
            <a:r>
              <a:rPr spc="210" dirty="0"/>
              <a:t>2-key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2870" y="1556599"/>
            <a:ext cx="8808720" cy="2555828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90"/>
              </a:spcBef>
              <a:buFont typeface="Wingdings" panose="05000000000000000000" pitchFamily="2" charset="2"/>
              <a:buChar char="Ø"/>
            </a:pPr>
            <a:r>
              <a:rPr sz="2200" spc="16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Use</a:t>
            </a:r>
            <a:r>
              <a:rPr sz="2200" spc="-5" dirty="0">
                <a:latin typeface="Times New Roman"/>
                <a:cs typeface="Times New Roman"/>
              </a:rPr>
              <a:t> three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stages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encryption and</a:t>
            </a:r>
            <a:r>
              <a:rPr sz="2200" dirty="0">
                <a:latin typeface="Times New Roman"/>
                <a:cs typeface="Times New Roman"/>
              </a:rPr>
              <a:t> decryption.</a:t>
            </a:r>
          </a:p>
          <a:p>
            <a:pPr marL="381000" indent="-3429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sz="2200" spc="16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1</a:t>
            </a:r>
            <a:r>
              <a:rPr sz="2175" spc="-7" baseline="24904" dirty="0">
                <a:latin typeface="Times New Roman"/>
                <a:cs typeface="Times New Roman"/>
              </a:rPr>
              <a:t>st</a:t>
            </a:r>
            <a:r>
              <a:rPr sz="2200" spc="-5" dirty="0">
                <a:latin typeface="Times New Roman"/>
                <a:cs typeface="Times New Roman"/>
              </a:rPr>
              <a:t>,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3</a:t>
            </a:r>
            <a:r>
              <a:rPr sz="2175" spc="7" baseline="24904" dirty="0">
                <a:latin typeface="Times New Roman"/>
                <a:cs typeface="Times New Roman"/>
              </a:rPr>
              <a:t>rd</a:t>
            </a:r>
            <a:r>
              <a:rPr sz="2175" spc="270" baseline="2490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stage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Cambria Math"/>
                <a:cs typeface="Cambria Math"/>
              </a:rPr>
              <a:t>𝐾</a:t>
            </a:r>
            <a:r>
              <a:rPr sz="2400" spc="-142" baseline="-15625" dirty="0">
                <a:latin typeface="Cambria Math"/>
                <a:cs typeface="Cambria Math"/>
              </a:rPr>
              <a:t>1</a:t>
            </a:r>
            <a:r>
              <a:rPr sz="2400" spc="60" baseline="-1562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key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</a:t>
            </a:r>
            <a:r>
              <a:rPr sz="2175" baseline="24904" dirty="0">
                <a:latin typeface="Times New Roman"/>
                <a:cs typeface="Times New Roman"/>
              </a:rPr>
              <a:t>nd</a:t>
            </a:r>
            <a:r>
              <a:rPr sz="2175" spc="284" baseline="2490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stage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Cambria Math"/>
                <a:cs typeface="Cambria Math"/>
              </a:rPr>
              <a:t>𝐾</a:t>
            </a:r>
            <a:r>
              <a:rPr sz="2400" spc="-104" baseline="-15625" dirty="0">
                <a:latin typeface="Cambria Math"/>
                <a:cs typeface="Cambria Math"/>
              </a:rPr>
              <a:t>2</a:t>
            </a:r>
            <a:r>
              <a:rPr sz="2400" spc="22" baseline="-15625" dirty="0">
                <a:latin typeface="Cambria Math"/>
                <a:cs typeface="Cambria Math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key.</a:t>
            </a:r>
            <a:endParaRPr sz="2200" dirty="0">
              <a:latin typeface="Times New Roman"/>
              <a:cs typeface="Times New Roman"/>
            </a:endParaRPr>
          </a:p>
          <a:p>
            <a:pPr marL="381000" marR="30480" indent="-342900">
              <a:lnSpc>
                <a:spcPct val="100000"/>
              </a:lnSpc>
              <a:spcBef>
                <a:spcPts val="1010"/>
              </a:spcBef>
              <a:buFont typeface="Wingdings" panose="05000000000000000000" pitchFamily="2" charset="2"/>
              <a:buChar char="Ø"/>
            </a:pPr>
            <a:r>
              <a:rPr sz="2200" spc="16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To</a:t>
            </a:r>
            <a:r>
              <a:rPr sz="2200" spc="3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make</a:t>
            </a:r>
            <a:r>
              <a:rPr sz="2200" spc="3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triple</a:t>
            </a:r>
            <a:r>
              <a:rPr sz="2200" spc="3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DES</a:t>
            </a:r>
            <a:r>
              <a:rPr sz="2200" spc="3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compatible</a:t>
            </a:r>
            <a:r>
              <a:rPr sz="2200" spc="3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</a:t>
            </a:r>
            <a:r>
              <a:rPr sz="2200" spc="3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single</a:t>
            </a:r>
            <a:r>
              <a:rPr sz="2200" spc="3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DES,</a:t>
            </a:r>
            <a:r>
              <a:rPr sz="2200" spc="3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3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middle</a:t>
            </a:r>
            <a:r>
              <a:rPr sz="2200" spc="3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stage</a:t>
            </a:r>
            <a:r>
              <a:rPr sz="2200" spc="3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uses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decryption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encryption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side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encryption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decryption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side.</a:t>
            </a:r>
            <a:endParaRPr sz="2200" dirty="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994"/>
              </a:spcBef>
              <a:buFont typeface="Wingdings" panose="05000000000000000000" pitchFamily="2" charset="2"/>
              <a:buChar char="Ø"/>
            </a:pPr>
            <a:r>
              <a:rPr sz="2200" spc="15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It’s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much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stronger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than double DES.</a:t>
            </a:r>
            <a:endParaRPr sz="22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7076" y="4190999"/>
            <a:ext cx="5266944" cy="24109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0170" y="1517040"/>
            <a:ext cx="8834120" cy="3849131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42900" marR="966469" indent="-342900" algn="ctr">
              <a:lnSpc>
                <a:spcPct val="100000"/>
              </a:lnSpc>
              <a:spcBef>
                <a:spcPts val="1095"/>
              </a:spcBef>
              <a:buFont typeface="Wingdings" panose="05000000000000000000" pitchFamily="2" charset="2"/>
              <a:buChar char="Ø"/>
            </a:pPr>
            <a:r>
              <a:rPr sz="2200" spc="16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function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follows an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encrypt-decrypt-encrypt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(EDE)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sequence.</a:t>
            </a:r>
            <a:endParaRPr sz="2200" dirty="0">
              <a:latin typeface="Times New Roman"/>
              <a:cs typeface="Times New Roman"/>
            </a:endParaRPr>
          </a:p>
          <a:p>
            <a:pPr marR="182880" algn="ctr">
              <a:lnSpc>
                <a:spcPct val="100000"/>
              </a:lnSpc>
              <a:spcBef>
                <a:spcPts val="994"/>
              </a:spcBef>
            </a:pPr>
            <a:r>
              <a:rPr sz="2200" spc="-5" dirty="0">
                <a:latin typeface="Times New Roman"/>
                <a:cs typeface="Times New Roman"/>
              </a:rPr>
              <a:t>C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=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E(</a:t>
            </a:r>
            <a:r>
              <a:rPr sz="2200" spc="-25" dirty="0">
                <a:latin typeface="Cambria Math"/>
                <a:cs typeface="Cambria Math"/>
              </a:rPr>
              <a:t>𝐾</a:t>
            </a:r>
            <a:r>
              <a:rPr sz="2400" spc="-37" baseline="-15625" dirty="0">
                <a:latin typeface="Cambria Math"/>
                <a:cs typeface="Cambria Math"/>
              </a:rPr>
              <a:t>1</a:t>
            </a:r>
            <a:r>
              <a:rPr sz="2200" spc="-25" dirty="0">
                <a:latin typeface="Times New Roman"/>
                <a:cs typeface="Times New Roman"/>
              </a:rPr>
              <a:t>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D(</a:t>
            </a:r>
            <a:r>
              <a:rPr sz="2200" spc="-15" dirty="0">
                <a:latin typeface="Cambria Math"/>
                <a:cs typeface="Cambria Math"/>
              </a:rPr>
              <a:t>𝐾</a:t>
            </a:r>
            <a:r>
              <a:rPr sz="2400" spc="-22" baseline="-15625" dirty="0">
                <a:latin typeface="Cambria Math"/>
                <a:cs typeface="Cambria Math"/>
              </a:rPr>
              <a:t>2</a:t>
            </a:r>
            <a:r>
              <a:rPr sz="2200" spc="-15" dirty="0">
                <a:latin typeface="Times New Roman"/>
                <a:cs typeface="Times New Roman"/>
              </a:rPr>
              <a:t>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E(</a:t>
            </a:r>
            <a:r>
              <a:rPr sz="2200" spc="-25" dirty="0">
                <a:latin typeface="Cambria Math"/>
                <a:cs typeface="Cambria Math"/>
              </a:rPr>
              <a:t>𝐾</a:t>
            </a:r>
            <a:r>
              <a:rPr sz="2400" spc="-37" baseline="-15625" dirty="0">
                <a:latin typeface="Cambria Math"/>
                <a:cs typeface="Cambria Math"/>
              </a:rPr>
              <a:t>1</a:t>
            </a:r>
            <a:r>
              <a:rPr sz="2200" spc="-25" dirty="0">
                <a:latin typeface="Times New Roman"/>
                <a:cs typeface="Times New Roman"/>
              </a:rPr>
              <a:t>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P)))</a:t>
            </a:r>
            <a:endParaRPr sz="2200" dirty="0">
              <a:latin typeface="Times New Roman"/>
              <a:cs typeface="Times New Roman"/>
            </a:endParaRPr>
          </a:p>
          <a:p>
            <a:pPr marR="161290" algn="ctr">
              <a:lnSpc>
                <a:spcPct val="100000"/>
              </a:lnSpc>
              <a:spcBef>
                <a:spcPts val="1010"/>
              </a:spcBef>
            </a:pPr>
            <a:r>
              <a:rPr sz="2200" spc="-5" dirty="0">
                <a:latin typeface="Times New Roman"/>
                <a:cs typeface="Times New Roman"/>
              </a:rPr>
              <a:t>P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=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D(</a:t>
            </a:r>
            <a:r>
              <a:rPr sz="2200" spc="-25" dirty="0">
                <a:latin typeface="Cambria Math"/>
                <a:cs typeface="Cambria Math"/>
              </a:rPr>
              <a:t>𝐾</a:t>
            </a:r>
            <a:r>
              <a:rPr sz="2400" spc="-37" baseline="-15625" dirty="0">
                <a:latin typeface="Cambria Math"/>
                <a:cs typeface="Cambria Math"/>
              </a:rPr>
              <a:t>1</a:t>
            </a:r>
            <a:r>
              <a:rPr sz="2200" spc="-25" dirty="0">
                <a:latin typeface="Times New Roman"/>
                <a:cs typeface="Times New Roman"/>
              </a:rPr>
              <a:t>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E(</a:t>
            </a:r>
            <a:r>
              <a:rPr sz="2200" spc="-15" dirty="0">
                <a:latin typeface="Cambria Math"/>
                <a:cs typeface="Cambria Math"/>
              </a:rPr>
              <a:t>𝐾</a:t>
            </a:r>
            <a:r>
              <a:rPr sz="2400" spc="-22" baseline="-15625" dirty="0">
                <a:latin typeface="Cambria Math"/>
                <a:cs typeface="Cambria Math"/>
              </a:rPr>
              <a:t>2</a:t>
            </a:r>
            <a:r>
              <a:rPr sz="2200" spc="-15" dirty="0">
                <a:latin typeface="Times New Roman"/>
                <a:cs typeface="Times New Roman"/>
              </a:rPr>
              <a:t>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D(</a:t>
            </a:r>
            <a:r>
              <a:rPr sz="2200" spc="-25" dirty="0">
                <a:latin typeface="Cambria Math"/>
                <a:cs typeface="Cambria Math"/>
              </a:rPr>
              <a:t>𝐾</a:t>
            </a:r>
            <a:r>
              <a:rPr sz="2400" spc="-37" baseline="-15625" dirty="0">
                <a:latin typeface="Cambria Math"/>
                <a:cs typeface="Cambria Math"/>
              </a:rPr>
              <a:t>1</a:t>
            </a:r>
            <a:r>
              <a:rPr sz="2200" spc="-25" dirty="0">
                <a:latin typeface="Times New Roman"/>
                <a:cs typeface="Times New Roman"/>
              </a:rPr>
              <a:t>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C)))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393700" marR="43180" indent="-342900">
              <a:lnSpc>
                <a:spcPct val="100499"/>
              </a:lnSpc>
              <a:buFont typeface="Wingdings" panose="05000000000000000000" pitchFamily="2" charset="2"/>
              <a:buChar char="Ø"/>
            </a:pPr>
            <a:r>
              <a:rPr sz="2200" spc="16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By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triple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DES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2-key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encryption,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raises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cost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meet-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in-the-middle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attack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25" dirty="0">
                <a:latin typeface="Cambria Math"/>
                <a:cs typeface="Cambria Math"/>
              </a:rPr>
              <a:t>2</a:t>
            </a:r>
            <a:r>
              <a:rPr sz="2400" spc="37" baseline="27777" dirty="0">
                <a:latin typeface="Cambria Math"/>
                <a:cs typeface="Cambria Math"/>
              </a:rPr>
              <a:t>112</a:t>
            </a:r>
            <a:r>
              <a:rPr sz="2200" spc="25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994"/>
              </a:spcBef>
              <a:buFont typeface="Wingdings" panose="05000000000000000000" pitchFamily="2" charset="2"/>
              <a:buChar char="Ø"/>
            </a:pPr>
            <a:r>
              <a:rPr sz="2200" spc="15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has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drawback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requiring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key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length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56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×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3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=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168bits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which</a:t>
            </a:r>
            <a:endParaRPr sz="220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may</a:t>
            </a:r>
            <a:r>
              <a:rPr sz="2200" spc="-5" dirty="0">
                <a:latin typeface="Times New Roman"/>
                <a:cs typeface="Times New Roman"/>
              </a:rPr>
              <a:t> be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somewhat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unwieldy.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897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Triple</a:t>
            </a:r>
            <a:r>
              <a:rPr spc="330" dirty="0"/>
              <a:t> </a:t>
            </a:r>
            <a:r>
              <a:rPr spc="535" dirty="0"/>
              <a:t>DES</a:t>
            </a:r>
            <a:r>
              <a:rPr spc="325" dirty="0"/>
              <a:t> </a:t>
            </a:r>
            <a:r>
              <a:rPr spc="155" dirty="0"/>
              <a:t>with</a:t>
            </a:r>
            <a:r>
              <a:rPr spc="340" dirty="0"/>
              <a:t> </a:t>
            </a:r>
            <a:r>
              <a:rPr spc="210" dirty="0"/>
              <a:t>2-key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8270" y="1631061"/>
            <a:ext cx="87579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2200" spc="16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Although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attacks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just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described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appear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impractical,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anyone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using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two-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key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3DES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feel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some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concern.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41460" y="2428112"/>
            <a:ext cx="27832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8519" algn="l"/>
                <a:tab pos="1224280" algn="l"/>
                <a:tab pos="1745614" algn="l"/>
              </a:tabLst>
            </a:pPr>
            <a:r>
              <a:rPr sz="2200" spc="-10" dirty="0">
                <a:latin typeface="Times New Roman"/>
                <a:cs typeface="Times New Roman"/>
              </a:rPr>
              <a:t>3DES	</a:t>
            </a:r>
            <a:r>
              <a:rPr sz="2200" spc="-5" dirty="0">
                <a:latin typeface="Times New Roman"/>
                <a:cs typeface="Times New Roman"/>
              </a:rPr>
              <a:t>is	the	preferred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1189990" algn="l"/>
                <a:tab pos="1990089" algn="l"/>
                <a:tab pos="3333115" algn="l"/>
                <a:tab pos="3994785" algn="l"/>
                <a:tab pos="4592320" algn="l"/>
                <a:tab pos="5192395" algn="l"/>
              </a:tabLst>
            </a:pPr>
            <a:r>
              <a:rPr spc="16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Thus,	many	researches	</a:t>
            </a:r>
            <a:r>
              <a:rPr dirty="0"/>
              <a:t>now	</a:t>
            </a:r>
            <a:r>
              <a:rPr spc="-5" dirty="0"/>
              <a:t>feel	</a:t>
            </a:r>
            <a:r>
              <a:rPr dirty="0"/>
              <a:t>that	</a:t>
            </a:r>
            <a:r>
              <a:rPr spc="-5" dirty="0"/>
              <a:t>3-key</a:t>
            </a:r>
          </a:p>
          <a:p>
            <a:pPr marL="381000">
              <a:lnSpc>
                <a:spcPct val="100000"/>
              </a:lnSpc>
            </a:pPr>
            <a:r>
              <a:rPr spc="-5" dirty="0"/>
              <a:t>alternative.</a:t>
            </a:r>
          </a:p>
          <a:p>
            <a:pPr marL="381000" marR="30480" indent="-342900">
              <a:lnSpc>
                <a:spcPct val="100000"/>
              </a:lnSpc>
              <a:spcBef>
                <a:spcPts val="1010"/>
              </a:spcBef>
              <a:buFont typeface="Wingdings" panose="05000000000000000000" pitchFamily="2" charset="2"/>
              <a:buChar char="Ø"/>
            </a:pPr>
            <a:r>
              <a:rPr spc="16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pc="-10" dirty="0"/>
              <a:t>Use</a:t>
            </a:r>
            <a:r>
              <a:rPr spc="40" dirty="0"/>
              <a:t> </a:t>
            </a:r>
            <a:r>
              <a:rPr spc="-5" dirty="0"/>
              <a:t>three</a:t>
            </a:r>
            <a:r>
              <a:rPr spc="40" dirty="0"/>
              <a:t> </a:t>
            </a:r>
            <a:r>
              <a:rPr spc="-5" dirty="0"/>
              <a:t>stages</a:t>
            </a:r>
            <a:r>
              <a:rPr spc="50" dirty="0"/>
              <a:t> </a:t>
            </a:r>
            <a:r>
              <a:rPr dirty="0"/>
              <a:t>of</a:t>
            </a:r>
            <a:r>
              <a:rPr spc="40" dirty="0"/>
              <a:t> </a:t>
            </a:r>
            <a:r>
              <a:rPr spc="-5" dirty="0"/>
              <a:t>DES</a:t>
            </a:r>
            <a:r>
              <a:rPr spc="50" dirty="0"/>
              <a:t> </a:t>
            </a:r>
            <a:r>
              <a:rPr dirty="0"/>
              <a:t>for</a:t>
            </a:r>
            <a:r>
              <a:rPr spc="55" dirty="0"/>
              <a:t> </a:t>
            </a:r>
            <a:r>
              <a:rPr spc="-5" dirty="0"/>
              <a:t>encryption</a:t>
            </a:r>
            <a:r>
              <a:rPr spc="35" dirty="0"/>
              <a:t> </a:t>
            </a:r>
            <a:r>
              <a:rPr spc="-5" dirty="0"/>
              <a:t>and</a:t>
            </a:r>
            <a:r>
              <a:rPr spc="55" dirty="0"/>
              <a:t> </a:t>
            </a:r>
            <a:r>
              <a:rPr spc="-5" dirty="0"/>
              <a:t>decryption</a:t>
            </a:r>
            <a:r>
              <a:rPr spc="65" dirty="0"/>
              <a:t> </a:t>
            </a:r>
            <a:r>
              <a:rPr spc="-5" dirty="0"/>
              <a:t>with</a:t>
            </a:r>
            <a:r>
              <a:rPr spc="55" dirty="0"/>
              <a:t> </a:t>
            </a:r>
            <a:r>
              <a:rPr spc="-5" dirty="0"/>
              <a:t>three</a:t>
            </a:r>
            <a:r>
              <a:rPr spc="25" dirty="0"/>
              <a:t> </a:t>
            </a:r>
            <a:r>
              <a:rPr spc="-10" dirty="0"/>
              <a:t>different </a:t>
            </a:r>
            <a:r>
              <a:rPr spc="-5" dirty="0"/>
              <a:t> </a:t>
            </a:r>
            <a:r>
              <a:rPr dirty="0"/>
              <a:t>keys.</a:t>
            </a:r>
          </a:p>
          <a:p>
            <a:pPr marL="381000" indent="-342900">
              <a:lnSpc>
                <a:spcPct val="100000"/>
              </a:lnSpc>
              <a:spcBef>
                <a:spcPts val="994"/>
              </a:spcBef>
              <a:buFont typeface="Wingdings" panose="05000000000000000000" pitchFamily="2" charset="2"/>
              <a:buChar char="Ø"/>
            </a:pPr>
            <a:r>
              <a:rPr spc="16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3-key</a:t>
            </a:r>
            <a:r>
              <a:rPr spc="15" dirty="0"/>
              <a:t> </a:t>
            </a:r>
            <a:r>
              <a:rPr spc="-5" dirty="0"/>
              <a:t>3DES</a:t>
            </a:r>
            <a:r>
              <a:rPr spc="15" dirty="0"/>
              <a:t> </a:t>
            </a:r>
            <a:r>
              <a:rPr spc="-5" dirty="0"/>
              <a:t>has</a:t>
            </a:r>
            <a:r>
              <a:rPr spc="5" dirty="0"/>
              <a:t> </a:t>
            </a:r>
            <a:r>
              <a:rPr spc="-5" dirty="0"/>
              <a:t>an</a:t>
            </a:r>
            <a:r>
              <a:rPr dirty="0"/>
              <a:t> </a:t>
            </a:r>
            <a:r>
              <a:rPr spc="-10" dirty="0"/>
              <a:t>effective</a:t>
            </a:r>
            <a:r>
              <a:rPr spc="20" dirty="0"/>
              <a:t> </a:t>
            </a:r>
            <a:r>
              <a:rPr spc="-5" dirty="0"/>
              <a:t>key</a:t>
            </a:r>
            <a:r>
              <a:rPr spc="15" dirty="0"/>
              <a:t> </a:t>
            </a:r>
            <a:r>
              <a:rPr spc="-5" dirty="0"/>
              <a:t>length</a:t>
            </a:r>
            <a:r>
              <a:rPr spc="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168 </a:t>
            </a:r>
            <a:r>
              <a:rPr spc="-5" dirty="0"/>
              <a:t>bits</a:t>
            </a:r>
            <a:r>
              <a:rPr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is defined</a:t>
            </a:r>
            <a:r>
              <a:rPr spc="10" dirty="0"/>
              <a:t> </a:t>
            </a:r>
            <a:r>
              <a:rPr spc="-10" dirty="0"/>
              <a:t>as,</a:t>
            </a:r>
          </a:p>
          <a:p>
            <a:pPr marL="2781300">
              <a:lnSpc>
                <a:spcPct val="100000"/>
              </a:lnSpc>
              <a:spcBef>
                <a:spcPts val="1000"/>
              </a:spcBef>
            </a:pPr>
            <a:r>
              <a:rPr spc="-5" dirty="0"/>
              <a:t>C</a:t>
            </a:r>
            <a:r>
              <a:rPr spc="-10" dirty="0"/>
              <a:t> </a:t>
            </a:r>
            <a:r>
              <a:rPr spc="-5" dirty="0"/>
              <a:t>=</a:t>
            </a:r>
            <a:r>
              <a:rPr spc="-10" dirty="0"/>
              <a:t> </a:t>
            </a:r>
            <a:r>
              <a:rPr spc="-15" dirty="0"/>
              <a:t>E(</a:t>
            </a:r>
            <a:r>
              <a:rPr spc="-15" dirty="0">
                <a:latin typeface="Cambria Math"/>
                <a:cs typeface="Cambria Math"/>
              </a:rPr>
              <a:t>𝐾</a:t>
            </a:r>
            <a:r>
              <a:rPr sz="2400" spc="-22" baseline="-15625" dirty="0">
                <a:latin typeface="Cambria Math"/>
                <a:cs typeface="Cambria Math"/>
              </a:rPr>
              <a:t>3</a:t>
            </a:r>
            <a:r>
              <a:rPr sz="2200" spc="-15" dirty="0"/>
              <a:t>,</a:t>
            </a:r>
            <a:r>
              <a:rPr sz="2200" dirty="0"/>
              <a:t> </a:t>
            </a:r>
            <a:r>
              <a:rPr sz="2200" spc="-15" dirty="0"/>
              <a:t>D(</a:t>
            </a:r>
            <a:r>
              <a:rPr sz="2200" spc="-15" dirty="0">
                <a:latin typeface="Cambria Math"/>
                <a:cs typeface="Cambria Math"/>
              </a:rPr>
              <a:t>𝐾</a:t>
            </a:r>
            <a:r>
              <a:rPr sz="2400" spc="-22" baseline="-15625" dirty="0">
                <a:latin typeface="Cambria Math"/>
                <a:cs typeface="Cambria Math"/>
              </a:rPr>
              <a:t>2</a:t>
            </a:r>
            <a:r>
              <a:rPr sz="2200" spc="-15" dirty="0"/>
              <a:t>,</a:t>
            </a:r>
            <a:r>
              <a:rPr sz="2200" spc="5" dirty="0"/>
              <a:t> </a:t>
            </a:r>
            <a:r>
              <a:rPr sz="2200" spc="-25" dirty="0"/>
              <a:t>E(</a:t>
            </a:r>
            <a:r>
              <a:rPr sz="2200" spc="-25" dirty="0">
                <a:latin typeface="Cambria Math"/>
                <a:cs typeface="Cambria Math"/>
              </a:rPr>
              <a:t>𝐾</a:t>
            </a:r>
            <a:r>
              <a:rPr sz="2400" spc="-37" baseline="-15625" dirty="0">
                <a:latin typeface="Cambria Math"/>
                <a:cs typeface="Cambria Math"/>
              </a:rPr>
              <a:t>1</a:t>
            </a:r>
            <a:r>
              <a:rPr sz="2200" spc="-25" dirty="0"/>
              <a:t>,</a:t>
            </a:r>
            <a:r>
              <a:rPr sz="2200" dirty="0"/>
              <a:t> </a:t>
            </a:r>
            <a:r>
              <a:rPr sz="2200" spc="-5" dirty="0"/>
              <a:t>P)))</a:t>
            </a:r>
            <a:endParaRPr sz="2200" dirty="0">
              <a:latin typeface="Cambria Math"/>
              <a:cs typeface="Cambria Math"/>
            </a:endParaRPr>
          </a:p>
          <a:p>
            <a:pPr marL="2781300">
              <a:lnSpc>
                <a:spcPct val="100000"/>
              </a:lnSpc>
              <a:spcBef>
                <a:spcPts val="1010"/>
              </a:spcBef>
            </a:pPr>
            <a:r>
              <a:rPr spc="-5" dirty="0"/>
              <a:t>P</a:t>
            </a:r>
            <a:r>
              <a:rPr spc="-90" dirty="0"/>
              <a:t> </a:t>
            </a:r>
            <a:r>
              <a:rPr spc="-5" dirty="0"/>
              <a:t>=</a:t>
            </a:r>
            <a:r>
              <a:rPr spc="-15" dirty="0"/>
              <a:t> </a:t>
            </a:r>
            <a:r>
              <a:rPr spc="-25" dirty="0"/>
              <a:t>D(</a:t>
            </a:r>
            <a:r>
              <a:rPr spc="-25" dirty="0">
                <a:latin typeface="Cambria Math"/>
                <a:cs typeface="Cambria Math"/>
              </a:rPr>
              <a:t>𝐾</a:t>
            </a:r>
            <a:r>
              <a:rPr sz="2400" spc="-37" baseline="-15625" dirty="0">
                <a:latin typeface="Cambria Math"/>
                <a:cs typeface="Cambria Math"/>
              </a:rPr>
              <a:t>1</a:t>
            </a:r>
            <a:r>
              <a:rPr sz="2200" spc="-25" dirty="0"/>
              <a:t>,</a:t>
            </a:r>
            <a:r>
              <a:rPr sz="2200" dirty="0"/>
              <a:t> </a:t>
            </a:r>
            <a:r>
              <a:rPr sz="2200" spc="-15" dirty="0"/>
              <a:t>E(</a:t>
            </a:r>
            <a:r>
              <a:rPr sz="2200" spc="-15" dirty="0">
                <a:latin typeface="Cambria Math"/>
                <a:cs typeface="Cambria Math"/>
              </a:rPr>
              <a:t>𝐾</a:t>
            </a:r>
            <a:r>
              <a:rPr sz="2400" spc="-22" baseline="-15625" dirty="0">
                <a:latin typeface="Cambria Math"/>
                <a:cs typeface="Cambria Math"/>
              </a:rPr>
              <a:t>2</a:t>
            </a:r>
            <a:r>
              <a:rPr sz="2200" spc="-15" dirty="0"/>
              <a:t>,</a:t>
            </a:r>
            <a:r>
              <a:rPr sz="2200" spc="5" dirty="0"/>
              <a:t> </a:t>
            </a:r>
            <a:r>
              <a:rPr sz="2200" spc="-15" dirty="0"/>
              <a:t>D(</a:t>
            </a:r>
            <a:r>
              <a:rPr sz="2200" spc="-15" dirty="0">
                <a:latin typeface="Cambria Math"/>
                <a:cs typeface="Cambria Math"/>
              </a:rPr>
              <a:t>𝐾</a:t>
            </a:r>
            <a:r>
              <a:rPr sz="2400" spc="-22" baseline="-15625" dirty="0">
                <a:latin typeface="Cambria Math"/>
                <a:cs typeface="Cambria Math"/>
              </a:rPr>
              <a:t>3</a:t>
            </a:r>
            <a:r>
              <a:rPr sz="2200" spc="-15" dirty="0"/>
              <a:t>,</a:t>
            </a:r>
            <a:r>
              <a:rPr sz="2200" spc="5" dirty="0"/>
              <a:t> </a:t>
            </a:r>
            <a:r>
              <a:rPr sz="2200" spc="-5" dirty="0"/>
              <a:t>C)))</a:t>
            </a:r>
            <a:endParaRPr sz="2200" dirty="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897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Triple</a:t>
            </a:r>
            <a:r>
              <a:rPr spc="330" dirty="0"/>
              <a:t> </a:t>
            </a:r>
            <a:r>
              <a:rPr spc="535" dirty="0"/>
              <a:t>DES</a:t>
            </a:r>
            <a:r>
              <a:rPr spc="325" dirty="0"/>
              <a:t> </a:t>
            </a:r>
            <a:r>
              <a:rPr spc="155" dirty="0"/>
              <a:t>with</a:t>
            </a:r>
            <a:r>
              <a:rPr spc="340" dirty="0"/>
              <a:t> </a:t>
            </a:r>
            <a:r>
              <a:rPr spc="210" dirty="0"/>
              <a:t>3-key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5576" y="1924811"/>
            <a:ext cx="7165847" cy="3777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897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Triple</a:t>
            </a:r>
            <a:r>
              <a:rPr spc="330" dirty="0"/>
              <a:t> </a:t>
            </a:r>
            <a:r>
              <a:rPr spc="535" dirty="0"/>
              <a:t>DES</a:t>
            </a:r>
            <a:r>
              <a:rPr spc="325" dirty="0"/>
              <a:t> </a:t>
            </a:r>
            <a:r>
              <a:rPr spc="155" dirty="0"/>
              <a:t>with</a:t>
            </a:r>
            <a:r>
              <a:rPr spc="340" dirty="0"/>
              <a:t> </a:t>
            </a:r>
            <a:r>
              <a:rPr spc="210" dirty="0"/>
              <a:t>3-key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24984" y="2394711"/>
            <a:ext cx="4328795" cy="1084580"/>
            <a:chOff x="4324984" y="2394711"/>
            <a:chExt cx="4328795" cy="10845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1875" y="2403347"/>
              <a:ext cx="4311396" cy="107594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4984" y="2394711"/>
              <a:ext cx="4277868" cy="10431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5641" y="635584"/>
            <a:ext cx="20472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52954"/>
            <a:ext cx="4180204" cy="2250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A42F0F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DES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Overview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A42F0F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Double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A42F0F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15" dirty="0">
                <a:latin typeface="Times New Roman"/>
                <a:cs typeface="Times New Roman"/>
              </a:rPr>
              <a:t>Triple</a:t>
            </a:r>
            <a:r>
              <a:rPr sz="2200" spc="-5" dirty="0">
                <a:latin typeface="Times New Roman"/>
                <a:cs typeface="Times New Roman"/>
              </a:rPr>
              <a:t> DES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2-key encryption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42F0F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15" dirty="0">
                <a:latin typeface="Times New Roman"/>
                <a:cs typeface="Times New Roman"/>
              </a:rPr>
              <a:t>Triple</a:t>
            </a:r>
            <a:r>
              <a:rPr sz="2200" spc="-5" dirty="0">
                <a:latin typeface="Times New Roman"/>
                <a:cs typeface="Times New Roman"/>
              </a:rPr>
              <a:t> DES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3-key encryption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0238" y="635584"/>
            <a:ext cx="3181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35" dirty="0"/>
              <a:t>DES</a:t>
            </a:r>
            <a:r>
              <a:rPr spc="290" dirty="0"/>
              <a:t> </a:t>
            </a:r>
            <a:r>
              <a:rPr spc="130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3215" y="1476755"/>
            <a:ext cx="6832092" cy="51236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0238" y="635584"/>
            <a:ext cx="3181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35" dirty="0"/>
              <a:t>DES</a:t>
            </a:r>
            <a:r>
              <a:rPr spc="290" dirty="0"/>
              <a:t> </a:t>
            </a:r>
            <a:r>
              <a:rPr spc="130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8352" y="1371600"/>
            <a:ext cx="6940296" cy="51145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9026" y="635584"/>
            <a:ext cx="27609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Double</a:t>
            </a:r>
            <a:r>
              <a:rPr spc="285" dirty="0"/>
              <a:t> </a:t>
            </a:r>
            <a:r>
              <a:rPr spc="530" dirty="0"/>
              <a:t>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1696338"/>
            <a:ext cx="8757920" cy="3985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this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approach,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we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two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instances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DES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ciphers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encryption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two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instances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reverse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ciphers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decryption.</a:t>
            </a: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85"/>
              </a:spcBef>
              <a:buFont typeface="Wingdings" panose="05000000000000000000" pitchFamily="2" charset="2"/>
              <a:buChar char="Ø"/>
            </a:pPr>
            <a:r>
              <a:rPr sz="2200" spc="-5" dirty="0">
                <a:latin typeface="Times New Roman"/>
                <a:cs typeface="Times New Roman"/>
              </a:rPr>
              <a:t>Each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instances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spc="-10" dirty="0">
                <a:latin typeface="Times New Roman"/>
                <a:cs typeface="Times New Roman"/>
              </a:rPr>
              <a:t>different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key.</a:t>
            </a:r>
            <a:endParaRPr sz="22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size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doubled.</a:t>
            </a: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2200" spc="-5" dirty="0">
                <a:latin typeface="Times New Roman"/>
                <a:cs typeface="Times New Roman"/>
              </a:rPr>
              <a:t>There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issues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reduction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single stage.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55"/>
              </a:spcBef>
              <a:buFont typeface="Wingdings" panose="05000000000000000000" pitchFamily="2" charset="2"/>
              <a:buChar char="Ø"/>
            </a:pPr>
            <a:r>
              <a:rPr sz="2200" spc="-15" dirty="0">
                <a:latin typeface="Times New Roman"/>
                <a:cs typeface="Times New Roman"/>
              </a:rPr>
              <a:t>However,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double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vulnerable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meet-in-the-middle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attack.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9026" y="635584"/>
            <a:ext cx="27609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Double</a:t>
            </a:r>
            <a:r>
              <a:rPr spc="285" dirty="0"/>
              <a:t> </a:t>
            </a:r>
            <a:r>
              <a:rPr spc="530" dirty="0"/>
              <a:t>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2870" y="1656664"/>
            <a:ext cx="8805545" cy="2083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2200" spc="16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Given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plaintext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two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encryption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keys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Cambria Math"/>
                <a:cs typeface="Cambria Math"/>
              </a:rPr>
              <a:t>𝐾</a:t>
            </a:r>
            <a:r>
              <a:rPr sz="2400" spc="-142" baseline="-15625" dirty="0">
                <a:latin typeface="Cambria Math"/>
                <a:cs typeface="Cambria Math"/>
              </a:rPr>
              <a:t>1</a:t>
            </a:r>
            <a:r>
              <a:rPr sz="2400" spc="-112" baseline="-1562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𝐾</a:t>
            </a:r>
            <a:r>
              <a:rPr sz="2400" spc="-30" baseline="-15625" dirty="0">
                <a:latin typeface="Cambria Math"/>
                <a:cs typeface="Cambria Math"/>
              </a:rPr>
              <a:t>2</a:t>
            </a:r>
            <a:r>
              <a:rPr sz="2200" spc="-20" dirty="0">
                <a:latin typeface="Times New Roman"/>
                <a:cs typeface="Times New Roman"/>
              </a:rPr>
              <a:t>,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cipher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text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can</a:t>
            </a:r>
            <a:endParaRPr sz="2200" dirty="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generated</a:t>
            </a:r>
            <a:r>
              <a:rPr sz="2200" spc="-10" dirty="0">
                <a:latin typeface="Times New Roman"/>
                <a:cs typeface="Times New Roman"/>
              </a:rPr>
              <a:t> as,</a:t>
            </a:r>
            <a:endParaRPr sz="2200" dirty="0">
              <a:latin typeface="Times New Roman"/>
              <a:cs typeface="Times New Roman"/>
            </a:endParaRPr>
          </a:p>
          <a:p>
            <a:pPr marL="2781300">
              <a:lnSpc>
                <a:spcPct val="100000"/>
              </a:lnSpc>
              <a:spcBef>
                <a:spcPts val="994"/>
              </a:spcBef>
            </a:pPr>
            <a:r>
              <a:rPr sz="2200" spc="-5" dirty="0">
                <a:latin typeface="Times New Roman"/>
                <a:cs typeface="Times New Roman"/>
              </a:rPr>
              <a:t>C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=</a:t>
            </a:r>
            <a:r>
              <a:rPr sz="2200" spc="-15" dirty="0">
                <a:latin typeface="Times New Roman"/>
                <a:cs typeface="Times New Roman"/>
              </a:rPr>
              <a:t> E(</a:t>
            </a:r>
            <a:r>
              <a:rPr sz="2200" spc="-15" dirty="0">
                <a:latin typeface="Cambria Math"/>
                <a:cs typeface="Cambria Math"/>
              </a:rPr>
              <a:t>𝐾</a:t>
            </a:r>
            <a:r>
              <a:rPr sz="2400" spc="-22" baseline="-15625" dirty="0">
                <a:latin typeface="Cambria Math"/>
                <a:cs typeface="Cambria Math"/>
              </a:rPr>
              <a:t>2</a:t>
            </a:r>
            <a:r>
              <a:rPr sz="2200" spc="-15" dirty="0">
                <a:latin typeface="Times New Roman"/>
                <a:cs typeface="Times New Roman"/>
              </a:rPr>
              <a:t>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E(</a:t>
            </a:r>
            <a:r>
              <a:rPr sz="2200" spc="-25" dirty="0">
                <a:latin typeface="Cambria Math"/>
                <a:cs typeface="Cambria Math"/>
              </a:rPr>
              <a:t>𝐾</a:t>
            </a:r>
            <a:r>
              <a:rPr sz="2400" spc="-37" baseline="-15625" dirty="0">
                <a:latin typeface="Cambria Math"/>
                <a:cs typeface="Cambria Math"/>
              </a:rPr>
              <a:t>1</a:t>
            </a:r>
            <a:r>
              <a:rPr sz="2200" spc="-25" dirty="0">
                <a:latin typeface="Times New Roman"/>
                <a:cs typeface="Times New Roman"/>
              </a:rPr>
              <a:t>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P))</a:t>
            </a:r>
            <a:endParaRPr sz="2200" dirty="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1010"/>
              </a:spcBef>
              <a:buFont typeface="Wingdings" panose="05000000000000000000" pitchFamily="2" charset="2"/>
              <a:buChar char="Ø"/>
            </a:pPr>
            <a:r>
              <a:rPr sz="2200" spc="-5" dirty="0">
                <a:latin typeface="Times New Roman"/>
                <a:cs typeface="Times New Roman"/>
              </a:rPr>
              <a:t>Decryption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requires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keys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applied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reverse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order,</a:t>
            </a:r>
            <a:endParaRPr sz="2200" dirty="0">
              <a:latin typeface="Times New Roman"/>
              <a:cs typeface="Times New Roman"/>
            </a:endParaRPr>
          </a:p>
          <a:p>
            <a:pPr marL="2781300">
              <a:lnSpc>
                <a:spcPct val="100000"/>
              </a:lnSpc>
              <a:spcBef>
                <a:spcPts val="994"/>
              </a:spcBef>
            </a:pPr>
            <a:r>
              <a:rPr sz="2200" spc="-5" dirty="0">
                <a:latin typeface="Times New Roman"/>
                <a:cs typeface="Times New Roman"/>
              </a:rPr>
              <a:t>P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=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D(</a:t>
            </a:r>
            <a:r>
              <a:rPr sz="2200" spc="-25" dirty="0">
                <a:latin typeface="Cambria Math"/>
                <a:cs typeface="Cambria Math"/>
              </a:rPr>
              <a:t>𝐾</a:t>
            </a:r>
            <a:r>
              <a:rPr sz="2400" spc="-37" baseline="-15625" dirty="0">
                <a:latin typeface="Cambria Math"/>
                <a:cs typeface="Cambria Math"/>
              </a:rPr>
              <a:t>1</a:t>
            </a:r>
            <a:r>
              <a:rPr sz="2200" spc="-25" dirty="0">
                <a:latin typeface="Times New Roman"/>
                <a:cs typeface="Times New Roman"/>
              </a:rPr>
              <a:t>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D(</a:t>
            </a:r>
            <a:r>
              <a:rPr sz="2200" spc="-15" dirty="0">
                <a:latin typeface="Cambria Math"/>
                <a:cs typeface="Cambria Math"/>
              </a:rPr>
              <a:t>𝐾</a:t>
            </a:r>
            <a:r>
              <a:rPr sz="2400" spc="-22" baseline="-15625" dirty="0">
                <a:latin typeface="Cambria Math"/>
                <a:cs typeface="Cambria Math"/>
              </a:rPr>
              <a:t>2</a:t>
            </a:r>
            <a:r>
              <a:rPr sz="2200" spc="-15" dirty="0">
                <a:latin typeface="Times New Roman"/>
                <a:cs typeface="Times New Roman"/>
              </a:rPr>
              <a:t>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C))</a:t>
            </a:r>
            <a:endParaRPr sz="22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9891" y="3771900"/>
            <a:ext cx="4428744" cy="28483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4959" y="635584"/>
            <a:ext cx="58502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Meet-in-the-middle</a:t>
            </a:r>
            <a:r>
              <a:rPr spc="280" dirty="0"/>
              <a:t> </a:t>
            </a:r>
            <a:r>
              <a:rPr spc="260" dirty="0"/>
              <a:t>attack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9311" y="1528572"/>
            <a:ext cx="6554724" cy="44729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5570" y="1617979"/>
            <a:ext cx="8783320" cy="4013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0" marR="19050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956310" algn="l"/>
                <a:tab pos="1884680" algn="l"/>
                <a:tab pos="2526030" algn="l"/>
                <a:tab pos="3020060" algn="l"/>
                <a:tab pos="3591560" algn="l"/>
                <a:tab pos="4549140" algn="l"/>
                <a:tab pos="4981575" algn="l"/>
                <a:tab pos="5475605" algn="l"/>
                <a:tab pos="6077585" algn="l"/>
                <a:tab pos="7428230" algn="l"/>
                <a:tab pos="7813675" algn="l"/>
                <a:tab pos="8305800" algn="l"/>
              </a:tabLst>
            </a:pP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iddle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text,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text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cre</a:t>
            </a:r>
            <a:r>
              <a:rPr sz="2200" spc="-15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ted</a:t>
            </a:r>
            <a:r>
              <a:rPr sz="2200" dirty="0">
                <a:latin typeface="Times New Roman"/>
                <a:cs typeface="Times New Roman"/>
              </a:rPr>
              <a:t>	b</a:t>
            </a:r>
            <a:r>
              <a:rPr sz="2200" spc="-5" dirty="0">
                <a:latin typeface="Times New Roman"/>
                <a:cs typeface="Times New Roman"/>
              </a:rPr>
              <a:t>y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first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en</a:t>
            </a:r>
            <a:r>
              <a:rPr sz="2200" dirty="0">
                <a:latin typeface="Times New Roman"/>
                <a:cs typeface="Times New Roman"/>
              </a:rPr>
              <a:t>c</a:t>
            </a:r>
            <a:r>
              <a:rPr sz="2200" spc="-5" dirty="0">
                <a:latin typeface="Times New Roman"/>
                <a:cs typeface="Times New Roman"/>
              </a:rPr>
              <a:t>r</a:t>
            </a:r>
            <a:r>
              <a:rPr sz="2200" spc="10" dirty="0">
                <a:latin typeface="Times New Roman"/>
                <a:cs typeface="Times New Roman"/>
              </a:rPr>
              <a:t>y</a:t>
            </a:r>
            <a:r>
              <a:rPr sz="2200" spc="-5" dirty="0">
                <a:latin typeface="Times New Roman"/>
                <a:cs typeface="Times New Roman"/>
              </a:rPr>
              <a:t>ption</a:t>
            </a:r>
            <a:r>
              <a:rPr sz="2200" dirty="0">
                <a:latin typeface="Times New Roman"/>
                <a:cs typeface="Times New Roman"/>
              </a:rPr>
              <a:t>	o</a:t>
            </a:r>
            <a:r>
              <a:rPr sz="2200" spc="-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he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first  decryption,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should</a:t>
            </a:r>
            <a:r>
              <a:rPr sz="2200" dirty="0">
                <a:latin typeface="Times New Roman"/>
                <a:cs typeface="Times New Roman"/>
              </a:rPr>
              <a:t> be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same</a:t>
            </a:r>
            <a:endParaRPr sz="2200" dirty="0">
              <a:latin typeface="Times New Roman"/>
              <a:cs typeface="Times New Roman"/>
            </a:endParaRPr>
          </a:p>
          <a:p>
            <a:pPr marL="1854200">
              <a:lnSpc>
                <a:spcPct val="100000"/>
              </a:lnSpc>
              <a:spcBef>
                <a:spcPts val="994"/>
              </a:spcBef>
              <a:tabLst>
                <a:tab pos="4597400" algn="l"/>
              </a:tabLst>
            </a:pPr>
            <a:r>
              <a:rPr sz="2200" spc="-5" dirty="0">
                <a:latin typeface="Times New Roman"/>
                <a:cs typeface="Times New Roman"/>
              </a:rPr>
              <a:t>M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=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𝐸</a:t>
            </a:r>
            <a:r>
              <a:rPr sz="2400" spc="7" baseline="-15625" dirty="0">
                <a:latin typeface="Cambria Math"/>
                <a:cs typeface="Cambria Math"/>
              </a:rPr>
              <a:t>𝐾1</a:t>
            </a:r>
            <a:r>
              <a:rPr sz="2200" spc="5" dirty="0">
                <a:latin typeface="Times New Roman"/>
                <a:cs typeface="Times New Roman"/>
              </a:rPr>
              <a:t>(P)	</a:t>
            </a:r>
            <a:r>
              <a:rPr sz="2200" spc="-5" dirty="0">
                <a:latin typeface="Times New Roman"/>
                <a:cs typeface="Times New Roman"/>
              </a:rPr>
              <a:t>M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=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𝐷</a:t>
            </a:r>
            <a:r>
              <a:rPr sz="2400" spc="7" baseline="-15625" dirty="0">
                <a:latin typeface="Cambria Math"/>
                <a:cs typeface="Cambria Math"/>
              </a:rPr>
              <a:t>𝐾2</a:t>
            </a:r>
            <a:r>
              <a:rPr sz="2200" spc="5" dirty="0">
                <a:latin typeface="Times New Roman"/>
                <a:cs typeface="Times New Roman"/>
              </a:rPr>
              <a:t>(C)</a:t>
            </a:r>
            <a:endParaRPr sz="2200" dirty="0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00000"/>
              </a:lnSpc>
              <a:spcBef>
                <a:spcPts val="1010"/>
              </a:spcBef>
              <a:buFont typeface="Wingdings" panose="05000000000000000000" pitchFamily="2" charset="2"/>
              <a:buChar char="Ø"/>
            </a:pPr>
            <a:r>
              <a:rPr sz="2200" dirty="0">
                <a:latin typeface="Times New Roman"/>
                <a:cs typeface="Times New Roman"/>
              </a:rPr>
              <a:t>Encrypt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 using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all possible values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5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Cambria Math"/>
                <a:cs typeface="Cambria Math"/>
              </a:rPr>
              <a:t>𝐾</a:t>
            </a:r>
            <a:r>
              <a:rPr sz="2400" spc="-142" baseline="-15625" dirty="0">
                <a:latin typeface="Cambria Math"/>
                <a:cs typeface="Cambria Math"/>
              </a:rPr>
              <a:t>1</a:t>
            </a:r>
            <a:r>
              <a:rPr sz="2400" spc="247" baseline="-1562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records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all</a:t>
            </a:r>
            <a:r>
              <a:rPr sz="2200" spc="5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values obtained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M.</a:t>
            </a:r>
            <a:endParaRPr sz="2200" dirty="0">
              <a:latin typeface="Times New Roman"/>
              <a:cs typeface="Times New Roman"/>
            </a:endParaRPr>
          </a:p>
          <a:p>
            <a:pPr marL="368300" marR="18415" indent="-342900">
              <a:lnSpc>
                <a:spcPct val="100000"/>
              </a:lnSpc>
              <a:spcBef>
                <a:spcPts val="994"/>
              </a:spcBef>
              <a:buFont typeface="Wingdings" panose="05000000000000000000" pitchFamily="2" charset="2"/>
              <a:buChar char="Ø"/>
            </a:pPr>
            <a:r>
              <a:rPr sz="2200" spc="-5" dirty="0">
                <a:latin typeface="Times New Roman"/>
                <a:cs typeface="Times New Roman"/>
              </a:rPr>
              <a:t>Decrypt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using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all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possible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values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Cambria Math"/>
                <a:cs typeface="Cambria Math"/>
              </a:rPr>
              <a:t>𝐾</a:t>
            </a:r>
            <a:r>
              <a:rPr sz="2400" spc="-104" baseline="-15625" dirty="0">
                <a:latin typeface="Cambria Math"/>
                <a:cs typeface="Cambria Math"/>
              </a:rPr>
              <a:t>2</a:t>
            </a:r>
            <a:r>
              <a:rPr sz="2400" spc="240" baseline="-1562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records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all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values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obtained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M.</a:t>
            </a:r>
            <a:endParaRPr sz="2200" dirty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sz="2200" spc="-5" dirty="0">
                <a:latin typeface="Times New Roman"/>
                <a:cs typeface="Times New Roman"/>
              </a:rPr>
              <a:t>Create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two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tables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sorted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 values.</a:t>
            </a:r>
            <a:endParaRPr sz="2200" dirty="0">
              <a:latin typeface="Times New Roman"/>
              <a:cs typeface="Times New Roman"/>
            </a:endParaRPr>
          </a:p>
          <a:p>
            <a:pPr marL="368300" marR="18415" indent="-342900">
              <a:lnSpc>
                <a:spcPct val="100000"/>
              </a:lnSpc>
              <a:spcBef>
                <a:spcPts val="1010"/>
              </a:spcBef>
              <a:buFont typeface="Wingdings" panose="05000000000000000000" pitchFamily="2" charset="2"/>
              <a:buChar char="Ø"/>
            </a:pPr>
            <a:r>
              <a:rPr sz="2200" spc="-5" dirty="0">
                <a:latin typeface="Times New Roman"/>
                <a:cs typeface="Times New Roman"/>
              </a:rPr>
              <a:t>Now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compares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values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until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we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finds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those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pairs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Cambria Math"/>
                <a:cs typeface="Cambria Math"/>
              </a:rPr>
              <a:t>𝐾</a:t>
            </a:r>
            <a:r>
              <a:rPr sz="2400" spc="-142" baseline="-15625" dirty="0">
                <a:latin typeface="Cambria Math"/>
                <a:cs typeface="Cambria Math"/>
              </a:rPr>
              <a:t>1</a:t>
            </a:r>
            <a:r>
              <a:rPr sz="2400" spc="217" baseline="-1562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&amp;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Cambria Math"/>
                <a:cs typeface="Cambria Math"/>
              </a:rPr>
              <a:t>𝐾</a:t>
            </a:r>
            <a:r>
              <a:rPr sz="2400" spc="-104" baseline="-15625" dirty="0">
                <a:latin typeface="Cambria Math"/>
                <a:cs typeface="Cambria Math"/>
              </a:rPr>
              <a:t>2</a:t>
            </a:r>
            <a:r>
              <a:rPr sz="2400" spc="179" baseline="-1562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 which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M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same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both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tables.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4959" y="635584"/>
            <a:ext cx="58502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Meet-in-the-middle</a:t>
            </a:r>
            <a:r>
              <a:rPr spc="280" dirty="0"/>
              <a:t> </a:t>
            </a:r>
            <a:r>
              <a:rPr spc="260" dirty="0"/>
              <a:t>attack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2870" y="4470908"/>
            <a:ext cx="8810625" cy="149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2200" spc="-5" dirty="0">
                <a:latin typeface="Times New Roman"/>
                <a:cs typeface="Times New Roman"/>
              </a:rPr>
              <a:t>Instead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using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Cambria Math"/>
                <a:cs typeface="Cambria Math"/>
              </a:rPr>
              <a:t>2</a:t>
            </a:r>
            <a:r>
              <a:rPr sz="2400" spc="22" baseline="27777" dirty="0">
                <a:latin typeface="Cambria Math"/>
                <a:cs typeface="Cambria Math"/>
              </a:rPr>
              <a:t>112</a:t>
            </a:r>
            <a:r>
              <a:rPr sz="2400" spc="525" baseline="27777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key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search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tests,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have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25" dirty="0">
                <a:latin typeface="Cambria Math"/>
                <a:cs typeface="Cambria Math"/>
              </a:rPr>
              <a:t>2</a:t>
            </a:r>
            <a:r>
              <a:rPr sz="2400" spc="37" baseline="27777" dirty="0">
                <a:latin typeface="Cambria Math"/>
                <a:cs typeface="Cambria Math"/>
              </a:rPr>
              <a:t>56</a:t>
            </a:r>
            <a:r>
              <a:rPr sz="2400" spc="532" baseline="27777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key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search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tests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two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times.</a:t>
            </a:r>
            <a:endParaRPr sz="2200" dirty="0">
              <a:latin typeface="Times New Roman"/>
              <a:cs typeface="Times New Roman"/>
            </a:endParaRPr>
          </a:p>
          <a:p>
            <a:pPr marL="381000" marR="30480" indent="-342900">
              <a:lnSpc>
                <a:spcPct val="101400"/>
              </a:lnSpc>
              <a:spcBef>
                <a:spcPts val="960"/>
              </a:spcBef>
              <a:buFont typeface="Wingdings" panose="05000000000000000000" pitchFamily="2" charset="2"/>
              <a:buChar char="Ø"/>
            </a:pPr>
            <a:r>
              <a:rPr sz="2200" spc="-5" dirty="0">
                <a:latin typeface="Times New Roman"/>
                <a:cs typeface="Times New Roman"/>
              </a:rPr>
              <a:t>Moving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from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Single DES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Double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DES,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have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increased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strength from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25" dirty="0">
                <a:latin typeface="Cambria Math"/>
                <a:cs typeface="Cambria Math"/>
              </a:rPr>
              <a:t>2</a:t>
            </a:r>
            <a:r>
              <a:rPr sz="2400" spc="37" baseline="27777" dirty="0">
                <a:latin typeface="Cambria Math"/>
                <a:cs typeface="Cambria Math"/>
              </a:rPr>
              <a:t>56</a:t>
            </a:r>
            <a:r>
              <a:rPr sz="2400" spc="397" baseline="27777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Cambria Math"/>
                <a:cs typeface="Cambria Math"/>
              </a:rPr>
              <a:t>2</a:t>
            </a:r>
            <a:r>
              <a:rPr sz="2400" spc="60" baseline="27777" dirty="0">
                <a:latin typeface="Cambria Math"/>
                <a:cs typeface="Cambria Math"/>
              </a:rPr>
              <a:t>57</a:t>
            </a:r>
            <a:r>
              <a:rPr sz="2200" spc="40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4959" y="635584"/>
            <a:ext cx="58502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Meet-in-the-middle</a:t>
            </a:r>
            <a:r>
              <a:rPr spc="280" dirty="0"/>
              <a:t> </a:t>
            </a:r>
            <a:r>
              <a:rPr spc="260" dirty="0"/>
              <a:t>attack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7976" y="1476755"/>
            <a:ext cx="6856476" cy="28239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601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 MT</vt:lpstr>
      <vt:lpstr>Calibri</vt:lpstr>
      <vt:lpstr>Cambria</vt:lpstr>
      <vt:lpstr>Cambria Math</vt:lpstr>
      <vt:lpstr>Microsoft Sans Serif</vt:lpstr>
      <vt:lpstr>Times New Roman</vt:lpstr>
      <vt:lpstr>Wingdings</vt:lpstr>
      <vt:lpstr>Office Theme</vt:lpstr>
      <vt:lpstr>PowerPoint Presentation</vt:lpstr>
      <vt:lpstr>Contents</vt:lpstr>
      <vt:lpstr>DES Overview</vt:lpstr>
      <vt:lpstr>DES Overview</vt:lpstr>
      <vt:lpstr>Double DES</vt:lpstr>
      <vt:lpstr>Double DES</vt:lpstr>
      <vt:lpstr>Meet-in-the-middle attack</vt:lpstr>
      <vt:lpstr>Meet-in-the-middle attack</vt:lpstr>
      <vt:lpstr>Meet-in-the-middle attack</vt:lpstr>
      <vt:lpstr>Triple DES with 2-key</vt:lpstr>
      <vt:lpstr>Triple DES with 2-key</vt:lpstr>
      <vt:lpstr>Triple DES with 3-key</vt:lpstr>
      <vt:lpstr>Triple DES with 3-key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BRAJESH KUMAR SHARMA</dc:creator>
  <cp:lastModifiedBy>BRAJESH KUMAR SHARMA</cp:lastModifiedBy>
  <cp:revision>2</cp:revision>
  <dcterms:created xsi:type="dcterms:W3CDTF">2024-01-29T12:53:06Z</dcterms:created>
  <dcterms:modified xsi:type="dcterms:W3CDTF">2024-08-13T04:59:34Z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2024-01-29T00:00:00Z</vt:filetime>
  </property>
</Properties>
</file>