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"/>
  </p:notesMasterIdLst>
  <p:sldIdLst>
    <p:sldId id="277" r:id="rId2"/>
    <p:sldId id="278" r:id="rId3"/>
    <p:sldId id="289" r:id="rId4"/>
  </p:sldIdLst>
  <p:sldSz cx="9144000" cy="6858000" type="screen4x3"/>
  <p:notesSz cx="685165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4660"/>
  </p:normalViewPr>
  <p:slideViewPr>
    <p:cSldViewPr showGuides="1">
      <p:cViewPr varScale="1">
        <p:scale>
          <a:sx n="81" d="100"/>
          <a:sy n="81" d="100"/>
        </p:scale>
        <p:origin x="1632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0863"/>
            <a:ext cx="548005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D2AF53-C961-4AA0-89C8-07DE04291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67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C43E7C-DF86-4400-B0AF-5974175CEB5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ED0D40-F7D0-47B1-8ACA-8D320F4590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0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86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586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CD6D0-F88B-44B0-9DF8-A0A3DA72F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F4E80-D556-4E62-B33F-10CEA10F8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3C954-B6D2-4D28-93B4-E970EC530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3350"/>
            <a:ext cx="40386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2534-5E0E-4B22-A838-E4F3B10E1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3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B1A3E-3C69-4D17-8664-2EA25268B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74B71-1725-44AB-A000-845884B9F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4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AFCD9-A49B-45D8-8B0A-D10D5EAC3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2E2B3-7FF6-4672-9871-4587E3A8B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8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688A5-39DD-427F-8C8D-F3A90B515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8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0467E-9219-4DAD-AE53-66CBACAC9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2372-F1DC-43BA-B960-3C52FC7B5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C3ACC-C02E-4AEA-979B-F93C78317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15462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2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2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4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4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484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6CD2B37C-56F6-4045-B3BD-C4B49BD79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84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84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84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84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4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Hill Ciphers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534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Lester Hill, 1929. Not used much, but is historically significant: first time linear algebra used in cryptography.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Use an </a:t>
            </a:r>
            <a:r>
              <a:rPr lang="en-US" sz="2000" i="1" dirty="0"/>
              <a:t>n</a:t>
            </a:r>
            <a:r>
              <a:rPr lang="en-US" sz="2000" dirty="0"/>
              <a:t> x </a:t>
            </a:r>
            <a:r>
              <a:rPr lang="en-US" sz="2000" i="1" dirty="0"/>
              <a:t>n</a:t>
            </a:r>
            <a:r>
              <a:rPr lang="en-US" sz="2000" dirty="0"/>
              <a:t> matrix M. Encrypt by breaking plaintext into blocks of length </a:t>
            </a:r>
            <a:r>
              <a:rPr lang="en-US" sz="2000" i="1" dirty="0"/>
              <a:t>n</a:t>
            </a:r>
            <a:r>
              <a:rPr lang="en-US" sz="2000" dirty="0"/>
              <a:t> (padding with x’s if needed) and multiplying each by M (mod 26).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Example: Encrypt “</a:t>
            </a:r>
            <a:r>
              <a:rPr lang="en-US" sz="1800" dirty="0" err="1">
                <a:effectLst/>
              </a:rPr>
              <a:t>hereissomeonetoencrypt</a:t>
            </a:r>
            <a:r>
              <a:rPr lang="en-US" sz="1800" dirty="0">
                <a:effectLst/>
              </a:rPr>
              <a:t>” using 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>
                <a:effectLst/>
                <a:latin typeface="Courier New" pitchFamily="49" charset="0"/>
              </a:rPr>
              <a:t>  her    </a:t>
            </a:r>
            <a:r>
              <a:rPr lang="en-US" sz="1800" b="1" dirty="0" err="1">
                <a:effectLst/>
                <a:latin typeface="Courier New" pitchFamily="49" charset="0"/>
              </a:rPr>
              <a:t>eis</a:t>
            </a:r>
            <a:r>
              <a:rPr lang="en-US" sz="1800" b="1" dirty="0">
                <a:effectLst/>
                <a:latin typeface="Courier New" pitchFamily="49" charset="0"/>
              </a:rPr>
              <a:t>   </a:t>
            </a:r>
            <a:r>
              <a:rPr lang="en-US" sz="1800" b="1" dirty="0" err="1">
                <a:effectLst/>
                <a:latin typeface="Courier New" pitchFamily="49" charset="0"/>
              </a:rPr>
              <a:t>som</a:t>
            </a:r>
            <a:r>
              <a:rPr lang="en-US" sz="1800" b="1" dirty="0">
                <a:effectLst/>
                <a:latin typeface="Courier New" pitchFamily="49" charset="0"/>
              </a:rPr>
              <a:t> eon </a:t>
            </a:r>
            <a:r>
              <a:rPr lang="en-US" sz="1800" b="1" dirty="0" err="1">
                <a:effectLst/>
                <a:latin typeface="Courier New" pitchFamily="49" charset="0"/>
              </a:rPr>
              <a:t>eto</a:t>
            </a:r>
            <a:r>
              <a:rPr lang="en-US" sz="1800" b="1" dirty="0">
                <a:effectLst/>
                <a:latin typeface="Courier New" pitchFamily="49" charset="0"/>
              </a:rPr>
              <a:t> enc </a:t>
            </a:r>
            <a:r>
              <a:rPr lang="en-US" sz="1800" b="1" dirty="0" err="1">
                <a:effectLst/>
                <a:latin typeface="Courier New" pitchFamily="49" charset="0"/>
              </a:rPr>
              <a:t>ryp</a:t>
            </a:r>
            <a:r>
              <a:rPr lang="en-US" sz="1800" b="1" dirty="0">
                <a:effectLst/>
                <a:latin typeface="Courier New" pitchFamily="49" charset="0"/>
              </a:rPr>
              <a:t> </a:t>
            </a:r>
            <a:r>
              <a:rPr lang="en-US" sz="1800" b="1" dirty="0" err="1">
                <a:effectLst/>
                <a:latin typeface="Courier New" pitchFamily="49" charset="0"/>
              </a:rPr>
              <a:t>txx</a:t>
            </a:r>
            <a:endParaRPr lang="en-US" sz="1800" b="1" dirty="0">
              <a:effectLst/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000" b="1" dirty="0">
                <a:latin typeface="Courier New" pitchFamily="49" charset="0"/>
              </a:rPr>
              <a:t>(</a:t>
            </a:r>
            <a:r>
              <a:rPr lang="en-US" sz="1200" b="1" dirty="0">
                <a:latin typeface="Courier New" pitchFamily="49" charset="0"/>
              </a:rPr>
              <a:t>7, 4, 17) (4, 8, 18)   …                      (19, 23, 23)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2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200" b="1" dirty="0">
                <a:latin typeface="Courier New" pitchFamily="49" charset="0"/>
              </a:rPr>
              <a:t>(2, 5, 25) (0, 2, 22)   …		       (0, 22, 15)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>
                <a:effectLst/>
                <a:latin typeface="Courier New" pitchFamily="49" charset="0"/>
              </a:rPr>
              <a:t>  </a:t>
            </a:r>
            <a:r>
              <a:rPr lang="en-US" sz="1800" b="1" dirty="0" err="1">
                <a:effectLst/>
                <a:latin typeface="Courier New" pitchFamily="49" charset="0"/>
              </a:rPr>
              <a:t>cfz</a:t>
            </a:r>
            <a:r>
              <a:rPr lang="en-US" sz="1800" b="1" dirty="0">
                <a:effectLst/>
                <a:latin typeface="Courier New" pitchFamily="49" charset="0"/>
              </a:rPr>
              <a:t>    </a:t>
            </a:r>
            <a:r>
              <a:rPr lang="en-US" sz="1800" b="1" dirty="0" err="1">
                <a:effectLst/>
                <a:latin typeface="Courier New" pitchFamily="49" charset="0"/>
              </a:rPr>
              <a:t>acw</a:t>
            </a:r>
            <a:r>
              <a:rPr lang="en-US" sz="1800" b="1" dirty="0">
                <a:effectLst/>
                <a:latin typeface="Courier New" pitchFamily="49" charset="0"/>
              </a:rPr>
              <a:t>   </a:t>
            </a:r>
            <a:r>
              <a:rPr lang="en-US" sz="1800" b="1" dirty="0" err="1">
                <a:effectLst/>
                <a:latin typeface="Courier New" pitchFamily="49" charset="0"/>
              </a:rPr>
              <a:t>yga</a:t>
            </a:r>
            <a:r>
              <a:rPr lang="en-US" sz="1800" b="1" dirty="0">
                <a:effectLst/>
                <a:latin typeface="Courier New" pitchFamily="49" charset="0"/>
              </a:rPr>
              <a:t> </a:t>
            </a:r>
            <a:r>
              <a:rPr lang="en-US" sz="1800" b="1" dirty="0" err="1">
                <a:effectLst/>
                <a:latin typeface="Courier New" pitchFamily="49" charset="0"/>
              </a:rPr>
              <a:t>vns</a:t>
            </a:r>
            <a:r>
              <a:rPr lang="en-US" sz="1800" b="1" dirty="0">
                <a:effectLst/>
                <a:latin typeface="Courier New" pitchFamily="49" charset="0"/>
              </a:rPr>
              <a:t> </a:t>
            </a:r>
            <a:r>
              <a:rPr lang="en-US" sz="1800" b="1" dirty="0" err="1">
                <a:effectLst/>
                <a:latin typeface="Courier New" pitchFamily="49" charset="0"/>
              </a:rPr>
              <a:t>ave</a:t>
            </a:r>
            <a:r>
              <a:rPr lang="en-US" sz="1800" b="1" dirty="0">
                <a:effectLst/>
                <a:latin typeface="Courier New" pitchFamily="49" charset="0"/>
              </a:rPr>
              <a:t> </a:t>
            </a:r>
            <a:r>
              <a:rPr lang="en-US" sz="1800" b="1" dirty="0" err="1">
                <a:effectLst/>
                <a:latin typeface="Courier New" pitchFamily="49" charset="0"/>
              </a:rPr>
              <a:t>anc</a:t>
            </a:r>
            <a:r>
              <a:rPr lang="en-US" sz="1800" b="1" dirty="0">
                <a:effectLst/>
                <a:latin typeface="Courier New" pitchFamily="49" charset="0"/>
              </a:rPr>
              <a:t> </a:t>
            </a:r>
            <a:r>
              <a:rPr lang="en-US" sz="1800" b="1" dirty="0" err="1">
                <a:effectLst/>
                <a:latin typeface="Courier New" pitchFamily="49" charset="0"/>
              </a:rPr>
              <a:t>sdd</a:t>
            </a:r>
            <a:r>
              <a:rPr lang="en-US" sz="1800" b="1" dirty="0">
                <a:effectLst/>
                <a:latin typeface="Courier New" pitchFamily="49" charset="0"/>
              </a:rPr>
              <a:t> </a:t>
            </a:r>
            <a:r>
              <a:rPr lang="en-US" sz="1800" b="1" dirty="0" err="1">
                <a:effectLst/>
                <a:latin typeface="Courier New" pitchFamily="49" charset="0"/>
              </a:rPr>
              <a:t>awp</a:t>
            </a:r>
            <a:endParaRPr lang="en-US" sz="1800" b="1" dirty="0">
              <a:effectLst/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effectLst/>
              </a:rPr>
              <a:t>“CFZACWYGAVNSAVEANCSDDAWP”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1038225" y="4638675"/>
          <a:ext cx="32686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711200" progId="Equation.3">
                  <p:embed/>
                </p:oleObj>
              </mc:Choice>
              <mc:Fallback>
                <p:oleObj name="Equation" r:id="rId3" imgW="2692400" imgH="7112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638675"/>
                        <a:ext cx="3268663" cy="863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Box 10"/>
          <p:cNvSpPr txBox="1">
            <a:spLocks noChangeArrowheads="1"/>
          </p:cNvSpPr>
          <p:nvPr/>
        </p:nvSpPr>
        <p:spPr bwMode="auto">
          <a:xfrm>
            <a:off x="8345352" y="0"/>
            <a:ext cx="78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400" dirty="0"/>
              <a:t>Q2</a:t>
            </a:r>
          </a:p>
        </p:txBody>
      </p:sp>
      <p:graphicFrame>
        <p:nvGraphicFramePr>
          <p:cNvPr id="205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047806"/>
              </p:ext>
            </p:extLst>
          </p:nvPr>
        </p:nvGraphicFramePr>
        <p:xfrm>
          <a:off x="6707466" y="3276600"/>
          <a:ext cx="1647825" cy="112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40948" imgH="710891" progId="Equation.3">
                  <p:embed/>
                </p:oleObj>
              </mc:Choice>
              <mc:Fallback>
                <p:oleObj name="Equation" r:id="rId5" imgW="1040948" imgH="710891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466" y="3276600"/>
                        <a:ext cx="1647825" cy="112466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Decrypting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Reverse the process, multiplying each block by M inverse (mod n)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i="1" dirty="0"/>
              <a:t>Theorem: </a:t>
            </a:r>
            <a:r>
              <a:rPr lang="en-US" dirty="0"/>
              <a:t>If a matrix M is invertible mod n, then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det</a:t>
            </a:r>
            <a:r>
              <a:rPr lang="en-US" dirty="0"/>
              <a:t>(M), n) = 1</a:t>
            </a:r>
          </a:p>
          <a:p>
            <a:pPr eaLnBrk="1" hangingPunct="1">
              <a:defRPr/>
            </a:pPr>
            <a:r>
              <a:rPr lang="en-US" dirty="0"/>
              <a:t>Proof on board</a:t>
            </a:r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848600" y="9042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400" dirty="0"/>
              <a:t>Q3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Modular matrix 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The Hill cipher requires us to invert a matrix mod 26. 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For a 2x2 matrix, this is easy.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Many numerical packages allow us to invert a matrix, but using floating point numbers.</a:t>
            </a:r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570690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5780</TotalTime>
  <Words>217</Words>
  <Application>Microsoft Office PowerPoint</Application>
  <PresentationFormat>On-screen Show (4:3)</PresentationFormat>
  <Paragraphs>32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Wingdings</vt:lpstr>
      <vt:lpstr>Digital Dots</vt:lpstr>
      <vt:lpstr>Equation</vt:lpstr>
      <vt:lpstr>Hill Ciphers</vt:lpstr>
      <vt:lpstr>Decrypting</vt:lpstr>
      <vt:lpstr>Modular matrix inverse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Boutell, Matthew R</dc:creator>
  <cp:lastModifiedBy>BRAJESH KUMAR SHARMA</cp:lastModifiedBy>
  <cp:revision>209</cp:revision>
  <cp:lastPrinted>1601-01-01T00:00:00Z</cp:lastPrinted>
  <dcterms:created xsi:type="dcterms:W3CDTF">1601-01-01T00:00:00Z</dcterms:created>
  <dcterms:modified xsi:type="dcterms:W3CDTF">2024-08-02T05:17:46Z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