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432" r:id="rId7"/>
    <p:sldId id="280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AFF-4D15-438A-B814-8A315DA0172F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5A3E-1812-4154-8297-CCE1CD35A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2493DFC-57C4-D036-C452-71B9D7E3E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fld id="{793D7D75-01D5-45BF-A30F-6BB5BEE4B5D8}" type="slidenum">
              <a:rPr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021E626-B986-FB86-DDDB-35050B974F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484688" y="1774825"/>
            <a:ext cx="0" cy="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B25688B-120A-3A31-E8CD-DA5C0F601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13" tIns="44956" rIns="89913" bIns="44956"/>
          <a:lstStyle/>
          <a:p>
            <a:pPr eaLnBrk="1" hangingPunct="1"/>
            <a:r>
              <a:rPr lang="en-US" altLang="en-US"/>
              <a:t>Statistical Analysis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B3D296-90E2-7C3A-FBAF-C813C3474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2D96F-0ADB-4CDB-91EB-58F98AD68D80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74D04ED-5C62-1CAA-EE19-345616EB7D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B3DB929-E5DC-3112-33B8-E7F88E3A7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/>
              <a:t>Unconditional security would be nice, but the only known such cipher is the </a:t>
            </a:r>
            <a:r>
              <a:rPr lang="en-AU" altLang="en-US" b="1"/>
              <a:t>one-time pad</a:t>
            </a:r>
            <a:r>
              <a:rPr lang="en-AU" altLang="en-US"/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0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5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56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6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1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69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7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4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3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1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8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B646-1C7F-4456-89EB-F6C99AE9A3D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47FEC-7E2B-46B0-8249-77A5B7223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E41-76AB-31EA-257B-E81467476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08" y="2404534"/>
            <a:ext cx="8708395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Fundamental of Cryptography Module 1</a:t>
            </a:r>
            <a:br>
              <a:rPr lang="en-IN" dirty="0"/>
            </a:br>
            <a:r>
              <a:rPr lang="en-IN" dirty="0"/>
              <a:t>Transposition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59A05-A746-849F-E6A7-9CE08B54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10" y="4167646"/>
            <a:ext cx="9144000" cy="1655762"/>
          </a:xfrm>
        </p:spPr>
        <p:txBody>
          <a:bodyPr/>
          <a:lstStyle/>
          <a:p>
            <a:pPr algn="ctr"/>
            <a:r>
              <a:rPr lang="en-IN" dirty="0"/>
              <a:t>Brajesh Kumar Sharma</a:t>
            </a:r>
          </a:p>
          <a:p>
            <a:pPr algn="ctr"/>
            <a:r>
              <a:rPr lang="en-IN" dirty="0"/>
              <a:t>Asst. Professor(CSE)</a:t>
            </a:r>
          </a:p>
          <a:p>
            <a:pPr algn="ctr"/>
            <a:r>
              <a:rPr lang="en-IN" dirty="0"/>
              <a:t>SPSU, Udaipur</a:t>
            </a:r>
          </a:p>
        </p:txBody>
      </p:sp>
    </p:spTree>
    <p:extLst>
      <p:ext uri="{BB962C8B-B14F-4D97-AF65-F5344CB8AC3E}">
        <p14:creationId xmlns:p14="http://schemas.microsoft.com/office/powerpoint/2010/main" val="184222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E9F7-B02A-A1C4-D297-4797E1F1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CFB3-2DA2-BA5B-1844-03FB8147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Transposition Cipher is a cryptographic algorithm where the order of alphabets in the plaintext is rearranged to form a cipher text. </a:t>
            </a:r>
          </a:p>
          <a:p>
            <a:r>
              <a:rPr lang="en-US" b="1" dirty="0"/>
              <a:t>Rail Fence Cipher (Zigzag Cipher)</a:t>
            </a:r>
          </a:p>
          <a:p>
            <a:r>
              <a:rPr lang="en-AU" altLang="en-US" b="1" dirty="0"/>
              <a:t>Row Transposition Ciphers</a:t>
            </a:r>
            <a:endParaRPr lang="en-US" altLang="en-US" b="1" dirty="0"/>
          </a:p>
          <a:p>
            <a:r>
              <a:rPr lang="en-IN" b="1" dirty="0"/>
              <a:t>Columnar Transposition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49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0E9A-6D13-5D11-DFB0-227A4BB0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Rail Fence Cipher (Zigzag Cipher)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A4A2-007C-977E-47A9-56D884BD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Write message letters out diagonally over a number of rows </a:t>
            </a:r>
          </a:p>
          <a:p>
            <a:r>
              <a:rPr lang="en-AU" altLang="en-US" dirty="0"/>
              <a:t>then read off cipher row by row</a:t>
            </a:r>
          </a:p>
          <a:p>
            <a:r>
              <a:rPr lang="en-US" dirty="0"/>
              <a:t>Plain text : meet me after the toga party</a:t>
            </a:r>
            <a:endParaRPr lang="en-AU" altLang="en-US" dirty="0"/>
          </a:p>
          <a:p>
            <a:r>
              <a:rPr lang="en-US" altLang="en-US" dirty="0" err="1"/>
              <a:t>eg.</a:t>
            </a:r>
            <a:r>
              <a:rPr lang="en-US" altLang="en-US" dirty="0"/>
              <a:t> write message out as:</a:t>
            </a:r>
            <a:endParaRPr lang="en-AU" altLang="en-US" dirty="0"/>
          </a:p>
          <a:p>
            <a:pPr lvl="1">
              <a:buFontTx/>
              <a:buNone/>
            </a:pPr>
            <a:r>
              <a:rPr lang="en-AU" altLang="en-US" sz="2400" dirty="0">
                <a:latin typeface="Courier New" panose="02070309020205020404" pitchFamily="49" charset="0"/>
              </a:rPr>
              <a:t>m e m a t r h t g p r y</a:t>
            </a:r>
          </a:p>
          <a:p>
            <a:pPr lvl="1">
              <a:buFontTx/>
              <a:buNone/>
            </a:pPr>
            <a:r>
              <a:rPr lang="en-AU" altLang="en-US" sz="2400" dirty="0">
                <a:latin typeface="Courier New" panose="02070309020205020404" pitchFamily="49" charset="0"/>
              </a:rPr>
              <a:t> e t e f e t e o a </a:t>
            </a:r>
            <a:r>
              <a:rPr lang="en-AU" altLang="en-US" sz="2400" dirty="0" err="1">
                <a:latin typeface="Courier New" panose="02070309020205020404" pitchFamily="49" charset="0"/>
              </a:rPr>
              <a:t>a</a:t>
            </a:r>
            <a:r>
              <a:rPr lang="en-AU" altLang="en-US" sz="2400" dirty="0">
                <a:latin typeface="Courier New" panose="02070309020205020404" pitchFamily="49" charset="0"/>
              </a:rPr>
              <a:t> t</a:t>
            </a:r>
          </a:p>
          <a:p>
            <a:r>
              <a:rPr lang="en-US" altLang="en-US" dirty="0"/>
              <a:t>Ciphertext</a:t>
            </a:r>
          </a:p>
          <a:p>
            <a:pPr lvl="1">
              <a:buFontTx/>
              <a:buNone/>
            </a:pPr>
            <a:r>
              <a:rPr lang="en-AU" altLang="en-US" sz="2400" dirty="0">
                <a:latin typeface="Courier New" panose="02070309020205020404" pitchFamily="49" charset="0"/>
              </a:rPr>
              <a:t>MEMATRHTGPRYETEFETEOAAT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26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D16D-3D87-590D-EFC8-53C404F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 b="1" dirty="0"/>
              <a:t>Row Transposition Ciphers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987D-C8C6-5DF1-2DAD-1EE9A019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more complex scheme</a:t>
            </a:r>
            <a:endParaRPr lang="en-AU" altLang="en-US" dirty="0"/>
          </a:p>
          <a:p>
            <a:pPr>
              <a:lnSpc>
                <a:spcPct val="80000"/>
              </a:lnSpc>
            </a:pPr>
            <a:r>
              <a:rPr lang="en-AU" altLang="en-US" dirty="0"/>
              <a:t>write letters of message out in rows over a specified number of columns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then reorder the columns according to some key before reading off the rows</a:t>
            </a:r>
            <a:endParaRPr lang="en-AU" altLang="en-US" sz="3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000" dirty="0">
                <a:latin typeface="Courier New" panose="02070309020205020404" pitchFamily="49" charset="0"/>
              </a:rPr>
              <a:t>Key:       3 4 2 1 5 6 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000" dirty="0">
                <a:latin typeface="Courier New" panose="02070309020205020404" pitchFamily="49" charset="0"/>
              </a:rPr>
              <a:t>Plaintext: a t </a:t>
            </a:r>
            <a:r>
              <a:rPr lang="en-AU" altLang="en-US" sz="2000" dirty="0" err="1">
                <a:latin typeface="Courier New" panose="02070309020205020404" pitchFamily="49" charset="0"/>
              </a:rPr>
              <a:t>t</a:t>
            </a:r>
            <a:r>
              <a:rPr lang="en-AU" altLang="en-US" sz="2000" dirty="0">
                <a:latin typeface="Courier New" panose="02070309020205020404" pitchFamily="49" charset="0"/>
              </a:rPr>
              <a:t> a c k 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000" dirty="0">
                <a:latin typeface="Courier New" panose="02070309020205020404" pitchFamily="49" charset="0"/>
              </a:rPr>
              <a:t>           o s t p o n 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000" dirty="0">
                <a:latin typeface="Courier New" panose="02070309020205020404" pitchFamily="49" charset="0"/>
              </a:rPr>
              <a:t>           d u n t </a:t>
            </a:r>
            <a:r>
              <a:rPr lang="en-AU" altLang="en-US" sz="2000" dirty="0" err="1">
                <a:latin typeface="Courier New" panose="02070309020205020404" pitchFamily="49" charset="0"/>
              </a:rPr>
              <a:t>i</a:t>
            </a:r>
            <a:r>
              <a:rPr lang="en-AU" altLang="en-US" sz="2000" dirty="0">
                <a:latin typeface="Courier New" panose="02070309020205020404" pitchFamily="49" charset="0"/>
              </a:rPr>
              <a:t> l 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000" dirty="0">
                <a:latin typeface="Courier New" panose="02070309020205020404" pitchFamily="49" charset="0"/>
              </a:rPr>
              <a:t>           w o a m x y z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AU" altLang="en-US" sz="2000" dirty="0">
                <a:latin typeface="Courier New" panose="02070309020205020404" pitchFamily="49" charset="0"/>
              </a:rPr>
              <a:t>Ciphertext: TTNAAPTMTSUOAODWCOIXKNLYPETZ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726F-FF8B-3699-1F97-FEA9B458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Columnar Transposition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5E98-9386-B6D7-18C0-668DAAF5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105"/>
            <a:ext cx="10515600" cy="4451858"/>
          </a:xfrm>
        </p:spPr>
        <p:txBody>
          <a:bodyPr>
            <a:normAutofit/>
          </a:bodyPr>
          <a:lstStyle/>
          <a:p>
            <a:r>
              <a:rPr lang="en-IN" dirty="0"/>
              <a:t>A simple example for a transposition cipher is </a:t>
            </a:r>
            <a:r>
              <a:rPr lang="en-IN" b="1" dirty="0"/>
              <a:t>columnar transposition cipher</a:t>
            </a:r>
            <a:r>
              <a:rPr lang="en-IN" dirty="0"/>
              <a:t> </a:t>
            </a:r>
            <a:r>
              <a:rPr lang="en-US" dirty="0"/>
              <a:t>where each character in the plain text is written horizontally with specified alphabet width. The cipher is written vertically, which creates an entirely different cipher text.</a:t>
            </a:r>
          </a:p>
          <a:p>
            <a:r>
              <a:rPr lang="en-US" dirty="0"/>
              <a:t>Consider the plain text </a:t>
            </a:r>
            <a:r>
              <a:rPr lang="en-US" b="1" dirty="0"/>
              <a:t>hello world</a:t>
            </a:r>
            <a:r>
              <a:rPr lang="en-US" dirty="0"/>
              <a:t>, and let us apply the simple columnar transposition technique as shown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plain text characters are placed horizontally and the cipher text is created with vertical format as </a:t>
            </a:r>
            <a:r>
              <a:rPr lang="en-US" b="1" dirty="0"/>
              <a:t>: </a:t>
            </a:r>
            <a:r>
              <a:rPr lang="en-US" b="1" dirty="0" err="1"/>
              <a:t>holewdlolr</a:t>
            </a:r>
            <a:r>
              <a:rPr lang="en-US" b="1" dirty="0"/>
              <a:t>.</a:t>
            </a:r>
            <a:r>
              <a:rPr lang="en-US" dirty="0"/>
              <a:t> Now, the receiver has to use the same table to decrypt the cipher text to plain text.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20DBC-F6C8-A9DF-F0FB-68A5614E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6" y="3358005"/>
            <a:ext cx="12668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29B84B4-7A4B-5E1C-4065-AB38A4287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90" y="1143000"/>
            <a:ext cx="10079610" cy="5334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Cryptanalysis is the process of breaking an encryption code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Tedious and difficult process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Several techniques can be used to deduce the algorithm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Attempt to recognize patterns in encrypted messages, to be able to break subsequent ones by applying a straightforward decryption algorithm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Attempt to infer some meaning without even breaking the encryption, such as noticing an unusual frequency of communication or determining something by whether the communication was short or long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Attempt to deduce the key, in order to break subsequent messages easily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Attempt to find weaknesses in the implementation or environment of use of encryption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Attempt to find general weaknesses in an encryption algorithm, without necessarily having intercepted any messages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1C1A924-6F5D-FC34-4602-C17820C9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49" y="76200"/>
            <a:ext cx="93317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CC0000"/>
                </a:solidFill>
              </a:rPr>
              <a:t>Cryptanalysis </a:t>
            </a:r>
            <a:r>
              <a:rPr lang="en-US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D0385EE-53AA-ED03-9EF9-CA8277E8E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Cryptanalytic Attacks</a:t>
            </a:r>
            <a:endParaRPr lang="en-AU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9250DE9-696D-8161-CD96-A45695E44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4"/>
            <a:ext cx="8229600" cy="5589587"/>
          </a:xfrm>
        </p:spPr>
        <p:txBody>
          <a:bodyPr>
            <a:normAutofit fontScale="92500"/>
          </a:bodyPr>
          <a:lstStyle/>
          <a:p>
            <a:r>
              <a:rPr lang="en-AU" altLang="en-US" sz="2800" b="1"/>
              <a:t>ciphertext only</a:t>
            </a:r>
            <a:r>
              <a:rPr lang="en-AU" altLang="en-US" sz="2800"/>
              <a:t> </a:t>
            </a:r>
          </a:p>
          <a:p>
            <a:pPr lvl="1"/>
            <a:r>
              <a:rPr lang="en-AU" altLang="en-US" sz="2400"/>
              <a:t>only know algorithm / ciphertext, statistical, can identify plaintext </a:t>
            </a:r>
          </a:p>
          <a:p>
            <a:r>
              <a:rPr lang="en-AU" altLang="en-US" sz="2800" b="1"/>
              <a:t>known plaintext</a:t>
            </a:r>
            <a:r>
              <a:rPr lang="en-AU" altLang="en-US" sz="2800"/>
              <a:t> </a:t>
            </a:r>
          </a:p>
          <a:p>
            <a:pPr lvl="1"/>
            <a:r>
              <a:rPr lang="en-AU" altLang="en-US" sz="2400"/>
              <a:t>know/suspect plaintext &amp; ciphertext to attack cipher </a:t>
            </a:r>
          </a:p>
          <a:p>
            <a:r>
              <a:rPr lang="en-AU" altLang="en-US" sz="2800" b="1"/>
              <a:t>chosen plaintext</a:t>
            </a:r>
            <a:r>
              <a:rPr lang="en-AU" altLang="en-US" sz="2800"/>
              <a:t> </a:t>
            </a:r>
          </a:p>
          <a:p>
            <a:pPr lvl="1"/>
            <a:r>
              <a:rPr lang="en-AU" altLang="en-US" sz="2400"/>
              <a:t>select plaintext and obtain ciphertext to attack cipher</a:t>
            </a:r>
          </a:p>
          <a:p>
            <a:r>
              <a:rPr lang="en-AU" altLang="en-US" sz="2800" b="1"/>
              <a:t>chosen ciphertext</a:t>
            </a:r>
            <a:r>
              <a:rPr lang="en-AU" altLang="en-US" sz="2800"/>
              <a:t> </a:t>
            </a:r>
          </a:p>
          <a:p>
            <a:pPr lvl="1"/>
            <a:r>
              <a:rPr lang="en-AU" altLang="en-US" sz="2400"/>
              <a:t>select ciphertext and obtain plaintext to attack cipher</a:t>
            </a:r>
          </a:p>
          <a:p>
            <a:r>
              <a:rPr lang="en-AU" altLang="en-US" sz="2800" b="1"/>
              <a:t>chosen text</a:t>
            </a:r>
            <a:r>
              <a:rPr lang="en-AU" altLang="en-US" sz="2800"/>
              <a:t> </a:t>
            </a:r>
          </a:p>
          <a:p>
            <a:pPr lvl="1"/>
            <a:r>
              <a:rPr lang="en-AU" altLang="en-US" sz="2400"/>
              <a:t>select either plaintext or ciphertext to en/decrypt to attack cipher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268544C-70AA-ED98-8706-4570EB29E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Brute Force Search</a:t>
            </a:r>
            <a:endParaRPr lang="en-AU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70F8FF3-2908-7438-CBD5-465645A4E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973263"/>
          </a:xfrm>
        </p:spPr>
        <p:txBody>
          <a:bodyPr/>
          <a:lstStyle/>
          <a:p>
            <a:r>
              <a:rPr lang="en-AU" altLang="en-US"/>
              <a:t>always possible to simply try every key </a:t>
            </a:r>
          </a:p>
          <a:p>
            <a:r>
              <a:rPr lang="en-AU" altLang="en-US"/>
              <a:t>most basic attack, proportional to key size </a:t>
            </a:r>
          </a:p>
          <a:p>
            <a:r>
              <a:rPr lang="en-AU" altLang="en-US"/>
              <a:t>assume either know / recognise plaintext</a:t>
            </a:r>
          </a:p>
          <a:p>
            <a:endParaRPr lang="en-AU" altLang="en-US"/>
          </a:p>
          <a:p>
            <a:endParaRPr lang="en-AU" altLang="en-US"/>
          </a:p>
        </p:txBody>
      </p:sp>
      <p:pic>
        <p:nvPicPr>
          <p:cNvPr id="58378" name="Picture 10">
            <a:extLst>
              <a:ext uri="{FF2B5EF4-FFF2-40B4-BE49-F238E27FC236}">
                <a16:creationId xmlns:a16="http://schemas.microsoft.com/office/drawing/2014/main" id="{A21E41AE-AC6D-2CE4-1AFE-D63D7684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644901"/>
            <a:ext cx="7235825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8B7BC7D-C2D2-1D0C-5D5D-E2529BB2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altLang="en-US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9506C75-E874-6358-BBD8-1F8DD99C2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512" y="1600201"/>
            <a:ext cx="85072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800" b="1" dirty="0"/>
              <a:t>unconditional security</a:t>
            </a:r>
            <a:r>
              <a:rPr lang="en-AU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AU" altLang="en-US" sz="2800" dirty="0"/>
              <a:t>no matter how much computer power is available, the cipher cannot be broken since the ciphertext provides insufficient information to uniquely determine the corresponding plaintext </a:t>
            </a:r>
          </a:p>
          <a:p>
            <a:pPr>
              <a:lnSpc>
                <a:spcPct val="90000"/>
              </a:lnSpc>
            </a:pPr>
            <a:r>
              <a:rPr lang="en-AU" altLang="en-US" sz="2800" b="1" dirty="0"/>
              <a:t>computational security</a:t>
            </a:r>
            <a:r>
              <a:rPr lang="en-AU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AU" altLang="en-US" sz="2800" dirty="0"/>
              <a:t>given limited computing resources (</a:t>
            </a:r>
            <a:r>
              <a:rPr lang="en-AU" altLang="en-US" sz="2800" dirty="0" err="1"/>
              <a:t>eg</a:t>
            </a:r>
            <a:r>
              <a:rPr lang="en-AU" altLang="en-US" sz="2800" dirty="0"/>
              <a:t> time needed for calculations is greater than age of universe), the cipher cannot be broken 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675</Words>
  <Application>Microsoft Office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Garamond</vt:lpstr>
      <vt:lpstr>Times New Roman</vt:lpstr>
      <vt:lpstr>Trebuchet MS</vt:lpstr>
      <vt:lpstr>Wingdings 3</vt:lpstr>
      <vt:lpstr>Facet</vt:lpstr>
      <vt:lpstr>Fundamental of Cryptography Module 1 Transposition Cipher</vt:lpstr>
      <vt:lpstr>PowerPoint Presentation</vt:lpstr>
      <vt:lpstr>Rail Fence Cipher (Zigzag Cipher) </vt:lpstr>
      <vt:lpstr>Row Transposition Ciphers </vt:lpstr>
      <vt:lpstr>Columnar Transposition </vt:lpstr>
      <vt:lpstr>PowerPoint Presentation</vt:lpstr>
      <vt:lpstr>Types of Cryptanalytic Attacks</vt:lpstr>
      <vt:lpstr>Brute Force 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BRAJESH KUMAR SHARMA</dc:creator>
  <cp:lastModifiedBy>BRAJESH KUMAR SHARMA</cp:lastModifiedBy>
  <cp:revision>2</cp:revision>
  <dcterms:created xsi:type="dcterms:W3CDTF">2024-08-02T05:41:08Z</dcterms:created>
  <dcterms:modified xsi:type="dcterms:W3CDTF">2024-08-02T05:51:36Z</dcterms:modified>
</cp:coreProperties>
</file>