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原口 俊樹" initials="原口" lastIdx="1" clrIdx="0">
    <p:extLst>
      <p:ext uri="{19B8F6BF-5375-455C-9EA6-DF929625EA0E}">
        <p15:presenceInfo xmlns:p15="http://schemas.microsoft.com/office/powerpoint/2012/main" userId="f334da511510f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4:15:29.732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F151B-15E2-4019-B752-4A5577F73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BB04ED-D200-446C-98A0-74AF33C4F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B23B9-1BAB-4198-9EB2-9295581A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BA275-94BE-4EE8-A7A7-34A3EF7A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B1F4D-78BF-47BC-95AE-59BD55B0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41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8B809-125E-4C55-BCA1-CCDE80B0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C99748-A69D-48BC-A549-E24F6572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F337E3-F124-496A-AEA2-47D3721E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8AB34-BEB0-44EB-BA3C-9B17331D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7D694-435B-4DCC-90EA-0672E4E0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1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35AEF6-2C29-44FB-86FE-0F0E56166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5FA2C-AB3B-44D3-8372-36D5CEE8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D6A352-159D-4A11-89DA-D2E93FB5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A081B-85C2-45FD-BCE6-3C3EFFE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A9E3C7-E0A5-4FAC-BE41-DF496DAA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2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7B08B-6A2F-4E9B-859E-AFE1C5CA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CBE68D-8F7B-430E-AC1D-E6E1AC62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6D7AE-3565-47D4-AC3D-1D1EEFD5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BC06DD-867D-4F5B-8DC4-9E52E8A4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4A02A0-6D2D-4C17-8494-F9AC6A36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5B367-A29B-4318-A00D-06D88C73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7AE1B-34B7-4ECE-940D-B3368373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60F50-25AC-4937-8432-77EB952C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7361C6-2ED9-4590-BCC0-6AEE166A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63D35-2080-4025-BCD7-FCD5B91D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3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58655-36C9-4B1A-AF67-8F789EB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E9FFA-BC19-4A45-AD89-BE71ED1A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D1A851-A03D-4D57-AECA-77D0BF7D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9C2DC-F697-459E-9764-987A8A1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C5FBE-667E-46D1-B850-9399A2C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BB36B-D4E2-4837-98E8-BCA9D09F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6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4B56E-839B-400A-BC7D-E6314698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56327-620C-4BC5-A1D4-01D378DE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A5167D-75F8-4E9A-A65E-9DFA02850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33BBB0-885F-4E32-9731-87F8F50E8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4BB196-6A1B-4DF0-9C35-53FF05D0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CA1E6B-B635-475F-AE9A-F11A5913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E4FCC-D75E-43AA-BA4C-70F287FC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C08F68-2C82-4DAC-BDFE-0F8A5AF3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9245-37A8-4B70-9AB5-E5358B25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FDB378-81C5-45CC-A231-4175E317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8ED0FA-B6D5-447A-A661-9B0EE320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CDBE63-15E8-42B6-8651-C59DD6B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D628BD-F669-43F7-A395-AEA52779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370F6A-94EB-4A31-AEFE-2F021108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9B21BD-EDE9-42C3-A307-B81264F1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A4752-29F6-450E-A18A-5424CDE3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50CBF-86C4-41E4-8595-145B9B6E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04A5FB-399A-49FB-B343-73F098DA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43D98-FC03-42E0-B949-1EC75E6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14826-6D04-402F-B23D-C8856D1B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87F71-B631-4AA8-B85D-230256CA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19BCF-63FF-46C5-A852-ED0EE5B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294FB-808C-4ACC-A371-ECF70835B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9516ED-8264-43DD-85AC-CB415225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EDF383-6CA9-40B7-90FB-12284BBB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A3239-9254-418B-9129-0824EF81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687377-44B2-4B6B-9EED-0F73A4B2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7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69145D-8207-454B-870F-D939CAB4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72A3D-FE1B-4E38-AA50-1EFB39C8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78B14-168C-43D2-8EF4-9A268607B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F336-ECF3-4A93-968F-3B1B7ACE9E1B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3DBE5-6215-4732-9CA1-5D0AAF3AF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B4D05-AB08-4900-B7C8-C35FE3196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B23A-EDEC-4BA6-A4AF-08133EC4B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omments" Target="../comments/comment12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comments" Target="../comments/comment13.xml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4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3BB9921-3984-4C14-93BF-E8F9AFE0C6F4}"/>
              </a:ext>
            </a:extLst>
          </p:cNvPr>
          <p:cNvCxnSpPr/>
          <p:nvPr/>
        </p:nvCxnSpPr>
        <p:spPr>
          <a:xfrm>
            <a:off x="3086100" y="3524250"/>
            <a:ext cx="8820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4796CA-25AA-4016-AAC9-A2D902952B6F}"/>
              </a:ext>
            </a:extLst>
          </p:cNvPr>
          <p:cNvSpPr txBox="1"/>
          <p:nvPr/>
        </p:nvSpPr>
        <p:spPr>
          <a:xfrm>
            <a:off x="4772561" y="25980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/>
              <a:t>画像処理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F05EBCB-6692-4ED2-8D12-575BC4F02795}"/>
              </a:ext>
            </a:extLst>
          </p:cNvPr>
          <p:cNvCxnSpPr/>
          <p:nvPr/>
        </p:nvCxnSpPr>
        <p:spPr>
          <a:xfrm>
            <a:off x="209550" y="3524250"/>
            <a:ext cx="8820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4E257-AF04-440D-A89C-D90CC48FC6DE}"/>
              </a:ext>
            </a:extLst>
          </p:cNvPr>
          <p:cNvSpPr txBox="1"/>
          <p:nvPr/>
        </p:nvSpPr>
        <p:spPr>
          <a:xfrm>
            <a:off x="2057400" y="20747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第１回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104D8A-E93E-41D3-98B5-34AF70969229}"/>
              </a:ext>
            </a:extLst>
          </p:cNvPr>
          <p:cNvSpPr txBox="1"/>
          <p:nvPr/>
        </p:nvSpPr>
        <p:spPr>
          <a:xfrm>
            <a:off x="10285293" y="40274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原口俊樹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5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拡大縮小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kumimoji="1" lang="ja-JP" altLang="en-US" sz="2000" dirty="0"/>
              <a:t>画像の拡大縮小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16954D6-51F0-4D32-BBA5-82F80CE7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0" y="1273435"/>
            <a:ext cx="1586009" cy="15860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A2E98-7E73-4632-9CD8-997D0BA56AB8}"/>
              </a:ext>
            </a:extLst>
          </p:cNvPr>
          <p:cNvSpPr txBox="1"/>
          <p:nvPr/>
        </p:nvSpPr>
        <p:spPr>
          <a:xfrm>
            <a:off x="3086100" y="1681718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を拡大・縮小してみましょう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C121BF-2CC4-430C-AC46-47F0401384F0}"/>
              </a:ext>
            </a:extLst>
          </p:cNvPr>
          <p:cNvSpPr txBox="1"/>
          <p:nvPr/>
        </p:nvSpPr>
        <p:spPr>
          <a:xfrm>
            <a:off x="991980" y="2989282"/>
            <a:ext cx="53721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copy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"./lenna.png"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test"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F5ABD7-ECB9-420F-8070-A4EA7FBBFB59}"/>
              </a:ext>
            </a:extLst>
          </p:cNvPr>
          <p:cNvSpPr/>
          <p:nvPr/>
        </p:nvSpPr>
        <p:spPr>
          <a:xfrm>
            <a:off x="4978400" y="4711700"/>
            <a:ext cx="11176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135CB1-A3C4-4500-84A0-E94A2EC18E05}"/>
              </a:ext>
            </a:extLst>
          </p:cNvPr>
          <p:cNvCxnSpPr>
            <a:cxnSpLocks/>
          </p:cNvCxnSpPr>
          <p:nvPr/>
        </p:nvCxnSpPr>
        <p:spPr>
          <a:xfrm flipH="1">
            <a:off x="6096000" y="4826000"/>
            <a:ext cx="101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3FA2B9-9931-449B-9357-1870BA62DEF5}"/>
              </a:ext>
            </a:extLst>
          </p:cNvPr>
          <p:cNvSpPr txBox="1"/>
          <p:nvPr/>
        </p:nvSpPr>
        <p:spPr>
          <a:xfrm>
            <a:off x="7112000" y="459516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ここの部分を変更してみてください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80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22DC4D5-2A52-4E5F-A118-8059A1C7189B}"/>
              </a:ext>
            </a:extLst>
          </p:cNvPr>
          <p:cNvSpPr/>
          <p:nvPr/>
        </p:nvSpPr>
        <p:spPr>
          <a:xfrm>
            <a:off x="363542" y="1423373"/>
            <a:ext cx="11464915" cy="3923325"/>
          </a:xfrm>
          <a:prstGeom prst="roundRect">
            <a:avLst>
              <a:gd name="adj" fmla="val 357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拡大縮小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kumimoji="1" lang="ja-JP" altLang="en-US" sz="2000" dirty="0"/>
              <a:t>画像の拡大縮小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A2E98-7E73-4632-9CD8-997D0BA56AB8}"/>
              </a:ext>
            </a:extLst>
          </p:cNvPr>
          <p:cNvSpPr txBox="1"/>
          <p:nvPr/>
        </p:nvSpPr>
        <p:spPr>
          <a:xfrm>
            <a:off x="325070" y="1238935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拡大・縮小</a:t>
            </a:r>
            <a:endParaRPr kumimoji="1" lang="ja-JP" altLang="en-US" sz="11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BFD9F7E-E1B0-4A0D-AA2B-B0C3EC16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8" y="2672376"/>
            <a:ext cx="1350031" cy="13500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7C43C-3743-4BD0-8518-1947D2B15C95}"/>
              </a:ext>
            </a:extLst>
          </p:cNvPr>
          <p:cNvSpPr txBox="1"/>
          <p:nvPr/>
        </p:nvSpPr>
        <p:spPr>
          <a:xfrm>
            <a:off x="2501097" y="21261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縮小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EA5EE03-05F6-4239-8F7B-394CD5C4A17A}"/>
              </a:ext>
            </a:extLst>
          </p:cNvPr>
          <p:cNvSpPr/>
          <p:nvPr/>
        </p:nvSpPr>
        <p:spPr>
          <a:xfrm>
            <a:off x="4499323" y="2126130"/>
            <a:ext cx="561865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903FA-E885-476A-958C-A01D12D9F888}"/>
              </a:ext>
            </a:extLst>
          </p:cNvPr>
          <p:cNvSpPr txBox="1"/>
          <p:nvPr/>
        </p:nvSpPr>
        <p:spPr>
          <a:xfrm>
            <a:off x="5817822" y="2126129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情報を削減する作業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4A1BA-0EBA-490B-B2BE-F7100E75A91C}"/>
              </a:ext>
            </a:extLst>
          </p:cNvPr>
          <p:cNvSpPr txBox="1"/>
          <p:nvPr/>
        </p:nvSpPr>
        <p:spPr>
          <a:xfrm>
            <a:off x="2501097" y="37742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拡大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C347253-93C0-4BB6-9AF3-784F9C92FF27}"/>
              </a:ext>
            </a:extLst>
          </p:cNvPr>
          <p:cNvSpPr/>
          <p:nvPr/>
        </p:nvSpPr>
        <p:spPr>
          <a:xfrm>
            <a:off x="4499323" y="3774286"/>
            <a:ext cx="561865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3EBFEE-BF32-41A1-BC5D-1DDA7A3B1501}"/>
              </a:ext>
            </a:extLst>
          </p:cNvPr>
          <p:cNvSpPr txBox="1"/>
          <p:nvPr/>
        </p:nvSpPr>
        <p:spPr>
          <a:xfrm>
            <a:off x="5817822" y="3774285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情報を追加する作業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4C75E60-0DF5-43F8-A9C2-DA7DB3BB364D}"/>
              </a:ext>
            </a:extLst>
          </p:cNvPr>
          <p:cNvCxnSpPr/>
          <p:nvPr/>
        </p:nvCxnSpPr>
        <p:spPr>
          <a:xfrm>
            <a:off x="7373622" y="2793940"/>
            <a:ext cx="15621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9A14FB-DB90-4441-84E7-C1C9051C4AE7}"/>
              </a:ext>
            </a:extLst>
          </p:cNvPr>
          <p:cNvSpPr txBox="1"/>
          <p:nvPr/>
        </p:nvSpPr>
        <p:spPr>
          <a:xfrm>
            <a:off x="6831232" y="2885727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比較的簡単・綺麗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B669A7-D121-47F5-A0B9-3A3972DADC0C}"/>
              </a:ext>
            </a:extLst>
          </p:cNvPr>
          <p:cNvCxnSpPr/>
          <p:nvPr/>
        </p:nvCxnSpPr>
        <p:spPr>
          <a:xfrm>
            <a:off x="7467600" y="4492866"/>
            <a:ext cx="15621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C9A913-B40A-436C-A92D-DEB087128575}"/>
              </a:ext>
            </a:extLst>
          </p:cNvPr>
          <p:cNvSpPr txBox="1"/>
          <p:nvPr/>
        </p:nvSpPr>
        <p:spPr>
          <a:xfrm>
            <a:off x="6001884" y="455396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無い情報を生み出す・推測する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17C36D-2F7B-4C12-92D7-E1FE88D31D90}"/>
              </a:ext>
            </a:extLst>
          </p:cNvPr>
          <p:cNvSpPr txBox="1"/>
          <p:nvPr/>
        </p:nvSpPr>
        <p:spPr>
          <a:xfrm>
            <a:off x="2020160" y="574422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画像拡大時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B3D1C60-A4F0-49C6-A76E-3BE6CB5FD4C4}"/>
              </a:ext>
            </a:extLst>
          </p:cNvPr>
          <p:cNvSpPr/>
          <p:nvPr/>
        </p:nvSpPr>
        <p:spPr>
          <a:xfrm>
            <a:off x="5536889" y="5744228"/>
            <a:ext cx="561865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A5DD1F-E39D-4DFD-A937-3D5C13A09F49}"/>
              </a:ext>
            </a:extLst>
          </p:cNvPr>
          <p:cNvSpPr txBox="1"/>
          <p:nvPr/>
        </p:nvSpPr>
        <p:spPr>
          <a:xfrm>
            <a:off x="6609532" y="574422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</a:rPr>
              <a:t>補完方法が重要</a:t>
            </a:r>
          </a:p>
        </p:txBody>
      </p:sp>
    </p:spTree>
    <p:extLst>
      <p:ext uri="{BB962C8B-B14F-4D97-AF65-F5344CB8AC3E}">
        <p14:creationId xmlns:p14="http://schemas.microsoft.com/office/powerpoint/2010/main" val="13795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ADDD58E-4498-47F7-8EC5-0BAB4A7147DE}"/>
              </a:ext>
            </a:extLst>
          </p:cNvPr>
          <p:cNvSpPr/>
          <p:nvPr/>
        </p:nvSpPr>
        <p:spPr>
          <a:xfrm>
            <a:off x="363542" y="4375295"/>
            <a:ext cx="11464915" cy="2160001"/>
          </a:xfrm>
          <a:prstGeom prst="roundRect">
            <a:avLst>
              <a:gd name="adj" fmla="val 357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補完法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kumimoji="1" lang="ja-JP" altLang="en-US" sz="2000" dirty="0"/>
              <a:t>画像の拡大縮小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EE3E13-1EC5-4E7F-B037-2D8B3F0B306B}"/>
              </a:ext>
            </a:extLst>
          </p:cNvPr>
          <p:cNvSpPr txBox="1"/>
          <p:nvPr/>
        </p:nvSpPr>
        <p:spPr>
          <a:xfrm>
            <a:off x="127000" y="11176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例えば・・・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98453-785E-4FAE-85DB-E3553DD29D28}"/>
              </a:ext>
            </a:extLst>
          </p:cNvPr>
          <p:cNvSpPr/>
          <p:nvPr/>
        </p:nvSpPr>
        <p:spPr>
          <a:xfrm>
            <a:off x="927100" y="2166660"/>
            <a:ext cx="52322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B7D40A0-68F1-4493-ABA8-60B16B313373}"/>
              </a:ext>
            </a:extLst>
          </p:cNvPr>
          <p:cNvSpPr/>
          <p:nvPr/>
        </p:nvSpPr>
        <p:spPr>
          <a:xfrm>
            <a:off x="1450320" y="2166660"/>
            <a:ext cx="523220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3AFE7C7-8737-4943-929C-567D24603F09}"/>
              </a:ext>
            </a:extLst>
          </p:cNvPr>
          <p:cNvSpPr/>
          <p:nvPr/>
        </p:nvSpPr>
        <p:spPr>
          <a:xfrm>
            <a:off x="927100" y="2689880"/>
            <a:ext cx="52322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FAC0054-FE3B-4BB6-AB23-CF0AAE3D5BAE}"/>
              </a:ext>
            </a:extLst>
          </p:cNvPr>
          <p:cNvSpPr/>
          <p:nvPr/>
        </p:nvSpPr>
        <p:spPr>
          <a:xfrm>
            <a:off x="1450320" y="2689880"/>
            <a:ext cx="52322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4262DA-8EC3-4C37-928E-62853DCC0020}"/>
              </a:ext>
            </a:extLst>
          </p:cNvPr>
          <p:cNvSpPr txBox="1"/>
          <p:nvPr/>
        </p:nvSpPr>
        <p:spPr>
          <a:xfrm>
            <a:off x="1017568" y="3315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画素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778702-0F6E-42B4-BAFC-150CE003C58A}"/>
              </a:ext>
            </a:extLst>
          </p:cNvPr>
          <p:cNvSpPr txBox="1"/>
          <p:nvPr/>
        </p:nvSpPr>
        <p:spPr>
          <a:xfrm>
            <a:off x="2262158" y="24590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×</a:t>
            </a:r>
            <a:r>
              <a:rPr kumimoji="1" lang="ja-JP" altLang="en-US" sz="2400" dirty="0"/>
              <a:t>２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F07DF7-AAB4-4251-8C7E-B2631EF1DF56}"/>
              </a:ext>
            </a:extLst>
          </p:cNvPr>
          <p:cNvSpPr/>
          <p:nvPr/>
        </p:nvSpPr>
        <p:spPr>
          <a:xfrm>
            <a:off x="3273118" y="2380015"/>
            <a:ext cx="523220" cy="61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35">
            <a:extLst>
              <a:ext uri="{FF2B5EF4-FFF2-40B4-BE49-F238E27FC236}">
                <a16:creationId xmlns:a16="http://schemas.microsoft.com/office/drawing/2014/main" id="{9FD7DCE0-ACA8-45C7-973F-273AFBA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34421"/>
              </p:ext>
            </p:extLst>
          </p:nvPr>
        </p:nvGraphicFramePr>
        <p:xfrm>
          <a:off x="4491127" y="160988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747741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798056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6046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52681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477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723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845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54616"/>
                  </a:ext>
                </a:extLst>
              </a:tr>
            </a:tbl>
          </a:graphicData>
        </a:graphic>
      </p:graphicFrame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599A2B9-D379-4551-9E02-8E9B4E28FDB7}"/>
              </a:ext>
            </a:extLst>
          </p:cNvPr>
          <p:cNvSpPr/>
          <p:nvPr/>
        </p:nvSpPr>
        <p:spPr>
          <a:xfrm>
            <a:off x="7798882" y="2312855"/>
            <a:ext cx="754050" cy="75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FD7D364-8229-4013-94B1-E141319CF494}"/>
              </a:ext>
            </a:extLst>
          </p:cNvPr>
          <p:cNvSpPr txBox="1"/>
          <p:nvPr/>
        </p:nvSpPr>
        <p:spPr>
          <a:xfrm>
            <a:off x="8648118" y="24282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が</a:t>
            </a:r>
            <a:r>
              <a:rPr lang="ja-JP" altLang="en-US" sz="2800" dirty="0">
                <a:solidFill>
                  <a:srgbClr val="FF0000"/>
                </a:solidFill>
              </a:rPr>
              <a:t>多数発生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87F210-C506-4D98-A2B1-5262F6D50C78}"/>
              </a:ext>
            </a:extLst>
          </p:cNvPr>
          <p:cNvSpPr txBox="1"/>
          <p:nvPr/>
        </p:nvSpPr>
        <p:spPr>
          <a:xfrm>
            <a:off x="219214" y="4065430"/>
            <a:ext cx="14157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補完法</a:t>
            </a:r>
            <a:endParaRPr kumimoji="1" lang="ja-JP" altLang="en-US" sz="3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0B9262F-6AA6-449F-A0B4-094F2373A787}"/>
              </a:ext>
            </a:extLst>
          </p:cNvPr>
          <p:cNvSpPr/>
          <p:nvPr/>
        </p:nvSpPr>
        <p:spPr>
          <a:xfrm>
            <a:off x="785750" y="5095585"/>
            <a:ext cx="754050" cy="75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D03901-5B90-4804-91B0-8D1D5FAE6A55}"/>
              </a:ext>
            </a:extLst>
          </p:cNvPr>
          <p:cNvSpPr txBox="1"/>
          <p:nvPr/>
        </p:nvSpPr>
        <p:spPr>
          <a:xfrm>
            <a:off x="1758210" y="5211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が</a:t>
            </a:r>
            <a:r>
              <a:rPr lang="ja-JP" altLang="en-US" sz="2800" dirty="0">
                <a:solidFill>
                  <a:srgbClr val="FF0000"/>
                </a:solidFill>
              </a:rPr>
              <a:t>多数発生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D2A7A564-D5AE-48E9-89F4-041DA6E83A5F}"/>
              </a:ext>
            </a:extLst>
          </p:cNvPr>
          <p:cNvSpPr/>
          <p:nvPr/>
        </p:nvSpPr>
        <p:spPr>
          <a:xfrm>
            <a:off x="4080258" y="5145430"/>
            <a:ext cx="523220" cy="61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D6B56F-754D-4B1B-B186-9065CA754D9F}"/>
              </a:ext>
            </a:extLst>
          </p:cNvPr>
          <p:cNvSpPr txBox="1"/>
          <p:nvPr/>
        </p:nvSpPr>
        <p:spPr>
          <a:xfrm>
            <a:off x="5031456" y="52110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見栄えが良くなるように周りから予測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02FADAE-82F4-4BD2-8002-5D24D1705B34}"/>
              </a:ext>
            </a:extLst>
          </p:cNvPr>
          <p:cNvSpPr txBox="1"/>
          <p:nvPr/>
        </p:nvSpPr>
        <p:spPr>
          <a:xfrm>
            <a:off x="6655297" y="5886450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コード </a:t>
            </a:r>
            <a:r>
              <a:rPr kumimoji="1" lang="en-US" altLang="ja-JP" dirty="0"/>
              <a:t>double_up.py</a:t>
            </a:r>
            <a:r>
              <a:rPr kumimoji="1" lang="ja-JP" altLang="en-US" dirty="0"/>
              <a:t>で試してみてください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6916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9E6C057-CE96-41BF-8EBE-23E0FE3B7828}"/>
              </a:ext>
            </a:extLst>
          </p:cNvPr>
          <p:cNvSpPr/>
          <p:nvPr/>
        </p:nvSpPr>
        <p:spPr>
          <a:xfrm>
            <a:off x="363542" y="1373343"/>
            <a:ext cx="11464915" cy="1898363"/>
          </a:xfrm>
          <a:prstGeom prst="roundRect">
            <a:avLst>
              <a:gd name="adj" fmla="val 165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量子化とは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3.</a:t>
            </a:r>
            <a:r>
              <a:rPr kumimoji="1" lang="ja-JP" altLang="en-US" sz="2000" dirty="0"/>
              <a:t>量子化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A6F742-4BDA-4612-8EF1-755C4404CDAE}"/>
              </a:ext>
            </a:extLst>
          </p:cNvPr>
          <p:cNvSpPr txBox="1"/>
          <p:nvPr/>
        </p:nvSpPr>
        <p:spPr>
          <a:xfrm>
            <a:off x="220573" y="1166069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アナログ写真</a:t>
            </a:r>
          </a:p>
        </p:txBody>
      </p:sp>
      <p:pic>
        <p:nvPicPr>
          <p:cNvPr id="1026" name="Picture 2" descr="アナログ写真 hashtag on Twitter">
            <a:extLst>
              <a:ext uri="{FF2B5EF4-FFF2-40B4-BE49-F238E27FC236}">
                <a16:creationId xmlns:a16="http://schemas.microsoft.com/office/drawing/2014/main" id="{10A0D105-368C-4459-8948-D2C062E1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" y="1722846"/>
            <a:ext cx="1059431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CF5F26-BDBC-4028-AEB3-4DC93B50E70C}"/>
              </a:ext>
            </a:extLst>
          </p:cNvPr>
          <p:cNvSpPr txBox="1"/>
          <p:nvPr/>
        </p:nvSpPr>
        <p:spPr>
          <a:xfrm>
            <a:off x="2021860" y="207817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カメラのレンズを通した光を焼き付ける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1421A47-9D57-49B9-9EC3-BA01B7134CF0}"/>
              </a:ext>
            </a:extLst>
          </p:cNvPr>
          <p:cNvSpPr/>
          <p:nvPr/>
        </p:nvSpPr>
        <p:spPr>
          <a:xfrm>
            <a:off x="8038394" y="2053145"/>
            <a:ext cx="360727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07A20-85A7-44A1-9DD3-B840C7DC62E1}"/>
              </a:ext>
            </a:extLst>
          </p:cNvPr>
          <p:cNvSpPr txBox="1"/>
          <p:nvPr/>
        </p:nvSpPr>
        <p:spPr>
          <a:xfrm>
            <a:off x="8940428" y="19858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真の情報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EE2F8C-09CD-44CD-9192-C777104750FE}"/>
              </a:ext>
            </a:extLst>
          </p:cNvPr>
          <p:cNvSpPr txBox="1"/>
          <p:nvPr/>
        </p:nvSpPr>
        <p:spPr>
          <a:xfrm>
            <a:off x="287248" y="38151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デジタル写真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CBDC0F-9B5E-470E-8EA5-9ED6F8B497AB}"/>
              </a:ext>
            </a:extLst>
          </p:cNvPr>
          <p:cNvSpPr txBox="1"/>
          <p:nvPr/>
        </p:nvSpPr>
        <p:spPr>
          <a:xfrm>
            <a:off x="406991" y="454699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必ず数値に落とし込む必要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C3573D0-902B-4C7B-A17A-720980B6CD77}"/>
              </a:ext>
            </a:extLst>
          </p:cNvPr>
          <p:cNvSpPr/>
          <p:nvPr/>
        </p:nvSpPr>
        <p:spPr>
          <a:xfrm>
            <a:off x="5760610" y="4583515"/>
            <a:ext cx="360727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405FF8E-98B1-4E38-B9D8-A511B2CF214B}"/>
              </a:ext>
            </a:extLst>
          </p:cNvPr>
          <p:cNvSpPr txBox="1"/>
          <p:nvPr/>
        </p:nvSpPr>
        <p:spPr>
          <a:xfrm>
            <a:off x="6365865" y="454699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光の強度を</a:t>
            </a:r>
            <a:r>
              <a:rPr kumimoji="1" lang="ja-JP" altLang="en-US" sz="3200" dirty="0">
                <a:solidFill>
                  <a:srgbClr val="FF0000"/>
                </a:solidFill>
              </a:rPr>
              <a:t>分割して数値化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4964D3-7229-4B41-BF1B-566F49B8C5E5}"/>
              </a:ext>
            </a:extLst>
          </p:cNvPr>
          <p:cNvSpPr txBox="1"/>
          <p:nvPr/>
        </p:nvSpPr>
        <p:spPr>
          <a:xfrm>
            <a:off x="5157282" y="567413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solidFill>
                  <a:srgbClr val="FF0000"/>
                </a:solidFill>
              </a:rPr>
              <a:t>量子化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5FB201-013C-41C1-A351-DE3B5A656624}"/>
              </a:ext>
            </a:extLst>
          </p:cNvPr>
          <p:cNvSpPr txBox="1"/>
          <p:nvPr/>
        </p:nvSpPr>
        <p:spPr>
          <a:xfrm>
            <a:off x="1861311" y="50952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０と１で表現するため</a:t>
            </a:r>
          </a:p>
        </p:txBody>
      </p:sp>
    </p:spTree>
    <p:extLst>
      <p:ext uri="{BB962C8B-B14F-4D97-AF65-F5344CB8AC3E}">
        <p14:creationId xmlns:p14="http://schemas.microsoft.com/office/powerpoint/2010/main" val="3576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階調数の違い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3.</a:t>
            </a:r>
            <a:r>
              <a:rPr kumimoji="1" lang="ja-JP" altLang="en-US" sz="2000" dirty="0"/>
              <a:t>量子化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D4FBDE-E050-47F7-82BA-8499F6596B2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2588759"/>
            <a:ext cx="9715500" cy="396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C3A66E0-AA00-435D-8D90-1C1109ED2D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6209294"/>
            <a:ext cx="9715500" cy="396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3EADC57-468A-4B02-B840-4892DD857D9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5485187"/>
            <a:ext cx="9715500" cy="396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A864982-9FA3-4A36-BB2D-D2EABD9ABC0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4761080"/>
            <a:ext cx="9715500" cy="396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A5C4597-DBF8-46F1-9483-16CF4311691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4036973"/>
            <a:ext cx="9715500" cy="396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B039FC-6F3A-435F-BD77-8BC7AE0105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3312866"/>
            <a:ext cx="9715500" cy="396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1E71B2-E6BC-43CB-869C-69E3C7A8831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1864652"/>
            <a:ext cx="9715500" cy="3960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A566DED-FED2-4262-9F85-9556C326B555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36" y="1140545"/>
            <a:ext cx="9715500" cy="3960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A68A13-3933-4698-8122-F03DABB60649}"/>
              </a:ext>
            </a:extLst>
          </p:cNvPr>
          <p:cNvSpPr txBox="1"/>
          <p:nvPr/>
        </p:nvSpPr>
        <p:spPr>
          <a:xfrm>
            <a:off x="618118" y="115121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256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840FDF3-D0E2-4E29-AB97-D9F88DE09636}"/>
              </a:ext>
            </a:extLst>
          </p:cNvPr>
          <p:cNvSpPr txBox="1"/>
          <p:nvPr/>
        </p:nvSpPr>
        <p:spPr>
          <a:xfrm>
            <a:off x="609600" y="187569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128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C647107-9E91-4CE3-B7A7-99A2D6179BE9}"/>
              </a:ext>
            </a:extLst>
          </p:cNvPr>
          <p:cNvSpPr txBox="1"/>
          <p:nvPr/>
        </p:nvSpPr>
        <p:spPr>
          <a:xfrm>
            <a:off x="737840" y="26001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64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B223EE-23F0-478D-A237-6F5583A7890A}"/>
              </a:ext>
            </a:extLst>
          </p:cNvPr>
          <p:cNvSpPr txBox="1"/>
          <p:nvPr/>
        </p:nvSpPr>
        <p:spPr>
          <a:xfrm>
            <a:off x="737840" y="33246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32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850C4F8-B9C4-49CA-A94E-BCF2ED9992C2}"/>
              </a:ext>
            </a:extLst>
          </p:cNvPr>
          <p:cNvSpPr txBox="1"/>
          <p:nvPr/>
        </p:nvSpPr>
        <p:spPr>
          <a:xfrm>
            <a:off x="737840" y="40491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16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5F11D0-ECA1-4A55-90C1-AAC4FD78FB54}"/>
              </a:ext>
            </a:extLst>
          </p:cNvPr>
          <p:cNvSpPr txBox="1"/>
          <p:nvPr/>
        </p:nvSpPr>
        <p:spPr>
          <a:xfrm>
            <a:off x="866080" y="47736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CFA29C-D8B6-4DE6-9143-29C592895BCF}"/>
              </a:ext>
            </a:extLst>
          </p:cNvPr>
          <p:cNvSpPr txBox="1"/>
          <p:nvPr/>
        </p:nvSpPr>
        <p:spPr>
          <a:xfrm>
            <a:off x="866080" y="54981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B347566-AC57-4681-83DB-B54FC253FA65}"/>
              </a:ext>
            </a:extLst>
          </p:cNvPr>
          <p:cNvSpPr txBox="1"/>
          <p:nvPr/>
        </p:nvSpPr>
        <p:spPr>
          <a:xfrm>
            <a:off x="848950" y="62226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90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画像に適応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3.</a:t>
            </a:r>
            <a:r>
              <a:rPr kumimoji="1" lang="ja-JP" altLang="en-US" sz="2000" dirty="0"/>
              <a:t>量子化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D7FD6F1A-A88A-4767-9DF0-337242C87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5" y="4094388"/>
            <a:ext cx="1908000" cy="1908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A4622045-7C87-4FBE-927D-8AFF84FA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55" y="4094388"/>
            <a:ext cx="1908000" cy="19080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D67C4BD-1D5C-4A2C-B0A4-4A118C4ED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5" y="4094388"/>
            <a:ext cx="1908000" cy="19080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F31BE800-3A52-4FEB-B065-1D9B1FEAA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" y="4094388"/>
            <a:ext cx="1908000" cy="190800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BCFFE1DF-0547-4597-AA77-F07103012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5" y="1500545"/>
            <a:ext cx="1908000" cy="19080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EEEF3D45-3963-426D-944B-27A7C5368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55" y="1500545"/>
            <a:ext cx="1908000" cy="190800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8993CEC-D2A9-4D00-B0FB-96E536BFA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5" y="1500545"/>
            <a:ext cx="1908000" cy="1908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03005DE-87A2-4F0F-B876-74EF2636D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" y="1500545"/>
            <a:ext cx="1908000" cy="19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471BB53-4CEB-48B2-818D-5EE87874F507}"/>
              </a:ext>
            </a:extLst>
          </p:cNvPr>
          <p:cNvSpPr txBox="1"/>
          <p:nvPr/>
        </p:nvSpPr>
        <p:spPr>
          <a:xfrm>
            <a:off x="1222209" y="34704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256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0A58C61-3A03-43CB-9CFF-2F465AEAE810}"/>
              </a:ext>
            </a:extLst>
          </p:cNvPr>
          <p:cNvSpPr txBox="1"/>
          <p:nvPr/>
        </p:nvSpPr>
        <p:spPr>
          <a:xfrm>
            <a:off x="4127719" y="34494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128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1D0E7C-0BEB-4159-BDAA-6864134FA019}"/>
              </a:ext>
            </a:extLst>
          </p:cNvPr>
          <p:cNvSpPr txBox="1"/>
          <p:nvPr/>
        </p:nvSpPr>
        <p:spPr>
          <a:xfrm>
            <a:off x="7097349" y="34494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64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A1CB87-ADE2-4BD1-99D2-6430E23BCC4D}"/>
              </a:ext>
            </a:extLst>
          </p:cNvPr>
          <p:cNvSpPr txBox="1"/>
          <p:nvPr/>
        </p:nvSpPr>
        <p:spPr>
          <a:xfrm>
            <a:off x="10002859" y="34787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32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865E6E6-A81A-42B7-A0C4-F0171134CC76}"/>
              </a:ext>
            </a:extLst>
          </p:cNvPr>
          <p:cNvSpPr txBox="1"/>
          <p:nvPr/>
        </p:nvSpPr>
        <p:spPr>
          <a:xfrm>
            <a:off x="1249144" y="607671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16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C69789E-F435-46ED-BCD7-206D08F5CF2C}"/>
              </a:ext>
            </a:extLst>
          </p:cNvPr>
          <p:cNvSpPr txBox="1"/>
          <p:nvPr/>
        </p:nvSpPr>
        <p:spPr>
          <a:xfrm>
            <a:off x="4255958" y="60023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A698F-3B56-43DB-8324-9727187DDBEA}"/>
              </a:ext>
            </a:extLst>
          </p:cNvPr>
          <p:cNvSpPr txBox="1"/>
          <p:nvPr/>
        </p:nvSpPr>
        <p:spPr>
          <a:xfrm>
            <a:off x="7251764" y="60023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A4B4BB4-ED48-4328-9066-771AC5FF50D3}"/>
              </a:ext>
            </a:extLst>
          </p:cNvPr>
          <p:cNvSpPr txBox="1"/>
          <p:nvPr/>
        </p:nvSpPr>
        <p:spPr>
          <a:xfrm>
            <a:off x="10131099" y="60640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階調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6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濃度変換とは？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4.</a:t>
            </a:r>
            <a:r>
              <a:rPr kumimoji="1" lang="ja-JP" altLang="en-US" sz="2000" dirty="0"/>
              <a:t>濃度変換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7765F06C-B823-49A1-A4AC-E149D4C4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62" y="4224290"/>
            <a:ext cx="1908000" cy="19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56ABD42-67ED-4316-A273-8826087DF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62" y="1286536"/>
            <a:ext cx="1908000" cy="19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052743F-FC68-4496-BDE3-D5FBE839C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" y="2794324"/>
            <a:ext cx="1908000" cy="1908000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AB1F979B-B01B-4F3A-BF9F-7F292D490CA7}"/>
              </a:ext>
            </a:extLst>
          </p:cNvPr>
          <p:cNvSpPr/>
          <p:nvPr/>
        </p:nvSpPr>
        <p:spPr>
          <a:xfrm rot="18900000">
            <a:off x="2909493" y="2338277"/>
            <a:ext cx="554477" cy="67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2E2AF098-A7E8-4F91-BC69-53CEB7434749}"/>
              </a:ext>
            </a:extLst>
          </p:cNvPr>
          <p:cNvSpPr/>
          <p:nvPr/>
        </p:nvSpPr>
        <p:spPr>
          <a:xfrm rot="2700000">
            <a:off x="2856896" y="4322031"/>
            <a:ext cx="554477" cy="67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1D0F39-5B20-4503-AA93-8FF74471C4B3}"/>
              </a:ext>
            </a:extLst>
          </p:cNvPr>
          <p:cNvSpPr txBox="1"/>
          <p:nvPr/>
        </p:nvSpPr>
        <p:spPr>
          <a:xfrm>
            <a:off x="1114328" y="4808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元画像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EA856E2-2FD7-4601-8198-49EE7C6DD17F}"/>
              </a:ext>
            </a:extLst>
          </p:cNvPr>
          <p:cNvSpPr txBox="1"/>
          <p:nvPr/>
        </p:nvSpPr>
        <p:spPr>
          <a:xfrm>
            <a:off x="5885249" y="348671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画像の色をある条件に則って変換する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355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線形変換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4.</a:t>
            </a:r>
            <a:r>
              <a:rPr kumimoji="1" lang="ja-JP" altLang="en-US" sz="2000" dirty="0"/>
              <a:t>濃度変換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6B3B65-9BE0-4CE7-905E-C3F548AB2F8A}"/>
              </a:ext>
            </a:extLst>
          </p:cNvPr>
          <p:cNvCxnSpPr/>
          <p:nvPr/>
        </p:nvCxnSpPr>
        <p:spPr>
          <a:xfrm flipV="1">
            <a:off x="1086746" y="1468876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8022E8-4759-49DB-B249-6B6A3EA4FDE0}"/>
              </a:ext>
            </a:extLst>
          </p:cNvPr>
          <p:cNvCxnSpPr>
            <a:cxnSpLocks/>
          </p:cNvCxnSpPr>
          <p:nvPr/>
        </p:nvCxnSpPr>
        <p:spPr>
          <a:xfrm rot="5400000" flipV="1">
            <a:off x="2222163" y="2607013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7DD388A-863D-4990-813D-60164A337C49}"/>
              </a:ext>
            </a:extLst>
          </p:cNvPr>
          <p:cNvCxnSpPr>
            <a:cxnSpLocks/>
          </p:cNvCxnSpPr>
          <p:nvPr/>
        </p:nvCxnSpPr>
        <p:spPr>
          <a:xfrm flipV="1">
            <a:off x="1084026" y="1743075"/>
            <a:ext cx="2002074" cy="200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3F10DF-702A-44C4-A14B-EFC60CCF5E65}"/>
              </a:ext>
            </a:extLst>
          </p:cNvPr>
          <p:cNvSpPr txBox="1"/>
          <p:nvPr/>
        </p:nvSpPr>
        <p:spPr>
          <a:xfrm>
            <a:off x="1853312" y="383468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A6CDED-06A9-4D20-8F0C-7D9D7D904DBC}"/>
              </a:ext>
            </a:extLst>
          </p:cNvPr>
          <p:cNvSpPr txBox="1"/>
          <p:nvPr/>
        </p:nvSpPr>
        <p:spPr>
          <a:xfrm rot="16200000">
            <a:off x="349605" y="255944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946AFC6-6BA7-4334-ACA6-1EE83A70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60" y="1653012"/>
            <a:ext cx="1908000" cy="1908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2EDAB7B-FAF1-45D9-8BF1-77CC497E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29" y="1653012"/>
            <a:ext cx="1908000" cy="190800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5288F16-A56C-4580-A3AC-C9A67A59F4C2}"/>
              </a:ext>
            </a:extLst>
          </p:cNvPr>
          <p:cNvSpPr/>
          <p:nvPr/>
        </p:nvSpPr>
        <p:spPr>
          <a:xfrm>
            <a:off x="7507211" y="2214523"/>
            <a:ext cx="476250" cy="784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B9D35F-4D22-48AD-9162-B2E11176DD41}"/>
              </a:ext>
            </a:extLst>
          </p:cNvPr>
          <p:cNvSpPr txBox="1"/>
          <p:nvPr/>
        </p:nvSpPr>
        <p:spPr>
          <a:xfrm>
            <a:off x="5353078" y="3650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元画像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F6628E-7BD3-48FF-9D8A-7640554A38F6}"/>
              </a:ext>
            </a:extLst>
          </p:cNvPr>
          <p:cNvSpPr txBox="1"/>
          <p:nvPr/>
        </p:nvSpPr>
        <p:spPr>
          <a:xfrm>
            <a:off x="9260431" y="3650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変換画像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3BFA2-C559-49CE-9E22-5F30A9A78A24}"/>
              </a:ext>
            </a:extLst>
          </p:cNvPr>
          <p:cNvSpPr txBox="1"/>
          <p:nvPr/>
        </p:nvSpPr>
        <p:spPr>
          <a:xfrm>
            <a:off x="625161" y="5614017"/>
            <a:ext cx="62579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633508B-0276-47BF-A846-9DF24588C48D}"/>
              </a:ext>
            </a:extLst>
          </p:cNvPr>
          <p:cNvSpPr txBox="1"/>
          <p:nvPr/>
        </p:nvSpPr>
        <p:spPr>
          <a:xfrm>
            <a:off x="576624" y="48935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プログラム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B3AFD9-3E60-45B9-8324-1FA38370DAA5}"/>
              </a:ext>
            </a:extLst>
          </p:cNvPr>
          <p:cNvSpPr txBox="1"/>
          <p:nvPr/>
        </p:nvSpPr>
        <p:spPr>
          <a:xfrm>
            <a:off x="7901349" y="56755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なにも変化しない・・・</a:t>
            </a:r>
          </a:p>
        </p:txBody>
      </p:sp>
    </p:spTree>
    <p:extLst>
      <p:ext uri="{BB962C8B-B14F-4D97-AF65-F5344CB8AC3E}">
        <p14:creationId xmlns:p14="http://schemas.microsoft.com/office/powerpoint/2010/main" val="14259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線形変換（２）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4.</a:t>
            </a:r>
            <a:r>
              <a:rPr kumimoji="1" lang="ja-JP" altLang="en-US" sz="2000" dirty="0"/>
              <a:t>濃度変換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6B3B65-9BE0-4CE7-905E-C3F548AB2F8A}"/>
              </a:ext>
            </a:extLst>
          </p:cNvPr>
          <p:cNvCxnSpPr/>
          <p:nvPr/>
        </p:nvCxnSpPr>
        <p:spPr>
          <a:xfrm flipV="1">
            <a:off x="1086746" y="1468876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8022E8-4759-49DB-B249-6B6A3EA4FDE0}"/>
              </a:ext>
            </a:extLst>
          </p:cNvPr>
          <p:cNvCxnSpPr>
            <a:cxnSpLocks/>
          </p:cNvCxnSpPr>
          <p:nvPr/>
        </p:nvCxnSpPr>
        <p:spPr>
          <a:xfrm rot="5400000" flipV="1">
            <a:off x="2222163" y="2607013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7DD388A-863D-4990-813D-60164A337C49}"/>
              </a:ext>
            </a:extLst>
          </p:cNvPr>
          <p:cNvCxnSpPr>
            <a:cxnSpLocks/>
          </p:cNvCxnSpPr>
          <p:nvPr/>
        </p:nvCxnSpPr>
        <p:spPr>
          <a:xfrm flipV="1">
            <a:off x="1712321" y="2019300"/>
            <a:ext cx="878693" cy="1725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3F10DF-702A-44C4-A14B-EFC60CCF5E65}"/>
              </a:ext>
            </a:extLst>
          </p:cNvPr>
          <p:cNvSpPr txBox="1"/>
          <p:nvPr/>
        </p:nvSpPr>
        <p:spPr>
          <a:xfrm>
            <a:off x="1826516" y="396450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A6CDED-06A9-4D20-8F0C-7D9D7D904DBC}"/>
              </a:ext>
            </a:extLst>
          </p:cNvPr>
          <p:cNvSpPr txBox="1"/>
          <p:nvPr/>
        </p:nvSpPr>
        <p:spPr>
          <a:xfrm rot="16200000">
            <a:off x="349605" y="255944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946AFC6-6BA7-4334-ACA6-1EE83A70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60" y="1653012"/>
            <a:ext cx="1908000" cy="190800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5288F16-A56C-4580-A3AC-C9A67A59F4C2}"/>
              </a:ext>
            </a:extLst>
          </p:cNvPr>
          <p:cNvSpPr/>
          <p:nvPr/>
        </p:nvSpPr>
        <p:spPr>
          <a:xfrm>
            <a:off x="7507211" y="2214523"/>
            <a:ext cx="476250" cy="784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B9D35F-4D22-48AD-9162-B2E11176DD41}"/>
              </a:ext>
            </a:extLst>
          </p:cNvPr>
          <p:cNvSpPr txBox="1"/>
          <p:nvPr/>
        </p:nvSpPr>
        <p:spPr>
          <a:xfrm>
            <a:off x="5353078" y="3650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元画像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F6628E-7BD3-48FF-9D8A-7640554A38F6}"/>
              </a:ext>
            </a:extLst>
          </p:cNvPr>
          <p:cNvSpPr txBox="1"/>
          <p:nvPr/>
        </p:nvSpPr>
        <p:spPr>
          <a:xfrm>
            <a:off x="9260431" y="3650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変換画像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2D7B6F-ED01-44FA-9B9E-9056E24501B9}"/>
              </a:ext>
            </a:extLst>
          </p:cNvPr>
          <p:cNvCxnSpPr/>
          <p:nvPr/>
        </p:nvCxnSpPr>
        <p:spPr>
          <a:xfrm>
            <a:off x="2591014" y="2019300"/>
            <a:ext cx="8443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E1EA81-40F2-49B1-9A27-724F1CB4D3A0}"/>
              </a:ext>
            </a:extLst>
          </p:cNvPr>
          <p:cNvSpPr txBox="1"/>
          <p:nvPr/>
        </p:nvSpPr>
        <p:spPr>
          <a:xfrm>
            <a:off x="1555868" y="37027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6F7F0D6-D66B-49E6-841D-01603CDE5338}"/>
              </a:ext>
            </a:extLst>
          </p:cNvPr>
          <p:cNvSpPr txBox="1"/>
          <p:nvPr/>
        </p:nvSpPr>
        <p:spPr>
          <a:xfrm>
            <a:off x="2434561" y="37027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BD4C04B-71DC-480A-8632-BF26F166A60D}"/>
              </a:ext>
            </a:extLst>
          </p:cNvPr>
          <p:cNvCxnSpPr>
            <a:cxnSpLocks/>
          </p:cNvCxnSpPr>
          <p:nvPr/>
        </p:nvCxnSpPr>
        <p:spPr>
          <a:xfrm>
            <a:off x="2591014" y="1619265"/>
            <a:ext cx="3206" cy="2117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7A9924A-52BF-472E-8612-684753756829}"/>
              </a:ext>
            </a:extLst>
          </p:cNvPr>
          <p:cNvCxnSpPr>
            <a:cxnSpLocks/>
          </p:cNvCxnSpPr>
          <p:nvPr/>
        </p:nvCxnSpPr>
        <p:spPr>
          <a:xfrm>
            <a:off x="1710176" y="1619265"/>
            <a:ext cx="3206" cy="2117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B01FB3E-656A-4023-9D13-364F9495B5DD}"/>
              </a:ext>
            </a:extLst>
          </p:cNvPr>
          <p:cNvSpPr txBox="1"/>
          <p:nvPr/>
        </p:nvSpPr>
        <p:spPr>
          <a:xfrm>
            <a:off x="691544" y="5155272"/>
            <a:ext cx="108089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.float32(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.minimum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.maximum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.uint8(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3ED9F57-45F8-4D7A-B874-7B6BCE479955}"/>
              </a:ext>
            </a:extLst>
          </p:cNvPr>
          <p:cNvSpPr/>
          <p:nvPr/>
        </p:nvSpPr>
        <p:spPr>
          <a:xfrm>
            <a:off x="994494" y="5480608"/>
            <a:ext cx="10321206" cy="78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0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非線形変換（２）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4.</a:t>
            </a:r>
            <a:r>
              <a:rPr kumimoji="1" lang="ja-JP" altLang="en-US" sz="2000" dirty="0"/>
              <a:t>濃度変換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6B3B65-9BE0-4CE7-905E-C3F548AB2F8A}"/>
              </a:ext>
            </a:extLst>
          </p:cNvPr>
          <p:cNvCxnSpPr/>
          <p:nvPr/>
        </p:nvCxnSpPr>
        <p:spPr>
          <a:xfrm flipV="1">
            <a:off x="1086746" y="1468876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8022E8-4759-49DB-B249-6B6A3EA4FDE0}"/>
              </a:ext>
            </a:extLst>
          </p:cNvPr>
          <p:cNvCxnSpPr>
            <a:cxnSpLocks/>
          </p:cNvCxnSpPr>
          <p:nvPr/>
        </p:nvCxnSpPr>
        <p:spPr>
          <a:xfrm rot="5400000" flipV="1">
            <a:off x="2222163" y="2607013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3F10DF-702A-44C4-A14B-EFC60CCF5E65}"/>
              </a:ext>
            </a:extLst>
          </p:cNvPr>
          <p:cNvSpPr txBox="1"/>
          <p:nvPr/>
        </p:nvSpPr>
        <p:spPr>
          <a:xfrm>
            <a:off x="1826516" y="396450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A6CDED-06A9-4D20-8F0C-7D9D7D904DBC}"/>
              </a:ext>
            </a:extLst>
          </p:cNvPr>
          <p:cNvSpPr txBox="1"/>
          <p:nvPr/>
        </p:nvSpPr>
        <p:spPr>
          <a:xfrm rot="16200000">
            <a:off x="349605" y="255944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946AFC6-6BA7-4334-ACA6-1EE83A70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60" y="1653012"/>
            <a:ext cx="1908000" cy="190800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5288F16-A56C-4580-A3AC-C9A67A59F4C2}"/>
              </a:ext>
            </a:extLst>
          </p:cNvPr>
          <p:cNvSpPr/>
          <p:nvPr/>
        </p:nvSpPr>
        <p:spPr>
          <a:xfrm>
            <a:off x="7507211" y="2214523"/>
            <a:ext cx="476250" cy="784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B9D35F-4D22-48AD-9162-B2E11176DD41}"/>
              </a:ext>
            </a:extLst>
          </p:cNvPr>
          <p:cNvSpPr txBox="1"/>
          <p:nvPr/>
        </p:nvSpPr>
        <p:spPr>
          <a:xfrm>
            <a:off x="5353078" y="3650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元画像</a:t>
            </a:r>
            <a:endParaRPr kumimoji="1" lang="ja-JP" altLang="en-US" dirty="0"/>
          </a:p>
        </p:txBody>
      </p:sp>
      <p:sp>
        <p:nvSpPr>
          <p:cNvPr id="14" name="部分円 13">
            <a:extLst>
              <a:ext uri="{FF2B5EF4-FFF2-40B4-BE49-F238E27FC236}">
                <a16:creationId xmlns:a16="http://schemas.microsoft.com/office/drawing/2014/main" id="{A5AD5D36-BD6F-42B4-9E21-86858F343AEA}"/>
              </a:ext>
            </a:extLst>
          </p:cNvPr>
          <p:cNvSpPr/>
          <p:nvPr/>
        </p:nvSpPr>
        <p:spPr>
          <a:xfrm rot="5400000" flipH="1">
            <a:off x="1091727" y="1800705"/>
            <a:ext cx="3889987" cy="3889987"/>
          </a:xfrm>
          <a:prstGeom prst="pie">
            <a:avLst>
              <a:gd name="adj1" fmla="val 0"/>
              <a:gd name="adj2" fmla="val 54000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06382EA-C283-4A38-A2AC-33B6A9761464}"/>
              </a:ext>
            </a:extLst>
          </p:cNvPr>
          <p:cNvSpPr/>
          <p:nvPr/>
        </p:nvSpPr>
        <p:spPr>
          <a:xfrm rot="5400000">
            <a:off x="1961725" y="2503019"/>
            <a:ext cx="2223977" cy="20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33236AB-5425-43B6-85FD-B2C1CA295130}"/>
              </a:ext>
            </a:extLst>
          </p:cNvPr>
          <p:cNvSpPr txBox="1"/>
          <p:nvPr/>
        </p:nvSpPr>
        <p:spPr>
          <a:xfrm>
            <a:off x="9260431" y="3650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変換画像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8BBAED-E79F-4A2F-8F34-8A6335631AEF}"/>
              </a:ext>
            </a:extLst>
          </p:cNvPr>
          <p:cNvSpPr txBox="1"/>
          <p:nvPr/>
        </p:nvSpPr>
        <p:spPr>
          <a:xfrm>
            <a:off x="709489" y="5168791"/>
            <a:ext cx="62579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non_linear_2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.float32(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.sqrt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.uint8(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11C17A2-FD41-44B7-876F-8E2CDCE2BA62}"/>
              </a:ext>
            </a:extLst>
          </p:cNvPr>
          <p:cNvCxnSpPr/>
          <p:nvPr/>
        </p:nvCxnSpPr>
        <p:spPr>
          <a:xfrm flipV="1">
            <a:off x="7592322" y="4047331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6F659E-A0E8-412F-94B8-6207275C70D4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7739" y="5185468"/>
            <a:ext cx="0" cy="227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048DB4-A54B-437B-A421-FE618E1659B8}"/>
              </a:ext>
            </a:extLst>
          </p:cNvPr>
          <p:cNvSpPr txBox="1"/>
          <p:nvPr/>
        </p:nvSpPr>
        <p:spPr>
          <a:xfrm>
            <a:off x="8326192" y="634803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394AD8A-672B-449D-A0BE-A2A2EBB296A3}"/>
              </a:ext>
            </a:extLst>
          </p:cNvPr>
          <p:cNvSpPr txBox="1"/>
          <p:nvPr/>
        </p:nvSpPr>
        <p:spPr>
          <a:xfrm rot="16200000">
            <a:off x="6855181" y="513790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sp>
        <p:nvSpPr>
          <p:cNvPr id="44" name="部分円 43">
            <a:extLst>
              <a:ext uri="{FF2B5EF4-FFF2-40B4-BE49-F238E27FC236}">
                <a16:creationId xmlns:a16="http://schemas.microsoft.com/office/drawing/2014/main" id="{BD61A38B-238F-4AFC-AC22-238199EC6B42}"/>
              </a:ext>
            </a:extLst>
          </p:cNvPr>
          <p:cNvSpPr/>
          <p:nvPr/>
        </p:nvSpPr>
        <p:spPr>
          <a:xfrm rot="16200000" flipH="1">
            <a:off x="6521648" y="4174622"/>
            <a:ext cx="2135907" cy="2135907"/>
          </a:xfrm>
          <a:prstGeom prst="pie">
            <a:avLst>
              <a:gd name="adj1" fmla="val 0"/>
              <a:gd name="adj2" fmla="val 54000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部分円 44">
            <a:extLst>
              <a:ext uri="{FF2B5EF4-FFF2-40B4-BE49-F238E27FC236}">
                <a16:creationId xmlns:a16="http://schemas.microsoft.com/office/drawing/2014/main" id="{1FDA55EF-51B3-4ADF-ADB5-83FC796DAF5B}"/>
              </a:ext>
            </a:extLst>
          </p:cNvPr>
          <p:cNvSpPr/>
          <p:nvPr/>
        </p:nvSpPr>
        <p:spPr>
          <a:xfrm rot="5400000" flipH="1">
            <a:off x="8670130" y="4161548"/>
            <a:ext cx="2135907" cy="2135907"/>
          </a:xfrm>
          <a:prstGeom prst="pie">
            <a:avLst>
              <a:gd name="adj1" fmla="val 0"/>
              <a:gd name="adj2" fmla="val 54000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C2777-471F-450A-AD71-DC57ACF57638}"/>
              </a:ext>
            </a:extLst>
          </p:cNvPr>
          <p:cNvSpPr/>
          <p:nvPr/>
        </p:nvSpPr>
        <p:spPr>
          <a:xfrm>
            <a:off x="8695043" y="5184098"/>
            <a:ext cx="2223977" cy="20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93A1D1C-9890-4392-A615-433416CCFB87}"/>
              </a:ext>
            </a:extLst>
          </p:cNvPr>
          <p:cNvSpPr/>
          <p:nvPr/>
        </p:nvSpPr>
        <p:spPr>
          <a:xfrm>
            <a:off x="7617236" y="5123275"/>
            <a:ext cx="1020006" cy="20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A2D74F8-AF85-4AF5-833E-81844569EE44}"/>
              </a:ext>
            </a:extLst>
          </p:cNvPr>
          <p:cNvSpPr/>
          <p:nvPr/>
        </p:nvSpPr>
        <p:spPr>
          <a:xfrm rot="16200000">
            <a:off x="8616241" y="5027345"/>
            <a:ext cx="2223977" cy="20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2B27C2-A9FC-45A1-8A53-998390EE7014}"/>
              </a:ext>
            </a:extLst>
          </p:cNvPr>
          <p:cNvSpPr txBox="1"/>
          <p:nvPr/>
        </p:nvSpPr>
        <p:spPr>
          <a:xfrm>
            <a:off x="10269596" y="52074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も作ってみて！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C793DC8-A98A-46F6-BDF6-1D5825F16A20}"/>
              </a:ext>
            </a:extLst>
          </p:cNvPr>
          <p:cNvSpPr/>
          <p:nvPr/>
        </p:nvSpPr>
        <p:spPr>
          <a:xfrm>
            <a:off x="1084026" y="5519359"/>
            <a:ext cx="4269052" cy="78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2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161925" y="2095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コンテンツ内容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3B22FE-D2A4-48DD-B1E8-E6AD967186CD}"/>
              </a:ext>
            </a:extLst>
          </p:cNvPr>
          <p:cNvSpPr txBox="1"/>
          <p:nvPr/>
        </p:nvSpPr>
        <p:spPr>
          <a:xfrm>
            <a:off x="857250" y="1344166"/>
            <a:ext cx="3877985" cy="4169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dirty="0"/>
              <a:t>はじめに</a:t>
            </a:r>
            <a:endParaRPr lang="en-US" altLang="ja-JP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dirty="0"/>
              <a:t>画像とは？</a:t>
            </a:r>
            <a:endParaRPr lang="en-US" altLang="ja-JP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画像の拡大縮小</a:t>
            </a:r>
            <a:endParaRPr kumimoji="1" lang="en-US" altLang="ja-JP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dirty="0"/>
              <a:t>画像の量子化</a:t>
            </a:r>
            <a:endParaRPr lang="en-US" altLang="ja-JP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画像の濃度変換</a:t>
            </a:r>
            <a:endParaRPr kumimoji="1" lang="en-US" altLang="ja-JP" sz="36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前準備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043F42-F5C0-4737-9D7F-8A4894138617}"/>
              </a:ext>
            </a:extLst>
          </p:cNvPr>
          <p:cNvSpPr txBox="1"/>
          <p:nvPr/>
        </p:nvSpPr>
        <p:spPr>
          <a:xfrm>
            <a:off x="142875" y="11130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今回利用するもの</a:t>
            </a:r>
          </a:p>
        </p:txBody>
      </p:sp>
      <p:pic>
        <p:nvPicPr>
          <p:cNvPr id="1026" name="Picture 2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12F70405-7D41-4CCF-8C47-3B02A38AE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4" t="14166" r="32292" b="3149"/>
          <a:stretch/>
        </p:blipFill>
        <p:spPr bwMode="auto">
          <a:xfrm>
            <a:off x="2286000" y="1816721"/>
            <a:ext cx="2552700" cy="33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独自開発した画像情報ソフトウェアがOpenCVに正式実装 - 株式会社フィックスターズ">
            <a:extLst>
              <a:ext uri="{FF2B5EF4-FFF2-40B4-BE49-F238E27FC236}">
                <a16:creationId xmlns:a16="http://schemas.microsoft.com/office/drawing/2014/main" id="{8B2781C6-304B-445A-9588-4B70AB62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6" y="1636276"/>
            <a:ext cx="4999034" cy="333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F802D2-0BE4-4104-8AA9-B655980DD7D6}"/>
              </a:ext>
            </a:extLst>
          </p:cNvPr>
          <p:cNvSpPr txBox="1"/>
          <p:nvPr/>
        </p:nvSpPr>
        <p:spPr>
          <a:xfrm>
            <a:off x="3002845" y="5924175"/>
            <a:ext cx="618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インストールをお願いします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531AB4-6FE5-4B3F-9FB3-1275259DDD25}"/>
              </a:ext>
            </a:extLst>
          </p:cNvPr>
          <p:cNvSpPr txBox="1"/>
          <p:nvPr/>
        </p:nvSpPr>
        <p:spPr>
          <a:xfrm>
            <a:off x="2677332" y="5260064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Python 3.6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79849A-E244-42FF-9FCE-69D41E04714D}"/>
              </a:ext>
            </a:extLst>
          </p:cNvPr>
          <p:cNvSpPr txBox="1"/>
          <p:nvPr/>
        </p:nvSpPr>
        <p:spPr>
          <a:xfrm>
            <a:off x="7583152" y="5225283"/>
            <a:ext cx="167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OpenCV 4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21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画像の読み込み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84099F-6F05-4155-8166-90D7F9BA09EE}"/>
              </a:ext>
            </a:extLst>
          </p:cNvPr>
          <p:cNvSpPr txBox="1"/>
          <p:nvPr/>
        </p:nvSpPr>
        <p:spPr>
          <a:xfrm>
            <a:off x="1952625" y="2130800"/>
            <a:ext cx="828675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cv2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.imread(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"./lenna.png"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test"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.waitKey(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689DEA-AAC1-4662-BD3E-C2828DC69C3B}"/>
              </a:ext>
            </a:extLst>
          </p:cNvPr>
          <p:cNvSpPr txBox="1"/>
          <p:nvPr/>
        </p:nvSpPr>
        <p:spPr>
          <a:xfrm>
            <a:off x="209620" y="13870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画像読み込みコード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D5493D-1BAB-4D53-BAE9-BC7911C648DC}"/>
              </a:ext>
            </a:extLst>
          </p:cNvPr>
          <p:cNvSpPr txBox="1"/>
          <p:nvPr/>
        </p:nvSpPr>
        <p:spPr>
          <a:xfrm>
            <a:off x="3695343" y="57145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/>
              <a:t>何が出てきましたか？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画像の中身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66EA619-9B58-4438-951E-87748260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1" y="1207991"/>
            <a:ext cx="1586009" cy="158600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2A9CC4-9EC1-4700-A56B-1DD68CEE84F1}"/>
              </a:ext>
            </a:extLst>
          </p:cNvPr>
          <p:cNvSpPr txBox="1"/>
          <p:nvPr/>
        </p:nvSpPr>
        <p:spPr>
          <a:xfrm>
            <a:off x="2349500" y="16470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が表示された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47E98E4-EDC2-4779-8AA5-27EABF4B0FAE}"/>
              </a:ext>
            </a:extLst>
          </p:cNvPr>
          <p:cNvSpPr/>
          <p:nvPr/>
        </p:nvSpPr>
        <p:spPr>
          <a:xfrm>
            <a:off x="5946403" y="1647057"/>
            <a:ext cx="546100" cy="707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AECD9E-B0C5-4DB9-B59C-15F1D9DF9D14}"/>
              </a:ext>
            </a:extLst>
          </p:cNvPr>
          <p:cNvSpPr txBox="1"/>
          <p:nvPr/>
        </p:nvSpPr>
        <p:spPr>
          <a:xfrm>
            <a:off x="6826975" y="16470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画像の正体を確認！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AB94C0-C9F5-47D1-8939-335FB35EED5D}"/>
              </a:ext>
            </a:extLst>
          </p:cNvPr>
          <p:cNvSpPr txBox="1"/>
          <p:nvPr/>
        </p:nvSpPr>
        <p:spPr>
          <a:xfrm>
            <a:off x="402015" y="3346151"/>
            <a:ext cx="554438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cv2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.imread(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"./lenna.png"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31046B-6D47-4045-8C33-C907F6DDCFFF}"/>
              </a:ext>
            </a:extLst>
          </p:cNvPr>
          <p:cNvSpPr txBox="1"/>
          <p:nvPr/>
        </p:nvSpPr>
        <p:spPr>
          <a:xfrm>
            <a:off x="6096000" y="442336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を実行してみてください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12727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画像の中身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64F1B8-5D36-4FA2-A0C8-B61825030C5C}"/>
              </a:ext>
            </a:extLst>
          </p:cNvPr>
          <p:cNvSpPr txBox="1"/>
          <p:nvPr/>
        </p:nvSpPr>
        <p:spPr>
          <a:xfrm>
            <a:off x="560408" y="1304334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（</a:t>
            </a:r>
            <a:r>
              <a:rPr kumimoji="1" lang="en-US" altLang="ja-JP" sz="3600" dirty="0"/>
              <a:t>512 , 512 , 3</a:t>
            </a:r>
            <a:r>
              <a:rPr kumimoji="1" lang="ja-JP" altLang="en-US" sz="3600" dirty="0"/>
              <a:t>）</a:t>
            </a:r>
            <a:r>
              <a:rPr lang="ja-JP" altLang="en-US" sz="3600" dirty="0"/>
              <a:t>と表示</a:t>
            </a:r>
            <a:endParaRPr kumimoji="1" lang="ja-JP" altLang="en-US" sz="36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34004C4-10E7-4320-820F-FD9BAF87ED0B}"/>
              </a:ext>
            </a:extLst>
          </p:cNvPr>
          <p:cNvSpPr/>
          <p:nvPr/>
        </p:nvSpPr>
        <p:spPr>
          <a:xfrm>
            <a:off x="5822950" y="1273439"/>
            <a:ext cx="546100" cy="707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2161EF-2FC4-48F6-B9F3-EDD54105C260}"/>
              </a:ext>
            </a:extLst>
          </p:cNvPr>
          <p:cNvSpPr txBox="1"/>
          <p:nvPr/>
        </p:nvSpPr>
        <p:spPr>
          <a:xfrm>
            <a:off x="7030175" y="127343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画像の正体！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4D1263A-BE65-4FD8-B441-6BFB7A49C2D6}"/>
              </a:ext>
            </a:extLst>
          </p:cNvPr>
          <p:cNvCxnSpPr>
            <a:cxnSpLocks/>
          </p:cNvCxnSpPr>
          <p:nvPr/>
        </p:nvCxnSpPr>
        <p:spPr>
          <a:xfrm>
            <a:off x="1194192" y="1965932"/>
            <a:ext cx="671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9BEFE75-5738-4516-8F63-F29C3247A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92" y="3429000"/>
            <a:ext cx="2772309" cy="2772309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65521AA-3B89-4715-B063-C8211413E49A}"/>
              </a:ext>
            </a:extLst>
          </p:cNvPr>
          <p:cNvCxnSpPr>
            <a:cxnSpLocks/>
          </p:cNvCxnSpPr>
          <p:nvPr/>
        </p:nvCxnSpPr>
        <p:spPr>
          <a:xfrm>
            <a:off x="2324100" y="1965932"/>
            <a:ext cx="6725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CA7ADC5-ACFD-4C05-8A3F-27CC4F5C5560}"/>
              </a:ext>
            </a:extLst>
          </p:cNvPr>
          <p:cNvCxnSpPr>
            <a:cxnSpLocks/>
          </p:cNvCxnSpPr>
          <p:nvPr/>
        </p:nvCxnSpPr>
        <p:spPr>
          <a:xfrm>
            <a:off x="3340100" y="1965932"/>
            <a:ext cx="330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4D36A98-A6A8-483D-A8FE-561E051ADED2}"/>
              </a:ext>
            </a:extLst>
          </p:cNvPr>
          <p:cNvCxnSpPr/>
          <p:nvPr/>
        </p:nvCxnSpPr>
        <p:spPr>
          <a:xfrm>
            <a:off x="927006" y="3428999"/>
            <a:ext cx="0" cy="277230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1720EC-7B97-4E36-97AB-40540DB13605}"/>
              </a:ext>
            </a:extLst>
          </p:cNvPr>
          <p:cNvSpPr txBox="1"/>
          <p:nvPr/>
        </p:nvSpPr>
        <p:spPr>
          <a:xfrm rot="16200000">
            <a:off x="49841" y="44919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高さ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C788F83-2E19-4C5B-BB4A-C616640CD847}"/>
              </a:ext>
            </a:extLst>
          </p:cNvPr>
          <p:cNvCxnSpPr>
            <a:cxnSpLocks/>
          </p:cNvCxnSpPr>
          <p:nvPr/>
        </p:nvCxnSpPr>
        <p:spPr>
          <a:xfrm flipH="1">
            <a:off x="1194192" y="3178708"/>
            <a:ext cx="274969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B53DA8-BB85-4F91-8122-EA5719196C6D}"/>
              </a:ext>
            </a:extLst>
          </p:cNvPr>
          <p:cNvSpPr txBox="1"/>
          <p:nvPr/>
        </p:nvSpPr>
        <p:spPr>
          <a:xfrm>
            <a:off x="2242026" y="25791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幅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CEFC4BE-774B-422B-B1C3-F147DCBCA058}"/>
              </a:ext>
            </a:extLst>
          </p:cNvPr>
          <p:cNvCxnSpPr/>
          <p:nvPr/>
        </p:nvCxnSpPr>
        <p:spPr>
          <a:xfrm flipV="1">
            <a:off x="3505200" y="1981320"/>
            <a:ext cx="0" cy="6132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CEDB9A0-B8C9-4C0A-A99F-A0FBBDD6083F}"/>
              </a:ext>
            </a:extLst>
          </p:cNvPr>
          <p:cNvCxnSpPr>
            <a:cxnSpLocks/>
          </p:cNvCxnSpPr>
          <p:nvPr/>
        </p:nvCxnSpPr>
        <p:spPr>
          <a:xfrm>
            <a:off x="3505200" y="2594585"/>
            <a:ext cx="7874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E99ACAA-4E6F-4E6E-B841-0C89B7015C87}"/>
              </a:ext>
            </a:extLst>
          </p:cNvPr>
          <p:cNvSpPr txBox="1"/>
          <p:nvPr/>
        </p:nvSpPr>
        <p:spPr>
          <a:xfrm>
            <a:off x="4372451" y="23693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チャンネル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96AAD-10C1-443E-BC80-C3D03685D35D}"/>
              </a:ext>
            </a:extLst>
          </p:cNvPr>
          <p:cNvSpPr txBox="1"/>
          <p:nvPr/>
        </p:nvSpPr>
        <p:spPr>
          <a:xfrm>
            <a:off x="4901514" y="4491986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チャンネル</a:t>
            </a:r>
            <a:r>
              <a:rPr lang="ja-JP" altLang="en-US" sz="3600" dirty="0"/>
              <a:t>とは？？？？？？？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977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0DDE2D-76E0-49C6-A4D6-FCF3933BD579}"/>
              </a:ext>
            </a:extLst>
          </p:cNvPr>
          <p:cNvSpPr/>
          <p:nvPr/>
        </p:nvSpPr>
        <p:spPr>
          <a:xfrm>
            <a:off x="402015" y="1542991"/>
            <a:ext cx="11243885" cy="1378002"/>
          </a:xfrm>
          <a:prstGeom prst="roundRect">
            <a:avLst>
              <a:gd name="adj" fmla="val 745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チャンネルとは</a:t>
            </a:r>
            <a:r>
              <a:rPr lang="ja-JP" altLang="en-US" sz="3600" dirty="0"/>
              <a:t>？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171F56-6DF9-4029-B507-61800CCFD171}"/>
              </a:ext>
            </a:extLst>
          </p:cNvPr>
          <p:cNvSpPr txBox="1"/>
          <p:nvPr/>
        </p:nvSpPr>
        <p:spPr>
          <a:xfrm>
            <a:off x="360978" y="1281381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チャンネル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401495-53F5-4093-8D60-44A4BED2B9DA}"/>
              </a:ext>
            </a:extLst>
          </p:cNvPr>
          <p:cNvSpPr txBox="1"/>
          <p:nvPr/>
        </p:nvSpPr>
        <p:spPr>
          <a:xfrm>
            <a:off x="874598" y="19088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３チャンネル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64270B4-C0BB-4F72-A289-4A4D4523FFC2}"/>
              </a:ext>
            </a:extLst>
          </p:cNvPr>
          <p:cNvSpPr/>
          <p:nvPr/>
        </p:nvSpPr>
        <p:spPr>
          <a:xfrm>
            <a:off x="4075442" y="1850991"/>
            <a:ext cx="653847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D773C-388D-463A-8CFF-F41A70B4E920}"/>
              </a:ext>
            </a:extLst>
          </p:cNvPr>
          <p:cNvSpPr txBox="1"/>
          <p:nvPr/>
        </p:nvSpPr>
        <p:spPr>
          <a:xfrm>
            <a:off x="4975478" y="1908826"/>
            <a:ext cx="668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色の情報を表している（</a:t>
            </a:r>
            <a:r>
              <a:rPr lang="en-US" altLang="ja-JP" sz="3600" dirty="0"/>
              <a:t>RGB</a:t>
            </a:r>
            <a:r>
              <a:rPr lang="ja-JP" altLang="en-US" sz="3600" dirty="0"/>
              <a:t>）</a:t>
            </a:r>
            <a:endParaRPr kumimoji="1" lang="ja-JP" altLang="en-US" sz="3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657976-582C-4ED5-B48C-57F738A00E14}"/>
              </a:ext>
            </a:extLst>
          </p:cNvPr>
          <p:cNvSpPr txBox="1"/>
          <p:nvPr/>
        </p:nvSpPr>
        <p:spPr>
          <a:xfrm>
            <a:off x="289277" y="31826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画像の構成</a:t>
            </a:r>
            <a:endParaRPr kumimoji="1" lang="ja-JP" altLang="en-US" sz="1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3CCB73E-B580-4AF7-9A3E-52373025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64" y="3937010"/>
            <a:ext cx="2268855" cy="226885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1BF5E9A-1F69-4D1A-8F3F-F79F48748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13" y="3945177"/>
            <a:ext cx="2268855" cy="226885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327721C-F763-4881-B1C9-C8A6266DB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937008"/>
            <a:ext cx="2268855" cy="226885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F5CD4E4-9CBF-4B41-BF4C-251A0E8F7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2" y="3937009"/>
            <a:ext cx="2268855" cy="226885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CE62B8-43F1-487F-A6A8-2E0B69744FF9}"/>
              </a:ext>
            </a:extLst>
          </p:cNvPr>
          <p:cNvSpPr txBox="1"/>
          <p:nvPr/>
        </p:nvSpPr>
        <p:spPr>
          <a:xfrm>
            <a:off x="1205362" y="623881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Red</a:t>
            </a:r>
            <a:endParaRPr kumimoji="1" lang="ja-JP" altLang="en-US" sz="3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FA9C33-D4BD-49F9-BAD9-190C8A0C218E}"/>
              </a:ext>
            </a:extLst>
          </p:cNvPr>
          <p:cNvSpPr txBox="1"/>
          <p:nvPr/>
        </p:nvSpPr>
        <p:spPr>
          <a:xfrm>
            <a:off x="3793195" y="623881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Green</a:t>
            </a:r>
            <a:endParaRPr kumimoji="1" lang="ja-JP" altLang="en-US" sz="3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F93162-9C61-402E-BB3D-23F01947E7BF}"/>
              </a:ext>
            </a:extLst>
          </p:cNvPr>
          <p:cNvSpPr txBox="1"/>
          <p:nvPr/>
        </p:nvSpPr>
        <p:spPr>
          <a:xfrm>
            <a:off x="6696557" y="6238810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Blue</a:t>
            </a:r>
            <a:endParaRPr kumimoji="1" lang="ja-JP" altLang="en-US" sz="3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E22F2C8-9D23-42A8-BA6B-6EB74F7779F0}"/>
              </a:ext>
            </a:extLst>
          </p:cNvPr>
          <p:cNvSpPr txBox="1"/>
          <p:nvPr/>
        </p:nvSpPr>
        <p:spPr>
          <a:xfrm>
            <a:off x="5584447" y="4787216"/>
            <a:ext cx="489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dirty="0"/>
              <a:t>+</a:t>
            </a:r>
            <a:endParaRPr kumimoji="1" lang="ja-JP" altLang="en-US" sz="32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9E05FC2-6E59-4D50-8347-2991DFD0FA1E}"/>
              </a:ext>
            </a:extLst>
          </p:cNvPr>
          <p:cNvSpPr txBox="1"/>
          <p:nvPr/>
        </p:nvSpPr>
        <p:spPr>
          <a:xfrm>
            <a:off x="2802417" y="4787216"/>
            <a:ext cx="489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dirty="0"/>
              <a:t>+</a:t>
            </a:r>
            <a:endParaRPr kumimoji="1" lang="ja-JP" altLang="en-US" sz="32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C23046-2DF9-445C-B52D-8E0CCF3DC67F}"/>
              </a:ext>
            </a:extLst>
          </p:cNvPr>
          <p:cNvSpPr txBox="1"/>
          <p:nvPr/>
        </p:nvSpPr>
        <p:spPr>
          <a:xfrm>
            <a:off x="8538398" y="478721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BD6ED0-9368-48D2-87EC-BD4E995C2C19}"/>
              </a:ext>
            </a:extLst>
          </p:cNvPr>
          <p:cNvSpPr txBox="1"/>
          <p:nvPr/>
        </p:nvSpPr>
        <p:spPr>
          <a:xfrm>
            <a:off x="9839224" y="62388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画像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905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633E613-A1D8-408E-989C-F5212B7543B9}"/>
              </a:ext>
            </a:extLst>
          </p:cNvPr>
          <p:cNvGrpSpPr/>
          <p:nvPr/>
        </p:nvGrpSpPr>
        <p:grpSpPr>
          <a:xfrm>
            <a:off x="7382579" y="4654462"/>
            <a:ext cx="4487485" cy="1285097"/>
            <a:chOff x="7302500" y="4654462"/>
            <a:chExt cx="4487485" cy="128509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29D6CD22-5BC2-4A3E-B3C7-FC9554A349F9}"/>
                </a:ext>
              </a:extLst>
            </p:cNvPr>
            <p:cNvSpPr/>
            <p:nvPr/>
          </p:nvSpPr>
          <p:spPr>
            <a:xfrm>
              <a:off x="7302500" y="4654462"/>
              <a:ext cx="4487485" cy="1285097"/>
            </a:xfrm>
            <a:prstGeom prst="roundRect">
              <a:avLst>
                <a:gd name="adj" fmla="val 585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D78A9C0-FF31-487D-9C6C-7ACD280BA115}"/>
                </a:ext>
              </a:extLst>
            </p:cNvPr>
            <p:cNvSpPr txBox="1"/>
            <p:nvPr/>
          </p:nvSpPr>
          <p:spPr>
            <a:xfrm>
              <a:off x="7781250" y="5066698"/>
              <a:ext cx="12484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/>
                <a:t>数値</a:t>
              </a:r>
              <a:endParaRPr kumimoji="1" lang="ja-JP" altLang="en-US" sz="24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760CE77-2FC7-4811-AEAD-4CC407F69215}"/>
                </a:ext>
              </a:extLst>
            </p:cNvPr>
            <p:cNvSpPr txBox="1"/>
            <p:nvPr/>
          </p:nvSpPr>
          <p:spPr>
            <a:xfrm>
              <a:off x="9931121" y="5066698"/>
              <a:ext cx="12484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800" dirty="0"/>
                <a:t>0~255</a:t>
              </a:r>
              <a:endParaRPr kumimoji="1" lang="ja-JP" altLang="en-US" sz="2400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79D98CCB-ED7C-43E3-936A-A91CDF3FC7E1}"/>
                </a:ext>
              </a:extLst>
            </p:cNvPr>
            <p:cNvSpPr/>
            <p:nvPr/>
          </p:nvSpPr>
          <p:spPr>
            <a:xfrm>
              <a:off x="9247127" y="5037178"/>
              <a:ext cx="466566" cy="5929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色を変えてみよう</a:t>
            </a:r>
            <a:endParaRPr kumimoji="1" lang="ja-JP" altLang="en-US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28330B-931B-4BC2-87BA-51D2ED2E5B74}"/>
              </a:ext>
            </a:extLst>
          </p:cNvPr>
          <p:cNvSpPr txBox="1"/>
          <p:nvPr/>
        </p:nvSpPr>
        <p:spPr>
          <a:xfrm>
            <a:off x="402015" y="1475403"/>
            <a:ext cx="6557069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cv2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copy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.zeros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"uint8"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[:,:,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青色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[:,:,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緑色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[:,:,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赤色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.waitKey(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07BD16F-5884-4EB1-9AA8-058E9FB29DD8}"/>
              </a:ext>
            </a:extLst>
          </p:cNvPr>
          <p:cNvSpPr/>
          <p:nvPr/>
        </p:nvSpPr>
        <p:spPr>
          <a:xfrm>
            <a:off x="4008816" y="3162301"/>
            <a:ext cx="520700" cy="800100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D4E6CB-5DE0-4A30-94D7-0709611699AA}"/>
              </a:ext>
            </a:extLst>
          </p:cNvPr>
          <p:cNvSpPr txBox="1"/>
          <p:nvPr/>
        </p:nvSpPr>
        <p:spPr>
          <a:xfrm>
            <a:off x="4749285" y="33655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ここを変更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308C97-9A9E-4ECC-9F3D-8FF510E7884A}"/>
              </a:ext>
            </a:extLst>
          </p:cNvPr>
          <p:cNvSpPr txBox="1"/>
          <p:nvPr/>
        </p:nvSpPr>
        <p:spPr>
          <a:xfrm>
            <a:off x="7900528" y="1475403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RGB</a:t>
            </a:r>
            <a:r>
              <a:rPr lang="ja-JP" altLang="en-US" sz="3600" dirty="0"/>
              <a:t>の値を変更</a:t>
            </a:r>
            <a:endParaRPr kumimoji="1" lang="ja-JP" altLang="en-US" sz="36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CCC8765-DCD1-4048-9562-88C7DB29A73E}"/>
              </a:ext>
            </a:extLst>
          </p:cNvPr>
          <p:cNvSpPr/>
          <p:nvPr/>
        </p:nvSpPr>
        <p:spPr>
          <a:xfrm>
            <a:off x="9162771" y="2438400"/>
            <a:ext cx="927100" cy="5969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EE4E9-C247-44B0-B5C3-BE31FD15C423}"/>
              </a:ext>
            </a:extLst>
          </p:cNvPr>
          <p:cNvSpPr txBox="1"/>
          <p:nvPr/>
        </p:nvSpPr>
        <p:spPr>
          <a:xfrm>
            <a:off x="6889472" y="3447536"/>
            <a:ext cx="547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600" dirty="0"/>
              <a:t>色が変化した画像出力</a:t>
            </a:r>
            <a:endParaRPr kumimoji="1" lang="ja-JP" altLang="en-US" sz="3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A8B7E8A-A8DF-4E12-A083-4DE1B37CAA94}"/>
              </a:ext>
            </a:extLst>
          </p:cNvPr>
          <p:cNvSpPr txBox="1"/>
          <p:nvPr/>
        </p:nvSpPr>
        <p:spPr>
          <a:xfrm>
            <a:off x="7237104" y="4392852"/>
            <a:ext cx="12484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条件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3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010C9-563E-48BE-9AE5-8A3675C1D38B}"/>
              </a:ext>
            </a:extLst>
          </p:cNvPr>
          <p:cNvSpPr txBox="1"/>
          <p:nvPr/>
        </p:nvSpPr>
        <p:spPr>
          <a:xfrm>
            <a:off x="402015" y="34433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条件の理由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36D70E-99BE-401A-8298-A5C9557B792A}"/>
              </a:ext>
            </a:extLst>
          </p:cNvPr>
          <p:cNvCxnSpPr>
            <a:cxnSpLocks/>
          </p:cNvCxnSpPr>
          <p:nvPr/>
        </p:nvCxnSpPr>
        <p:spPr>
          <a:xfrm>
            <a:off x="3086100" y="971550"/>
            <a:ext cx="910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60BD27-588E-430A-BB31-2189CCE13141}"/>
              </a:ext>
            </a:extLst>
          </p:cNvPr>
          <p:cNvCxnSpPr>
            <a:cxnSpLocks/>
          </p:cNvCxnSpPr>
          <p:nvPr/>
        </p:nvCxnSpPr>
        <p:spPr>
          <a:xfrm>
            <a:off x="0" y="971550"/>
            <a:ext cx="9029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75A685-FB15-4534-ABE1-09CA7762453F}"/>
              </a:ext>
            </a:extLst>
          </p:cNvPr>
          <p:cNvSpPr txBox="1"/>
          <p:nvPr/>
        </p:nvSpPr>
        <p:spPr>
          <a:xfrm>
            <a:off x="0" y="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画像とは？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7BE03-4152-4D75-921A-046EDE9FF522}"/>
              </a:ext>
            </a:extLst>
          </p:cNvPr>
          <p:cNvSpPr txBox="1"/>
          <p:nvPr/>
        </p:nvSpPr>
        <p:spPr>
          <a:xfrm>
            <a:off x="139700" y="1143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画像のタイプ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8D32995-DF86-4217-A57D-143A82AF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1" y="1837669"/>
            <a:ext cx="1832631" cy="1832631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C6271E55-9BED-4519-9F24-1340D8B465E2}"/>
              </a:ext>
            </a:extLst>
          </p:cNvPr>
          <p:cNvSpPr/>
          <p:nvPr/>
        </p:nvSpPr>
        <p:spPr>
          <a:xfrm>
            <a:off x="3086100" y="2372984"/>
            <a:ext cx="653847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4ED6BA-CE23-4C4F-A050-48C634EF0650}"/>
              </a:ext>
            </a:extLst>
          </p:cNvPr>
          <p:cNvSpPr txBox="1"/>
          <p:nvPr/>
        </p:nvSpPr>
        <p:spPr>
          <a:xfrm>
            <a:off x="4101236" y="2430818"/>
            <a:ext cx="5309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u</a:t>
            </a:r>
            <a:r>
              <a:rPr kumimoji="1" lang="en-US" altLang="ja-JP" sz="3600" dirty="0"/>
              <a:t>int8(unsigned int 8 bit)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A79CA9-7585-494A-932D-F830BCBF7268}"/>
              </a:ext>
            </a:extLst>
          </p:cNvPr>
          <p:cNvCxnSpPr/>
          <p:nvPr/>
        </p:nvCxnSpPr>
        <p:spPr>
          <a:xfrm>
            <a:off x="5432324" y="2984500"/>
            <a:ext cx="19177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9DA243-520A-4A19-8870-BD3BD530AEBA}"/>
              </a:ext>
            </a:extLst>
          </p:cNvPr>
          <p:cNvSpPr txBox="1"/>
          <p:nvPr/>
        </p:nvSpPr>
        <p:spPr>
          <a:xfrm>
            <a:off x="5837176" y="2984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符号なし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D48142C-62DA-477C-9C7B-296502F060A3}"/>
              </a:ext>
            </a:extLst>
          </p:cNvPr>
          <p:cNvCxnSpPr>
            <a:cxnSpLocks/>
          </p:cNvCxnSpPr>
          <p:nvPr/>
        </p:nvCxnSpPr>
        <p:spPr>
          <a:xfrm>
            <a:off x="7492569" y="2984500"/>
            <a:ext cx="505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4A1E6E-6493-474B-B696-8D1BD5CBE58F}"/>
              </a:ext>
            </a:extLst>
          </p:cNvPr>
          <p:cNvSpPr txBox="1"/>
          <p:nvPr/>
        </p:nvSpPr>
        <p:spPr>
          <a:xfrm>
            <a:off x="7300774" y="2984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整数型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FB38901-182C-44F7-8E7C-C2BD82923CD7}"/>
              </a:ext>
            </a:extLst>
          </p:cNvPr>
          <p:cNvCxnSpPr>
            <a:cxnSpLocks/>
          </p:cNvCxnSpPr>
          <p:nvPr/>
        </p:nvCxnSpPr>
        <p:spPr>
          <a:xfrm>
            <a:off x="8177937" y="3000949"/>
            <a:ext cx="924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C6C1C8F-D6C4-4055-88EF-D8823E6D3553}"/>
              </a:ext>
            </a:extLst>
          </p:cNvPr>
          <p:cNvSpPr txBox="1"/>
          <p:nvPr/>
        </p:nvSpPr>
        <p:spPr>
          <a:xfrm>
            <a:off x="8225461" y="2984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データサイズ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9C8BCF-F1B4-46AD-AA30-6BF25A4F07B5}"/>
              </a:ext>
            </a:extLst>
          </p:cNvPr>
          <p:cNvSpPr txBox="1"/>
          <p:nvPr/>
        </p:nvSpPr>
        <p:spPr>
          <a:xfrm>
            <a:off x="646171" y="4254665"/>
            <a:ext cx="1083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8bit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74FABE-E793-4A91-83E6-FA18E2FB99F1}"/>
              </a:ext>
            </a:extLst>
          </p:cNvPr>
          <p:cNvSpPr txBox="1"/>
          <p:nvPr/>
        </p:nvSpPr>
        <p:spPr>
          <a:xfrm>
            <a:off x="2271558" y="4271085"/>
            <a:ext cx="22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00000000</a:t>
            </a:r>
            <a:endParaRPr kumimoji="1" lang="ja-JP" altLang="en-US" sz="3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A28142-0112-49DD-B52C-9A75F6E17A8C}"/>
              </a:ext>
            </a:extLst>
          </p:cNvPr>
          <p:cNvSpPr txBox="1"/>
          <p:nvPr/>
        </p:nvSpPr>
        <p:spPr>
          <a:xfrm>
            <a:off x="5309703" y="4271085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11111111</a:t>
            </a:r>
            <a:endParaRPr kumimoji="1" lang="ja-JP" altLang="en-US" sz="3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B37525-5340-47D5-BCB4-0E9741877145}"/>
              </a:ext>
            </a:extLst>
          </p:cNvPr>
          <p:cNvSpPr txBox="1"/>
          <p:nvPr/>
        </p:nvSpPr>
        <p:spPr>
          <a:xfrm>
            <a:off x="4653046" y="4271085"/>
            <a:ext cx="5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~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876882C-F9D0-4342-ABF6-4BBC6D002076}"/>
              </a:ext>
            </a:extLst>
          </p:cNvPr>
          <p:cNvSpPr/>
          <p:nvPr/>
        </p:nvSpPr>
        <p:spPr>
          <a:xfrm>
            <a:off x="2271558" y="4271084"/>
            <a:ext cx="366967" cy="59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1184A93-0746-4405-84FD-CF224F98285F}"/>
              </a:ext>
            </a:extLst>
          </p:cNvPr>
          <p:cNvSpPr/>
          <p:nvPr/>
        </p:nvSpPr>
        <p:spPr>
          <a:xfrm>
            <a:off x="5322421" y="4254665"/>
            <a:ext cx="366967" cy="59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A057FF4-4DED-43C0-BFE0-6022EE2D5171}"/>
              </a:ext>
            </a:extLst>
          </p:cNvPr>
          <p:cNvSpPr txBox="1"/>
          <p:nvPr/>
        </p:nvSpPr>
        <p:spPr>
          <a:xfrm>
            <a:off x="1809388" y="38485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符号ビット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05E9B1-F207-46ED-8724-DEC2BF977FC6}"/>
              </a:ext>
            </a:extLst>
          </p:cNvPr>
          <p:cNvSpPr txBox="1"/>
          <p:nvPr/>
        </p:nvSpPr>
        <p:spPr>
          <a:xfrm>
            <a:off x="4836490" y="37541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符号ビット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E0246EE-8AF0-4785-ABBF-9C3443F3385A}"/>
              </a:ext>
            </a:extLst>
          </p:cNvPr>
          <p:cNvSpPr txBox="1"/>
          <p:nvPr/>
        </p:nvSpPr>
        <p:spPr>
          <a:xfrm>
            <a:off x="2053748" y="5191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符号あり</a:t>
            </a:r>
            <a:endParaRPr kumimoji="1" lang="ja-JP" altLang="en-US" sz="28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D251FC-616D-4FA9-872D-1E66537681D6}"/>
              </a:ext>
            </a:extLst>
          </p:cNvPr>
          <p:cNvSpPr txBox="1"/>
          <p:nvPr/>
        </p:nvSpPr>
        <p:spPr>
          <a:xfrm>
            <a:off x="3856353" y="5191780"/>
            <a:ext cx="210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-128 ~ 127 </a:t>
            </a:r>
            <a:endParaRPr kumimoji="1" lang="ja-JP" altLang="en-US" sz="2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20D39F7-24F1-4778-8BA3-6E35BCEFD621}"/>
              </a:ext>
            </a:extLst>
          </p:cNvPr>
          <p:cNvSpPr txBox="1"/>
          <p:nvPr/>
        </p:nvSpPr>
        <p:spPr>
          <a:xfrm>
            <a:off x="2052661" y="58521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符号なし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858817A-3B09-492E-9759-96048D7A235E}"/>
              </a:ext>
            </a:extLst>
          </p:cNvPr>
          <p:cNvSpPr txBox="1"/>
          <p:nvPr/>
        </p:nvSpPr>
        <p:spPr>
          <a:xfrm>
            <a:off x="4414279" y="5852187"/>
            <a:ext cx="150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0 ~ 255 </a:t>
            </a:r>
            <a:endParaRPr kumimoji="1" lang="ja-JP" altLang="en-US" sz="2800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46F1F7D-6B81-4ADD-B338-2D6029F27927}"/>
              </a:ext>
            </a:extLst>
          </p:cNvPr>
          <p:cNvCxnSpPr>
            <a:cxnSpLocks/>
          </p:cNvCxnSpPr>
          <p:nvPr/>
        </p:nvCxnSpPr>
        <p:spPr>
          <a:xfrm>
            <a:off x="2271558" y="6350007"/>
            <a:ext cx="35656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014FB7-2E4C-43E7-8117-EAD914E66292}"/>
              </a:ext>
            </a:extLst>
          </p:cNvPr>
          <p:cNvSpPr txBox="1"/>
          <p:nvPr/>
        </p:nvSpPr>
        <p:spPr>
          <a:xfrm>
            <a:off x="6992215" y="57881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画像</a:t>
            </a:r>
            <a:endParaRPr kumimoji="1" lang="ja-JP" altLang="en-US" dirty="0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5B971349-1A60-4D52-87DE-97388434955D}"/>
              </a:ext>
            </a:extLst>
          </p:cNvPr>
          <p:cNvSpPr/>
          <p:nvPr/>
        </p:nvSpPr>
        <p:spPr>
          <a:xfrm>
            <a:off x="8389353" y="5750336"/>
            <a:ext cx="653847" cy="6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71CBB8F-8010-4FE2-AB3D-FA9DD7E13D34}"/>
              </a:ext>
            </a:extLst>
          </p:cNvPr>
          <p:cNvSpPr txBox="1"/>
          <p:nvPr/>
        </p:nvSpPr>
        <p:spPr>
          <a:xfrm>
            <a:off x="9332342" y="5788193"/>
            <a:ext cx="1344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/>
              <a:t>u</a:t>
            </a:r>
            <a:r>
              <a:rPr kumimoji="1" lang="en-US" altLang="ja-JP" sz="3600" dirty="0"/>
              <a:t>int8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63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895</Words>
  <Application>Microsoft Office PowerPoint</Application>
  <PresentationFormat>ワイド画面</PresentationFormat>
  <Paragraphs>204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原口 俊樹</dc:creator>
  <cp:lastModifiedBy>原口 俊樹</cp:lastModifiedBy>
  <cp:revision>34</cp:revision>
  <dcterms:created xsi:type="dcterms:W3CDTF">2021-05-22T05:06:38Z</dcterms:created>
  <dcterms:modified xsi:type="dcterms:W3CDTF">2021-05-27T11:47:41Z</dcterms:modified>
</cp:coreProperties>
</file>