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1"/>
  </p:notesMasterIdLst>
  <p:sldIdLst>
    <p:sldId id="256" r:id="rId2"/>
    <p:sldId id="257" r:id="rId3"/>
    <p:sldId id="262" r:id="rId4"/>
    <p:sldId id="258" r:id="rId5"/>
    <p:sldId id="259" r:id="rId6"/>
    <p:sldId id="260"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D7832-7C44-403F-9C1A-73980E706319}" v="301" dt="2023-04-23T21:27:32.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CBB80-9B59-4129-86BC-9D0FFB9FCC94}" type="datetimeFigureOut">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FB326-1149-4A19-B729-A16022494F01}" type="slidenum">
              <a:t>‹#›</a:t>
            </a:fld>
            <a:endParaRPr lang="en-US"/>
          </a:p>
        </p:txBody>
      </p:sp>
    </p:spTree>
    <p:extLst>
      <p:ext uri="{BB962C8B-B14F-4D97-AF65-F5344CB8AC3E}">
        <p14:creationId xmlns:p14="http://schemas.microsoft.com/office/powerpoint/2010/main" val="322880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errors can be either syntax errors or exceptions. </a:t>
            </a:r>
          </a:p>
          <a:p>
            <a:r>
              <a:rPr lang="en-US" dirty="0"/>
              <a:t>Errors are issues in a program that cause it to halt during execution. </a:t>
            </a:r>
            <a:endParaRPr lang="en-US" dirty="0">
              <a:cs typeface="Calibri"/>
            </a:endParaRPr>
          </a:p>
          <a:p>
            <a:r>
              <a:rPr lang="en-US" dirty="0"/>
              <a:t>On the other hand, exceptions are raised when internal occurrences take place that alter the program's usual course.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78FB326-1149-4A19-B729-A16022494F01}" type="slidenum">
              <a:t>2</a:t>
            </a:fld>
            <a:endParaRPr lang="en-US"/>
          </a:p>
        </p:txBody>
      </p:sp>
    </p:spTree>
    <p:extLst>
      <p:ext uri="{BB962C8B-B14F-4D97-AF65-F5344CB8AC3E}">
        <p14:creationId xmlns:p14="http://schemas.microsoft.com/office/powerpoint/2010/main" val="79530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23,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4058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23,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912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23,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45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23,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034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23,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44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23,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5460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23,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21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23,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646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23,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6088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23,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0907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23,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0486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April 23,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5463883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errors-and-exceptions-in-python/" TargetMode="External"/><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hyperlink" Target="https://www.tutorialspoint.com/How-to-handle-exception-inside-a-Python-for-loop" TargetMode="External"/><Relationship Id="rId4" Type="http://schemas.openxmlformats.org/officeDocument/2006/relationships/hyperlink" Target="https://www.geeksforgeeks.org/python-exception-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549275"/>
            <a:ext cx="6373812" cy="984885"/>
          </a:xfrm>
        </p:spPr>
        <p:txBody>
          <a:bodyPr wrap="square" anchor="ctr">
            <a:normAutofit/>
          </a:bodyPr>
          <a:lstStyle/>
          <a:p>
            <a:r>
              <a:rPr lang="en-US" sz="4800" dirty="0"/>
              <a:t>Exception Handling</a:t>
            </a:r>
          </a:p>
        </p:txBody>
      </p:sp>
      <p:sp>
        <p:nvSpPr>
          <p:cNvPr id="3" name="Subtitle 2"/>
          <p:cNvSpPr>
            <a:spLocks noGrp="1"/>
          </p:cNvSpPr>
          <p:nvPr>
            <p:ph type="subTitle" idx="1"/>
          </p:nvPr>
        </p:nvSpPr>
        <p:spPr>
          <a:xfrm>
            <a:off x="7140575" y="549275"/>
            <a:ext cx="4498976" cy="984885"/>
          </a:xfrm>
        </p:spPr>
        <p:txBody>
          <a:bodyPr anchor="ctr">
            <a:normAutofit/>
          </a:bodyPr>
          <a:lstStyle/>
          <a:p>
            <a:pPr algn="r"/>
            <a:r>
              <a:rPr lang="en-US" dirty="0">
                <a:solidFill>
                  <a:schemeClr val="tx1">
                    <a:alpha val="60000"/>
                  </a:schemeClr>
                </a:solidFill>
                <a:ea typeface="Source Sans Pro"/>
              </a:rPr>
              <a:t>By: Jonathan Penaloza</a:t>
            </a:r>
            <a:endParaRPr lang="en-US" dirty="0">
              <a:solidFill>
                <a:schemeClr val="tx1">
                  <a:alpha val="60000"/>
                </a:schemeClr>
              </a:solidFill>
            </a:endParaRPr>
          </a:p>
        </p:txBody>
      </p:sp>
      <p:pic>
        <p:nvPicPr>
          <p:cNvPr id="4" name="Picture 3" descr="Neon laser lights aligned to form a triangle">
            <a:extLst>
              <a:ext uri="{FF2B5EF4-FFF2-40B4-BE49-F238E27FC236}">
                <a16:creationId xmlns:a16="http://schemas.microsoft.com/office/drawing/2014/main" id="{A4BDBBD1-8F59-1EB1-3491-13CCCAFE0BB9}"/>
              </a:ext>
            </a:extLst>
          </p:cNvPr>
          <p:cNvPicPr>
            <a:picLocks noChangeAspect="1"/>
          </p:cNvPicPr>
          <p:nvPr/>
        </p:nvPicPr>
        <p:blipFill rotWithShape="1">
          <a:blip r:embed="rId2"/>
          <a:srcRect t="22613" r="-2" b="14728"/>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A8C09-9942-7801-8FE1-D9FADBF44C3A}"/>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r>
              <a:rPr lang="en-US" sz="8000"/>
              <a:t>What are errors</a:t>
            </a:r>
          </a:p>
        </p:txBody>
      </p:sp>
      <p:grpSp>
        <p:nvGrpSpPr>
          <p:cNvPr id="22" name="Group 2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extBox 3">
            <a:extLst>
              <a:ext uri="{FF2B5EF4-FFF2-40B4-BE49-F238E27FC236}">
                <a16:creationId xmlns:a16="http://schemas.microsoft.com/office/drawing/2014/main" id="{0807859E-DFAC-CA24-39FF-CD0E27E3F14F}"/>
              </a:ext>
            </a:extLst>
          </p:cNvPr>
          <p:cNvSpPr txBox="1"/>
          <p:nvPr/>
        </p:nvSpPr>
        <p:spPr>
          <a:xfrm>
            <a:off x="5313680" y="4521834"/>
            <a:ext cx="63252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Syntax errors </a:t>
            </a:r>
            <a:endParaRPr lang="en-US" sz="2000">
              <a:ea typeface="Source Sans Pro"/>
            </a:endParaRPr>
          </a:p>
          <a:p>
            <a:pPr marL="342900" indent="-342900">
              <a:buFont typeface="Arial"/>
              <a:buChar char="•"/>
            </a:pPr>
            <a:r>
              <a:rPr lang="en-US" sz="2000" dirty="0">
                <a:ea typeface="+mn-lt"/>
                <a:cs typeface="+mn-lt"/>
              </a:rPr>
              <a:t>Exceptions</a:t>
            </a:r>
          </a:p>
        </p:txBody>
      </p:sp>
    </p:spTree>
    <p:extLst>
      <p:ext uri="{BB962C8B-B14F-4D97-AF65-F5344CB8AC3E}">
        <p14:creationId xmlns:p14="http://schemas.microsoft.com/office/powerpoint/2010/main" val="265244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EE27-1424-0ACD-1A84-333133A321D4}"/>
              </a:ext>
            </a:extLst>
          </p:cNvPr>
          <p:cNvSpPr>
            <a:spLocks noGrp="1"/>
          </p:cNvSpPr>
          <p:nvPr>
            <p:ph type="title"/>
          </p:nvPr>
        </p:nvSpPr>
        <p:spPr/>
        <p:txBody>
          <a:bodyPr/>
          <a:lstStyle/>
          <a:p>
            <a:r>
              <a:rPr lang="en-US"/>
              <a:t>Syntax Errors</a:t>
            </a:r>
          </a:p>
        </p:txBody>
      </p:sp>
      <p:sp>
        <p:nvSpPr>
          <p:cNvPr id="3" name="Content Placeholder 2">
            <a:extLst>
              <a:ext uri="{FF2B5EF4-FFF2-40B4-BE49-F238E27FC236}">
                <a16:creationId xmlns:a16="http://schemas.microsoft.com/office/drawing/2014/main" id="{B88A0C62-B0C6-AE96-FCDD-AE375BD69455}"/>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ea typeface="Source Sans Pro"/>
              </a:rPr>
              <a:t>amount = 10000</a:t>
            </a:r>
          </a:p>
          <a:p>
            <a:r>
              <a:rPr lang="en-US" dirty="0">
                <a:solidFill>
                  <a:srgbClr val="FFFFFF">
                    <a:alpha val="60000"/>
                  </a:srgbClr>
                </a:solidFill>
                <a:ea typeface="Source Sans Pro"/>
              </a:rPr>
              <a:t># check that You are eligible to</a:t>
            </a:r>
            <a:endParaRPr lang="en-US" dirty="0"/>
          </a:p>
          <a:p>
            <a:r>
              <a:rPr lang="en-US" dirty="0">
                <a:solidFill>
                  <a:srgbClr val="FFFFFF">
                    <a:alpha val="60000"/>
                  </a:srgbClr>
                </a:solidFill>
                <a:ea typeface="Source Sans Pro"/>
              </a:rPr>
              <a:t>#  purchase Dsa Self Paced or not</a:t>
            </a:r>
            <a:endParaRPr lang="en-US" dirty="0"/>
          </a:p>
          <a:p>
            <a:r>
              <a:rPr lang="en-US" dirty="0">
                <a:solidFill>
                  <a:srgbClr val="FFFFFF">
                    <a:alpha val="60000"/>
                  </a:srgbClr>
                </a:solidFill>
                <a:ea typeface="Source Sans Pro"/>
              </a:rPr>
              <a:t>if(amount&gt;2999)</a:t>
            </a:r>
            <a:endParaRPr lang="en-US" dirty="0"/>
          </a:p>
          <a:p>
            <a:r>
              <a:rPr lang="en-US" dirty="0">
                <a:solidFill>
                  <a:srgbClr val="FFFFFF">
                    <a:alpha val="60000"/>
                  </a:srgbClr>
                </a:solidFill>
                <a:ea typeface="Source Sans Pro"/>
              </a:rPr>
              <a:t>    print("You are eligible to purchase Dsa Self Paced")</a:t>
            </a:r>
            <a:endParaRPr lang="en-US" dirty="0"/>
          </a:p>
          <a:p>
            <a:endParaRPr lang="en-US" dirty="0">
              <a:solidFill>
                <a:srgbClr val="FFFFFF">
                  <a:alpha val="60000"/>
                </a:srgbClr>
              </a:solidFill>
              <a:ea typeface="Source Sans Pro"/>
            </a:endParaRPr>
          </a:p>
        </p:txBody>
      </p:sp>
      <p:pic>
        <p:nvPicPr>
          <p:cNvPr id="4" name="Picture 4" descr="Text&#10;&#10;Description automatically generated">
            <a:extLst>
              <a:ext uri="{FF2B5EF4-FFF2-40B4-BE49-F238E27FC236}">
                <a16:creationId xmlns:a16="http://schemas.microsoft.com/office/drawing/2014/main" id="{0F0C8AE9-8CC2-CBD7-8865-7A36EA170FED}"/>
              </a:ext>
            </a:extLst>
          </p:cNvPr>
          <p:cNvPicPr>
            <a:picLocks noChangeAspect="1"/>
          </p:cNvPicPr>
          <p:nvPr/>
        </p:nvPicPr>
        <p:blipFill>
          <a:blip r:embed="rId2"/>
          <a:stretch>
            <a:fillRect/>
          </a:stretch>
        </p:blipFill>
        <p:spPr>
          <a:xfrm>
            <a:off x="329096" y="4990338"/>
            <a:ext cx="9512851" cy="1648109"/>
          </a:xfrm>
          <a:prstGeom prst="rect">
            <a:avLst/>
          </a:prstGeom>
        </p:spPr>
      </p:pic>
    </p:spTree>
    <p:extLst>
      <p:ext uri="{BB962C8B-B14F-4D97-AF65-F5344CB8AC3E}">
        <p14:creationId xmlns:p14="http://schemas.microsoft.com/office/powerpoint/2010/main" val="358234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020-481A-BF77-6D4B-EE00E51AB2DE}"/>
              </a:ext>
            </a:extLst>
          </p:cNvPr>
          <p:cNvSpPr>
            <a:spLocks noGrp="1"/>
          </p:cNvSpPr>
          <p:nvPr>
            <p:ph type="title"/>
          </p:nvPr>
        </p:nvSpPr>
        <p:spPr/>
        <p:txBody>
          <a:bodyPr/>
          <a:lstStyle/>
          <a:p>
            <a:r>
              <a:rPr lang="en-US">
                <a:ea typeface="+mj-lt"/>
                <a:cs typeface="+mj-lt"/>
              </a:rPr>
              <a:t>Logical errors(Exception)</a:t>
            </a:r>
            <a:endParaRPr lang="en-US"/>
          </a:p>
        </p:txBody>
      </p:sp>
      <p:sp>
        <p:nvSpPr>
          <p:cNvPr id="3" name="Content Placeholder 2">
            <a:extLst>
              <a:ext uri="{FF2B5EF4-FFF2-40B4-BE49-F238E27FC236}">
                <a16:creationId xmlns:a16="http://schemas.microsoft.com/office/drawing/2014/main" id="{4B7A760E-AC02-5FCE-0CCD-488E2E470A96}"/>
              </a:ext>
            </a:extLst>
          </p:cNvPr>
          <p:cNvSpPr>
            <a:spLocks noGrp="1"/>
          </p:cNvSpPr>
          <p:nvPr>
            <p:ph idx="1"/>
          </p:nvPr>
        </p:nvSpPr>
        <p:spPr/>
        <p:txBody>
          <a:bodyPr vert="horz" wrap="square" lIns="0" tIns="0" rIns="0" bIns="0" rtlCol="0" anchor="t">
            <a:normAutofit fontScale="85000" lnSpcReduction="10000"/>
          </a:bodyPr>
          <a:lstStyle/>
          <a:p>
            <a:pPr>
              <a:lnSpc>
                <a:spcPct val="100000"/>
              </a:lnSpc>
            </a:pPr>
            <a:r>
              <a:rPr lang="en-US" dirty="0">
                <a:solidFill>
                  <a:srgbClr val="FFFFFF">
                    <a:alpha val="60000"/>
                  </a:srgbClr>
                </a:solidFill>
                <a:ea typeface="Source Sans Pro"/>
              </a:rPr>
              <a:t>When in the runtime, an error that happens after the syntax test succeeds is referred to as an exception or logical type. </a:t>
            </a:r>
            <a:endParaRPr lang="en-US" dirty="0"/>
          </a:p>
          <a:p>
            <a:pPr>
              <a:lnSpc>
                <a:spcPct val="100000"/>
              </a:lnSpc>
            </a:pPr>
            <a:r>
              <a:rPr lang="en-US" dirty="0">
                <a:solidFill>
                  <a:srgbClr val="FFFFFF"/>
                </a:solidFill>
                <a:ea typeface="Source Sans Pro"/>
              </a:rPr>
              <a:t>For instance, the </a:t>
            </a:r>
            <a:r>
              <a:rPr lang="en-US" dirty="0" err="1">
                <a:solidFill>
                  <a:srgbClr val="FFFFFF"/>
                </a:solidFill>
                <a:ea typeface="Source Sans Pro"/>
              </a:rPr>
              <a:t>ZeroDivisionError</a:t>
            </a:r>
            <a:r>
              <a:rPr lang="en-US" dirty="0">
                <a:solidFill>
                  <a:srgbClr val="FFFFFF"/>
                </a:solidFill>
                <a:ea typeface="Source Sans Pro"/>
              </a:rPr>
              <a:t> exception, and the </a:t>
            </a:r>
            <a:r>
              <a:rPr lang="en-US" dirty="0" err="1">
                <a:solidFill>
                  <a:srgbClr val="FFFFFF"/>
                </a:solidFill>
                <a:ea typeface="Source Sans Pro"/>
              </a:rPr>
              <a:t>ImportError</a:t>
            </a:r>
            <a:r>
              <a:rPr lang="en-US" dirty="0">
                <a:solidFill>
                  <a:srgbClr val="FFFFFF"/>
                </a:solidFill>
                <a:ea typeface="Source Sans Pro"/>
              </a:rPr>
              <a:t> exception is raised when we attempt to import a module that doesn't exist.</a:t>
            </a:r>
            <a:endParaRPr lang="en-US" dirty="0">
              <a:solidFill>
                <a:srgbClr val="FFFFFF"/>
              </a:solidFill>
            </a:endParaRPr>
          </a:p>
          <a:p>
            <a:r>
              <a:rPr lang="en-US" dirty="0">
                <a:solidFill>
                  <a:srgbClr val="FFFFFF">
                    <a:alpha val="60000"/>
                  </a:srgbClr>
                </a:solidFill>
                <a:ea typeface="Source Sans Pro"/>
              </a:rPr>
              <a:t>EX:</a:t>
            </a:r>
          </a:p>
          <a:p>
            <a:r>
              <a:rPr lang="en-US" dirty="0">
                <a:solidFill>
                  <a:srgbClr val="FFFFFF">
                    <a:alpha val="60000"/>
                  </a:srgbClr>
                </a:solidFill>
                <a:ea typeface="Source Sans Pro"/>
              </a:rPr>
              <a:t>marks = 10000</a:t>
            </a:r>
          </a:p>
          <a:p>
            <a:r>
              <a:rPr lang="en-US" dirty="0">
                <a:solidFill>
                  <a:srgbClr val="FFFFFF">
                    <a:alpha val="60000"/>
                  </a:srgbClr>
                </a:solidFill>
                <a:ea typeface="Source Sans Pro"/>
              </a:rPr>
              <a:t>  </a:t>
            </a:r>
            <a:endParaRPr lang="en-US" dirty="0"/>
          </a:p>
          <a:p>
            <a:r>
              <a:rPr lang="en-US" dirty="0">
                <a:solidFill>
                  <a:srgbClr val="FFFFFF">
                    <a:alpha val="60000"/>
                  </a:srgbClr>
                </a:solidFill>
                <a:ea typeface="Source Sans Pro"/>
              </a:rPr>
              <a:t># perform division with 0</a:t>
            </a:r>
            <a:endParaRPr lang="en-US" dirty="0"/>
          </a:p>
          <a:p>
            <a:r>
              <a:rPr lang="en-US" dirty="0">
                <a:solidFill>
                  <a:srgbClr val="FFFFFF">
                    <a:alpha val="60000"/>
                  </a:srgbClr>
                </a:solidFill>
                <a:ea typeface="Source Sans Pro"/>
              </a:rPr>
              <a:t>a = marks / 0</a:t>
            </a:r>
            <a:endParaRPr lang="en-US" dirty="0"/>
          </a:p>
          <a:p>
            <a:r>
              <a:rPr lang="en-US" dirty="0">
                <a:solidFill>
                  <a:srgbClr val="FFFFFF">
                    <a:alpha val="60000"/>
                  </a:srgbClr>
                </a:solidFill>
                <a:ea typeface="Source Sans Pro"/>
              </a:rPr>
              <a:t>print(a)</a:t>
            </a:r>
            <a:endParaRPr lang="en-US" dirty="0"/>
          </a:p>
          <a:p>
            <a:endParaRPr lang="en-US" dirty="0">
              <a:solidFill>
                <a:srgbClr val="FFFFFF">
                  <a:alpha val="60000"/>
                </a:srgbClr>
              </a:solidFill>
              <a:ea typeface="Source Sans Pro"/>
            </a:endParaRPr>
          </a:p>
        </p:txBody>
      </p:sp>
      <p:pic>
        <p:nvPicPr>
          <p:cNvPr id="4" name="Picture 4" descr="A picture containing text&#10;&#10;Description automatically generated">
            <a:extLst>
              <a:ext uri="{FF2B5EF4-FFF2-40B4-BE49-F238E27FC236}">
                <a16:creationId xmlns:a16="http://schemas.microsoft.com/office/drawing/2014/main" id="{3E352FDE-6AFE-79D2-F0B7-5FD1919BF924}"/>
              </a:ext>
            </a:extLst>
          </p:cNvPr>
          <p:cNvPicPr>
            <a:picLocks noChangeAspect="1"/>
          </p:cNvPicPr>
          <p:nvPr/>
        </p:nvPicPr>
        <p:blipFill rotWithShape="1">
          <a:blip r:embed="rId2"/>
          <a:srcRect r="17825" b="1123"/>
          <a:stretch/>
        </p:blipFill>
        <p:spPr>
          <a:xfrm>
            <a:off x="4117009" y="4644662"/>
            <a:ext cx="7592472" cy="1224090"/>
          </a:xfrm>
          <a:prstGeom prst="rect">
            <a:avLst/>
          </a:prstGeom>
        </p:spPr>
      </p:pic>
    </p:spTree>
    <p:extLst>
      <p:ext uri="{BB962C8B-B14F-4D97-AF65-F5344CB8AC3E}">
        <p14:creationId xmlns:p14="http://schemas.microsoft.com/office/powerpoint/2010/main" val="111693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2F7D-FF5C-70C9-2AFA-ABED69506BC9}"/>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7071BABC-560A-72A0-EBD1-FE3DC8E6E095}"/>
              </a:ext>
            </a:extLst>
          </p:cNvPr>
          <p:cNvSpPr>
            <a:spLocks noGrp="1"/>
          </p:cNvSpPr>
          <p:nvPr>
            <p:ph idx="1"/>
          </p:nvPr>
        </p:nvSpPr>
        <p:spPr/>
        <p:txBody>
          <a:bodyPr vert="horz" wrap="square" lIns="0" tIns="0" rIns="0" bIns="0" rtlCol="0" anchor="t">
            <a:normAutofit/>
          </a:bodyPr>
          <a:lstStyle/>
          <a:p>
            <a:pPr marL="0" indent="0" algn="just">
              <a:buNone/>
            </a:pPr>
            <a:r>
              <a:rPr lang="en-US" sz="2400" dirty="0"/>
              <a:t>Try and Except Statement – Catching Exceptions</a:t>
            </a:r>
            <a:endParaRPr lang="en-US" sz="2400">
              <a:solidFill>
                <a:srgbClr val="FFFFFF">
                  <a:alpha val="60000"/>
                </a:srgbClr>
              </a:solidFill>
              <a:ea typeface="Source Sans Pro"/>
            </a:endParaRPr>
          </a:p>
          <a:p>
            <a:pPr algn="just"/>
            <a:r>
              <a:rPr lang="en-US" sz="1600" dirty="0">
                <a:ea typeface="+mn-lt"/>
                <a:cs typeface="+mn-lt"/>
              </a:rPr>
              <a:t>"Try" and "except" statements are used to catch and handle exceptions in Python. Statements that can raise exceptions are kept inside the try clause and the statements that handle the exception are written inside except clause.</a:t>
            </a:r>
            <a:endParaRPr lang="en-US" sz="1600" dirty="0"/>
          </a:p>
          <a:p>
            <a:pPr marL="0" indent="0" algn="just">
              <a:buNone/>
            </a:pPr>
            <a:r>
              <a:rPr lang="en-US" sz="2400" dirty="0">
                <a:solidFill>
                  <a:srgbClr val="FFFFFF">
                    <a:alpha val="60000"/>
                  </a:srgbClr>
                </a:solidFill>
              </a:rPr>
              <a:t>Try with Else Clause</a:t>
            </a:r>
            <a:endParaRPr lang="en-US" sz="2400" dirty="0">
              <a:solidFill>
                <a:srgbClr val="FFFFFF">
                  <a:alpha val="60000"/>
                </a:srgbClr>
              </a:solidFill>
              <a:ea typeface="Source Sans Pro"/>
            </a:endParaRPr>
          </a:p>
          <a:p>
            <a:pPr algn="just"/>
            <a:r>
              <a:rPr lang="en-US" sz="1300" dirty="0">
                <a:solidFill>
                  <a:srgbClr val="FFFFFF">
                    <a:alpha val="60000"/>
                  </a:srgbClr>
                </a:solidFill>
                <a:ea typeface="+mn-lt"/>
                <a:cs typeface="+mn-lt"/>
              </a:rPr>
              <a:t> you can also use the else clause on the try-except block which must be present after all the except clauses. The code enters the else block only if the try clause does not raise an exception.</a:t>
            </a:r>
            <a:endParaRPr lang="en-US" sz="1600" dirty="0">
              <a:solidFill>
                <a:srgbClr val="FFFFFF">
                  <a:alpha val="60000"/>
                </a:srgbClr>
              </a:solidFill>
              <a:ea typeface="Source Sans Pro"/>
            </a:endParaRPr>
          </a:p>
          <a:p>
            <a:pPr marL="0" indent="0" algn="just">
              <a:buNone/>
            </a:pPr>
            <a:r>
              <a:rPr lang="en-US" sz="2400">
                <a:solidFill>
                  <a:srgbClr val="FFFFFF">
                    <a:alpha val="60000"/>
                  </a:srgbClr>
                </a:solidFill>
                <a:ea typeface="Source Sans Pro"/>
              </a:rPr>
              <a:t>Raising Exception</a:t>
            </a:r>
          </a:p>
          <a:p>
            <a:pPr algn="just"/>
            <a:r>
              <a:rPr lang="en-US" sz="1300">
                <a:ea typeface="+mn-lt"/>
                <a:cs typeface="+mn-lt"/>
              </a:rPr>
              <a:t>The raise statement enables the programmer to force the occurrence of a particular exception. raise's lone argument specifies the exception that should be raised. Either an exception instance or an exception class must be present here (a class that derives from Exception).</a:t>
            </a:r>
            <a:endParaRPr lang="en-US" sz="1300" dirty="0">
              <a:solidFill>
                <a:srgbClr val="FFFFFF">
                  <a:alpha val="60000"/>
                </a:srgbClr>
              </a:solidFill>
              <a:ea typeface="Source Sans Pro"/>
            </a:endParaRPr>
          </a:p>
          <a:p>
            <a:pPr algn="just"/>
            <a:endParaRPr lang="en-US" sz="1300" dirty="0">
              <a:solidFill>
                <a:srgbClr val="FFFFFF">
                  <a:alpha val="60000"/>
                </a:srgbClr>
              </a:solidFill>
              <a:ea typeface="Source Sans Pro"/>
            </a:endParaRPr>
          </a:p>
          <a:p>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67573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89C2-CA4D-358C-957B-4B3E25117B4B}"/>
              </a:ext>
            </a:extLst>
          </p:cNvPr>
          <p:cNvSpPr>
            <a:spLocks noGrp="1"/>
          </p:cNvSpPr>
          <p:nvPr>
            <p:ph type="title"/>
          </p:nvPr>
        </p:nvSpPr>
        <p:spPr/>
        <p:txBody>
          <a:bodyPr/>
          <a:lstStyle/>
          <a:p>
            <a:r>
              <a:rPr lang="en-US"/>
              <a:t>Examples of Exception handling</a:t>
            </a:r>
            <a:endParaRPr lang="en-US" dirty="0"/>
          </a:p>
        </p:txBody>
      </p:sp>
      <p:pic>
        <p:nvPicPr>
          <p:cNvPr id="8" name="Picture 8">
            <a:extLst>
              <a:ext uri="{FF2B5EF4-FFF2-40B4-BE49-F238E27FC236}">
                <a16:creationId xmlns:a16="http://schemas.microsoft.com/office/drawing/2014/main" id="{B49B2EE9-863C-2506-5A67-34C2E56EBEBA}"/>
              </a:ext>
            </a:extLst>
          </p:cNvPr>
          <p:cNvPicPr>
            <a:picLocks noChangeAspect="1"/>
          </p:cNvPicPr>
          <p:nvPr/>
        </p:nvPicPr>
        <p:blipFill>
          <a:blip r:embed="rId2"/>
          <a:stretch>
            <a:fillRect/>
          </a:stretch>
        </p:blipFill>
        <p:spPr>
          <a:xfrm>
            <a:off x="2813877" y="1439910"/>
            <a:ext cx="6266069" cy="5115659"/>
          </a:xfrm>
          <a:prstGeom prst="rect">
            <a:avLst/>
          </a:prstGeom>
        </p:spPr>
      </p:pic>
    </p:spTree>
    <p:extLst>
      <p:ext uri="{BB962C8B-B14F-4D97-AF65-F5344CB8AC3E}">
        <p14:creationId xmlns:p14="http://schemas.microsoft.com/office/powerpoint/2010/main" val="257912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0164-8808-06DA-0400-DB6ABC06FEBC}"/>
              </a:ext>
            </a:extLst>
          </p:cNvPr>
          <p:cNvSpPr>
            <a:spLocks noGrp="1"/>
          </p:cNvSpPr>
          <p:nvPr>
            <p:ph type="title"/>
          </p:nvPr>
        </p:nvSpPr>
        <p:spPr/>
        <p:txBody>
          <a:bodyPr/>
          <a:lstStyle/>
          <a:p>
            <a:r>
              <a:rPr lang="en-US"/>
              <a:t>Another example using strings</a:t>
            </a:r>
          </a:p>
        </p:txBody>
      </p:sp>
      <p:pic>
        <p:nvPicPr>
          <p:cNvPr id="4" name="Picture 4" descr="Graphical user interface, text, application, email&#10;&#10;Description automatically generated">
            <a:extLst>
              <a:ext uri="{FF2B5EF4-FFF2-40B4-BE49-F238E27FC236}">
                <a16:creationId xmlns:a16="http://schemas.microsoft.com/office/drawing/2014/main" id="{1F2A0F05-084B-3734-F13F-2B218C2A0912}"/>
              </a:ext>
            </a:extLst>
          </p:cNvPr>
          <p:cNvPicPr>
            <a:picLocks noGrp="1" noChangeAspect="1"/>
          </p:cNvPicPr>
          <p:nvPr>
            <p:ph idx="1"/>
          </p:nvPr>
        </p:nvPicPr>
        <p:blipFill>
          <a:blip r:embed="rId2"/>
          <a:stretch>
            <a:fillRect/>
          </a:stretch>
        </p:blipFill>
        <p:spPr>
          <a:xfrm>
            <a:off x="372166" y="1576333"/>
            <a:ext cx="10597320" cy="4744139"/>
          </a:xfrm>
        </p:spPr>
      </p:pic>
    </p:spTree>
    <p:extLst>
      <p:ext uri="{BB962C8B-B14F-4D97-AF65-F5344CB8AC3E}">
        <p14:creationId xmlns:p14="http://schemas.microsoft.com/office/powerpoint/2010/main" val="293322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039F-8059-20FE-8AFC-73F9B802200D}"/>
              </a:ext>
            </a:extLst>
          </p:cNvPr>
          <p:cNvSpPr>
            <a:spLocks noGrp="1"/>
          </p:cNvSpPr>
          <p:nvPr>
            <p:ph type="title"/>
          </p:nvPr>
        </p:nvSpPr>
        <p:spPr/>
        <p:txBody>
          <a:bodyPr/>
          <a:lstStyle/>
          <a:p>
            <a:r>
              <a:rPr lang="en-US"/>
              <a:t>Last Example using raise</a:t>
            </a:r>
          </a:p>
        </p:txBody>
      </p:sp>
      <p:pic>
        <p:nvPicPr>
          <p:cNvPr id="4" name="Picture 4" descr="Graphical user interface, text, application, email&#10;&#10;Description automatically generated">
            <a:extLst>
              <a:ext uri="{FF2B5EF4-FFF2-40B4-BE49-F238E27FC236}">
                <a16:creationId xmlns:a16="http://schemas.microsoft.com/office/drawing/2014/main" id="{656EFD67-22AB-49F4-92D5-8D5D9C5A9559}"/>
              </a:ext>
            </a:extLst>
          </p:cNvPr>
          <p:cNvPicPr>
            <a:picLocks noGrp="1" noChangeAspect="1"/>
          </p:cNvPicPr>
          <p:nvPr>
            <p:ph idx="1"/>
          </p:nvPr>
        </p:nvPicPr>
        <p:blipFill>
          <a:blip r:embed="rId2"/>
          <a:stretch>
            <a:fillRect/>
          </a:stretch>
        </p:blipFill>
        <p:spPr>
          <a:xfrm>
            <a:off x="1893198" y="1988945"/>
            <a:ext cx="8328300" cy="4183959"/>
          </a:xfrm>
        </p:spPr>
      </p:pic>
    </p:spTree>
    <p:extLst>
      <p:ext uri="{BB962C8B-B14F-4D97-AF65-F5344CB8AC3E}">
        <p14:creationId xmlns:p14="http://schemas.microsoft.com/office/powerpoint/2010/main" val="18453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0905-6E8D-DEFB-FECD-62786FF293EC}"/>
              </a:ext>
            </a:extLst>
          </p:cNvPr>
          <p:cNvSpPr>
            <a:spLocks noGrp="1"/>
          </p:cNvSpPr>
          <p:nvPr>
            <p:ph type="title"/>
          </p:nvPr>
        </p:nvSpPr>
        <p:spPr/>
        <p:txBody>
          <a:bodyPr/>
          <a:lstStyle/>
          <a:p>
            <a:r>
              <a:rPr lang="en-US"/>
              <a:t>Citation</a:t>
            </a:r>
          </a:p>
        </p:txBody>
      </p:sp>
      <p:sp>
        <p:nvSpPr>
          <p:cNvPr id="3" name="Content Placeholder 2">
            <a:extLst>
              <a:ext uri="{FF2B5EF4-FFF2-40B4-BE49-F238E27FC236}">
                <a16:creationId xmlns:a16="http://schemas.microsoft.com/office/drawing/2014/main" id="{DA468FC0-D8B8-FE17-0682-038954ABC392}"/>
              </a:ext>
            </a:extLst>
          </p:cNvPr>
          <p:cNvSpPr>
            <a:spLocks noGrp="1"/>
          </p:cNvSpPr>
          <p:nvPr>
            <p:ph idx="1"/>
          </p:nvPr>
        </p:nvSpPr>
        <p:spPr/>
        <p:txBody>
          <a:bodyPr vert="horz" wrap="square" lIns="0" tIns="0" rIns="0" bIns="0" rtlCol="0" anchor="t">
            <a:normAutofit/>
          </a:bodyPr>
          <a:lstStyle/>
          <a:p>
            <a:r>
              <a:rPr lang="en-US" dirty="0">
                <a:ea typeface="+mn-lt"/>
                <a:cs typeface="+mn-lt"/>
                <a:hlinkClick r:id="rId2"/>
              </a:rPr>
              <a:t>Error Types in Python (tutorialsteacher.com)</a:t>
            </a:r>
          </a:p>
          <a:p>
            <a:r>
              <a:rPr lang="en-US" dirty="0">
                <a:ea typeface="+mn-lt"/>
                <a:cs typeface="+mn-lt"/>
                <a:hlinkClick r:id="rId3"/>
              </a:rPr>
              <a:t>Errors and Exceptions in Python - GeeksforGeeks</a:t>
            </a:r>
          </a:p>
          <a:p>
            <a:r>
              <a:rPr lang="en-US" dirty="0">
                <a:ea typeface="+mn-lt"/>
                <a:cs typeface="+mn-lt"/>
                <a:hlinkClick r:id="rId4"/>
              </a:rPr>
              <a:t>Python Exception Handling - GeeksforGeeks</a:t>
            </a:r>
            <a:endParaRPr lang="en-US" dirty="0">
              <a:solidFill>
                <a:srgbClr val="FFFFFF">
                  <a:alpha val="60000"/>
                </a:srgbClr>
              </a:solidFill>
              <a:ea typeface="Source Sans Pro"/>
            </a:endParaRPr>
          </a:p>
          <a:p>
            <a:r>
              <a:rPr lang="en-US" dirty="0">
                <a:ea typeface="+mn-lt"/>
                <a:cs typeface="+mn-lt"/>
                <a:hlinkClick r:id="rId5"/>
              </a:rPr>
              <a:t>How to handle exception inside a Python for loop (tutorialspoint.com)</a:t>
            </a:r>
            <a:endParaRPr lang="en-US" dirty="0">
              <a:solidFill>
                <a:srgbClr val="FFFFFF">
                  <a:alpha val="60000"/>
                </a:srgbClr>
              </a:solidFill>
              <a:ea typeface="Source Sans Pro"/>
            </a:endParaRPr>
          </a:p>
          <a:p>
            <a:endParaRPr lang="en-US" dirty="0">
              <a:solidFill>
                <a:srgbClr val="FFFFFF">
                  <a:alpha val="60000"/>
                </a:srgbClr>
              </a:solidFill>
              <a:ea typeface="Source Sans Pro"/>
            </a:endParaRPr>
          </a:p>
          <a:p>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73883990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3DFloatVTI</vt:lpstr>
      <vt:lpstr>Exception Handling</vt:lpstr>
      <vt:lpstr>What are errors</vt:lpstr>
      <vt:lpstr>Syntax Errors</vt:lpstr>
      <vt:lpstr>Logical errors(Exception)</vt:lpstr>
      <vt:lpstr>Exception handling</vt:lpstr>
      <vt:lpstr>Examples of Exception handling</vt:lpstr>
      <vt:lpstr>Another example using strings</vt:lpstr>
      <vt:lpstr>Last Example using raise</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113</cp:revision>
  <dcterms:created xsi:type="dcterms:W3CDTF">2023-04-20T22:32:58Z</dcterms:created>
  <dcterms:modified xsi:type="dcterms:W3CDTF">2023-04-23T21:27:41Z</dcterms:modified>
</cp:coreProperties>
</file>