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9" r:id="rId3"/>
    <p:sldId id="270" r:id="rId4"/>
    <p:sldId id="257" r:id="rId5"/>
    <p:sldId id="258" r:id="rId6"/>
    <p:sldId id="259" r:id="rId7"/>
    <p:sldId id="260" r:id="rId8"/>
    <p:sldId id="261" r:id="rId9"/>
    <p:sldId id="263" r:id="rId10"/>
    <p:sldId id="262" r:id="rId11"/>
    <p:sldId id="264" r:id="rId12"/>
    <p:sldId id="265" r:id="rId13"/>
    <p:sldId id="266" r:id="rId14"/>
    <p:sldId id="267" r:id="rId15"/>
    <p:sldId id="272" r:id="rId16"/>
    <p:sldId id="271"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62"/>
    <p:restoredTop sz="94694"/>
  </p:normalViewPr>
  <p:slideViewPr>
    <p:cSldViewPr snapToGrid="0" snapToObjects="1">
      <p:cViewPr varScale="1">
        <p:scale>
          <a:sx n="105" d="100"/>
          <a:sy n="105" d="100"/>
        </p:scale>
        <p:origin x="1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29.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image" Target="../media/image18.svg"/><Relationship Id="rId16" Type="http://schemas.openxmlformats.org/officeDocument/2006/relationships/image" Target="../media/image32.svg"/><Relationship Id="rId1" Type="http://schemas.openxmlformats.org/officeDocument/2006/relationships/image" Target="../media/image17.png"/><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 Id="rId14" Type="http://schemas.openxmlformats.org/officeDocument/2006/relationships/image" Target="../media/image3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29.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image" Target="../media/image18.svg"/><Relationship Id="rId16" Type="http://schemas.openxmlformats.org/officeDocument/2006/relationships/image" Target="../media/image32.svg"/><Relationship Id="rId1" Type="http://schemas.openxmlformats.org/officeDocument/2006/relationships/image" Target="../media/image17.png"/><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 Id="rId1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BA9448-9016-4E72-B1D1-A8D5875500BC}"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B0176DBE-F995-4E2B-8321-7855A068B905}">
      <dgm:prSet/>
      <dgm:spPr/>
      <dgm:t>
        <a:bodyPr/>
        <a:lstStyle/>
        <a:p>
          <a:r>
            <a:rPr lang="en-US"/>
            <a:t>Working with “group by”</a:t>
          </a:r>
        </a:p>
      </dgm:t>
    </dgm:pt>
    <dgm:pt modelId="{6E42F936-49DD-468A-8959-A1187A050601}" type="parTrans" cxnId="{4F32AD0B-8078-4F5F-9A32-E246AC94C8A8}">
      <dgm:prSet/>
      <dgm:spPr/>
      <dgm:t>
        <a:bodyPr/>
        <a:lstStyle/>
        <a:p>
          <a:endParaRPr lang="en-US"/>
        </a:p>
      </dgm:t>
    </dgm:pt>
    <dgm:pt modelId="{590F9DFA-BEA1-43F8-BB4A-69D2EBE492EA}" type="sibTrans" cxnId="{4F32AD0B-8078-4F5F-9A32-E246AC94C8A8}">
      <dgm:prSet/>
      <dgm:spPr/>
      <dgm:t>
        <a:bodyPr/>
        <a:lstStyle/>
        <a:p>
          <a:endParaRPr lang="en-US"/>
        </a:p>
      </dgm:t>
    </dgm:pt>
    <dgm:pt modelId="{74E0A963-E20D-4B8C-850C-F334FF261D27}">
      <dgm:prSet/>
      <dgm:spPr/>
      <dgm:t>
        <a:bodyPr/>
        <a:lstStyle/>
        <a:p>
          <a:r>
            <a:rPr lang="en-US"/>
            <a:t>Differentiating the categorical data from the statistical data</a:t>
          </a:r>
        </a:p>
      </dgm:t>
    </dgm:pt>
    <dgm:pt modelId="{CD06C5AB-D368-4AEC-84B7-51D3D60E62BE}" type="parTrans" cxnId="{F2EC2F5D-5BFB-4B2F-B702-04B7DE2EFB5D}">
      <dgm:prSet/>
      <dgm:spPr/>
      <dgm:t>
        <a:bodyPr/>
        <a:lstStyle/>
        <a:p>
          <a:endParaRPr lang="en-US"/>
        </a:p>
      </dgm:t>
    </dgm:pt>
    <dgm:pt modelId="{7095A273-41A4-4BA4-920C-4EFC3D10B696}" type="sibTrans" cxnId="{F2EC2F5D-5BFB-4B2F-B702-04B7DE2EFB5D}">
      <dgm:prSet/>
      <dgm:spPr/>
      <dgm:t>
        <a:bodyPr/>
        <a:lstStyle/>
        <a:p>
          <a:endParaRPr lang="en-US"/>
        </a:p>
      </dgm:t>
    </dgm:pt>
    <dgm:pt modelId="{0F7D4A25-81B5-48F4-927B-8EA8D9FFA67C}">
      <dgm:prSet/>
      <dgm:spPr/>
      <dgm:t>
        <a:bodyPr/>
        <a:lstStyle/>
        <a:p>
          <a:r>
            <a:rPr lang="en-US"/>
            <a:t>The implementation of the new column of Date/Time and how it affected the outcomes of the process.</a:t>
          </a:r>
        </a:p>
      </dgm:t>
    </dgm:pt>
    <dgm:pt modelId="{98C2FBB7-5420-4857-9D6E-C4DD5BC1815C}" type="parTrans" cxnId="{1277A93F-EBE6-4DEA-99F7-FFB5B6404AA5}">
      <dgm:prSet/>
      <dgm:spPr/>
      <dgm:t>
        <a:bodyPr/>
        <a:lstStyle/>
        <a:p>
          <a:endParaRPr lang="en-US"/>
        </a:p>
      </dgm:t>
    </dgm:pt>
    <dgm:pt modelId="{359F8CB8-4CEC-435F-92C5-2505FEB290C8}" type="sibTrans" cxnId="{1277A93F-EBE6-4DEA-99F7-FFB5B6404AA5}">
      <dgm:prSet/>
      <dgm:spPr/>
      <dgm:t>
        <a:bodyPr/>
        <a:lstStyle/>
        <a:p>
          <a:endParaRPr lang="en-US"/>
        </a:p>
      </dgm:t>
    </dgm:pt>
    <dgm:pt modelId="{5FE3493C-F960-45E0-9ED6-4007ED429E4C}">
      <dgm:prSet/>
      <dgm:spPr/>
      <dgm:t>
        <a:bodyPr/>
        <a:lstStyle/>
        <a:p>
          <a:r>
            <a:rPr lang="en-US"/>
            <a:t>data = pd.read_csv('spotify_2023.csv', encoding = 'ISO-8859-1', engine= 'python', parse_dates=['release_date’]) (different encoding)</a:t>
          </a:r>
        </a:p>
      </dgm:t>
    </dgm:pt>
    <dgm:pt modelId="{50D395B4-C7D6-423C-BDC3-27FA2D59883C}" type="parTrans" cxnId="{6A490464-1708-48D6-B2D3-07C619A7AC4B}">
      <dgm:prSet/>
      <dgm:spPr/>
      <dgm:t>
        <a:bodyPr/>
        <a:lstStyle/>
        <a:p>
          <a:endParaRPr lang="en-US"/>
        </a:p>
      </dgm:t>
    </dgm:pt>
    <dgm:pt modelId="{58E99FFB-D1EE-4FF4-83E9-FAA9AF6F3BD0}" type="sibTrans" cxnId="{6A490464-1708-48D6-B2D3-07C619A7AC4B}">
      <dgm:prSet/>
      <dgm:spPr/>
      <dgm:t>
        <a:bodyPr/>
        <a:lstStyle/>
        <a:p>
          <a:endParaRPr lang="en-US"/>
        </a:p>
      </dgm:t>
    </dgm:pt>
    <dgm:pt modelId="{A4E11133-4E02-4933-99B5-BBAE7F2A3D7F}">
      <dgm:prSet/>
      <dgm:spPr/>
      <dgm:t>
        <a:bodyPr/>
        <a:lstStyle/>
        <a:p>
          <a:r>
            <a:rPr lang="en-US"/>
            <a:t>Time management</a:t>
          </a:r>
        </a:p>
      </dgm:t>
    </dgm:pt>
    <dgm:pt modelId="{A35095D5-77CC-4DC3-9A59-73A5A898EAAD}" type="parTrans" cxnId="{B401C32F-1C8F-47E2-9097-D6DF80AB386C}">
      <dgm:prSet/>
      <dgm:spPr/>
      <dgm:t>
        <a:bodyPr/>
        <a:lstStyle/>
        <a:p>
          <a:endParaRPr lang="en-US"/>
        </a:p>
      </dgm:t>
    </dgm:pt>
    <dgm:pt modelId="{576554E2-245A-451E-BFAB-522D767346D1}" type="sibTrans" cxnId="{B401C32F-1C8F-47E2-9097-D6DF80AB386C}">
      <dgm:prSet/>
      <dgm:spPr/>
      <dgm:t>
        <a:bodyPr/>
        <a:lstStyle/>
        <a:p>
          <a:endParaRPr lang="en-US"/>
        </a:p>
      </dgm:t>
    </dgm:pt>
    <dgm:pt modelId="{31B9BF1A-74D3-4FE4-8F77-32CA642DD8E3}">
      <dgm:prSet/>
      <dgm:spPr/>
      <dgm:t>
        <a:bodyPr/>
        <a:lstStyle/>
        <a:p>
          <a:r>
            <a:rPr lang="en-US"/>
            <a:t>Need better preparation</a:t>
          </a:r>
        </a:p>
      </dgm:t>
    </dgm:pt>
    <dgm:pt modelId="{87BB9492-272D-4C5E-8A03-450E5E2777D5}" type="parTrans" cxnId="{CBB273A4-6B92-4FDE-8759-4FA31415300D}">
      <dgm:prSet/>
      <dgm:spPr/>
      <dgm:t>
        <a:bodyPr/>
        <a:lstStyle/>
        <a:p>
          <a:endParaRPr lang="en-US"/>
        </a:p>
      </dgm:t>
    </dgm:pt>
    <dgm:pt modelId="{7D7009C0-4107-4335-B543-7BDE316BFD44}" type="sibTrans" cxnId="{CBB273A4-6B92-4FDE-8759-4FA31415300D}">
      <dgm:prSet/>
      <dgm:spPr/>
      <dgm:t>
        <a:bodyPr/>
        <a:lstStyle/>
        <a:p>
          <a:endParaRPr lang="en-US"/>
        </a:p>
      </dgm:t>
    </dgm:pt>
    <dgm:pt modelId="{91A55085-E15F-42B3-BFAF-CF8B98189EDE}">
      <dgm:prSet/>
      <dgm:spPr/>
      <dgm:t>
        <a:bodyPr/>
        <a:lstStyle/>
        <a:p>
          <a:r>
            <a:rPr lang="en-US"/>
            <a:t>More visuals</a:t>
          </a:r>
        </a:p>
      </dgm:t>
    </dgm:pt>
    <dgm:pt modelId="{D14CF7CB-4289-4A86-8C4F-E856D3895F00}" type="parTrans" cxnId="{319DCE5B-A4DD-429B-A2C5-3DE9B9C84347}">
      <dgm:prSet/>
      <dgm:spPr/>
      <dgm:t>
        <a:bodyPr/>
        <a:lstStyle/>
        <a:p>
          <a:endParaRPr lang="en-US"/>
        </a:p>
      </dgm:t>
    </dgm:pt>
    <dgm:pt modelId="{5807EBFE-73AC-48A8-9A2B-B6B6861BE97F}" type="sibTrans" cxnId="{319DCE5B-A4DD-429B-A2C5-3DE9B9C84347}">
      <dgm:prSet/>
      <dgm:spPr/>
      <dgm:t>
        <a:bodyPr/>
        <a:lstStyle/>
        <a:p>
          <a:endParaRPr lang="en-US"/>
        </a:p>
      </dgm:t>
    </dgm:pt>
    <dgm:pt modelId="{10B85877-10C9-46C7-8087-E76DDEA20E4F}">
      <dgm:prSet/>
      <dgm:spPr/>
      <dgm:t>
        <a:bodyPr/>
        <a:lstStyle/>
        <a:p>
          <a:r>
            <a:rPr lang="en-US"/>
            <a:t>Look up to more possibilities for linear regression.</a:t>
          </a:r>
        </a:p>
      </dgm:t>
    </dgm:pt>
    <dgm:pt modelId="{6FA2338E-330F-48F4-A8C7-651A1FEFBF86}" type="parTrans" cxnId="{E707F859-C981-4E05-A082-8FB014C82AE4}">
      <dgm:prSet/>
      <dgm:spPr/>
      <dgm:t>
        <a:bodyPr/>
        <a:lstStyle/>
        <a:p>
          <a:endParaRPr lang="en-US"/>
        </a:p>
      </dgm:t>
    </dgm:pt>
    <dgm:pt modelId="{5B9015BE-F0C8-4476-9DBD-5C7D51C2CE86}" type="sibTrans" cxnId="{E707F859-C981-4E05-A082-8FB014C82AE4}">
      <dgm:prSet/>
      <dgm:spPr/>
      <dgm:t>
        <a:bodyPr/>
        <a:lstStyle/>
        <a:p>
          <a:endParaRPr lang="en-US"/>
        </a:p>
      </dgm:t>
    </dgm:pt>
    <dgm:pt modelId="{C6912F49-430F-413C-9F97-D7952898D52A}" type="pres">
      <dgm:prSet presAssocID="{7EBA9448-9016-4E72-B1D1-A8D5875500BC}" presName="root" presStyleCnt="0">
        <dgm:presLayoutVars>
          <dgm:dir/>
          <dgm:resizeHandles val="exact"/>
        </dgm:presLayoutVars>
      </dgm:prSet>
      <dgm:spPr/>
    </dgm:pt>
    <dgm:pt modelId="{6173F13E-0061-4BAD-BAA5-DD121E49C60C}" type="pres">
      <dgm:prSet presAssocID="{B0176DBE-F995-4E2B-8321-7855A068B905}" presName="compNode" presStyleCnt="0"/>
      <dgm:spPr/>
    </dgm:pt>
    <dgm:pt modelId="{D2E139C8-1BC6-4277-9C6C-8CE6117F5588}" type="pres">
      <dgm:prSet presAssocID="{B0176DBE-F995-4E2B-8321-7855A068B905}" presName="bgRect" presStyleLbl="bgShp" presStyleIdx="0" presStyleCnt="8"/>
      <dgm:spPr/>
    </dgm:pt>
    <dgm:pt modelId="{A4CC7395-FEA0-4CDF-817C-540ABC712EE2}" type="pres">
      <dgm:prSet presAssocID="{B0176DBE-F995-4E2B-8321-7855A068B905}"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s"/>
        </a:ext>
      </dgm:extLst>
    </dgm:pt>
    <dgm:pt modelId="{38CC144D-0D70-4577-B976-C0595D150E68}" type="pres">
      <dgm:prSet presAssocID="{B0176DBE-F995-4E2B-8321-7855A068B905}" presName="spaceRect" presStyleCnt="0"/>
      <dgm:spPr/>
    </dgm:pt>
    <dgm:pt modelId="{26855187-E44C-47A9-B31E-33DA443BCCD9}" type="pres">
      <dgm:prSet presAssocID="{B0176DBE-F995-4E2B-8321-7855A068B905}" presName="parTx" presStyleLbl="revTx" presStyleIdx="0" presStyleCnt="8">
        <dgm:presLayoutVars>
          <dgm:chMax val="0"/>
          <dgm:chPref val="0"/>
        </dgm:presLayoutVars>
      </dgm:prSet>
      <dgm:spPr/>
    </dgm:pt>
    <dgm:pt modelId="{4339FDBC-0BA5-4CEE-89B8-DD3277A90D3B}" type="pres">
      <dgm:prSet presAssocID="{590F9DFA-BEA1-43F8-BB4A-69D2EBE492EA}" presName="sibTrans" presStyleCnt="0"/>
      <dgm:spPr/>
    </dgm:pt>
    <dgm:pt modelId="{3E07EF83-48B4-45E2-83A3-4963092BE62F}" type="pres">
      <dgm:prSet presAssocID="{74E0A963-E20D-4B8C-850C-F334FF261D27}" presName="compNode" presStyleCnt="0"/>
      <dgm:spPr/>
    </dgm:pt>
    <dgm:pt modelId="{CC8A67E3-3322-441E-B865-F1E6EE15E2D6}" type="pres">
      <dgm:prSet presAssocID="{74E0A963-E20D-4B8C-850C-F334FF261D27}" presName="bgRect" presStyleLbl="bgShp" presStyleIdx="1" presStyleCnt="8"/>
      <dgm:spPr/>
    </dgm:pt>
    <dgm:pt modelId="{E2BDEC89-1679-4EEC-8D71-3FF2CD8A0F2D}" type="pres">
      <dgm:prSet presAssocID="{74E0A963-E20D-4B8C-850C-F334FF261D27}"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AF4DEA7B-37CF-40DB-B151-C17D1B2E18AC}" type="pres">
      <dgm:prSet presAssocID="{74E0A963-E20D-4B8C-850C-F334FF261D27}" presName="spaceRect" presStyleCnt="0"/>
      <dgm:spPr/>
    </dgm:pt>
    <dgm:pt modelId="{E996B306-A231-46FC-ADDB-9DE9CB161ADB}" type="pres">
      <dgm:prSet presAssocID="{74E0A963-E20D-4B8C-850C-F334FF261D27}" presName="parTx" presStyleLbl="revTx" presStyleIdx="1" presStyleCnt="8">
        <dgm:presLayoutVars>
          <dgm:chMax val="0"/>
          <dgm:chPref val="0"/>
        </dgm:presLayoutVars>
      </dgm:prSet>
      <dgm:spPr/>
    </dgm:pt>
    <dgm:pt modelId="{0DB9C767-B4B8-4C9C-AAE4-73F8B9F81674}" type="pres">
      <dgm:prSet presAssocID="{7095A273-41A4-4BA4-920C-4EFC3D10B696}" presName="sibTrans" presStyleCnt="0"/>
      <dgm:spPr/>
    </dgm:pt>
    <dgm:pt modelId="{16CC536C-95C6-404E-979D-2E64EEF0B578}" type="pres">
      <dgm:prSet presAssocID="{0F7D4A25-81B5-48F4-927B-8EA8D9FFA67C}" presName="compNode" presStyleCnt="0"/>
      <dgm:spPr/>
    </dgm:pt>
    <dgm:pt modelId="{9F7CE36A-3D03-4F73-9658-61508EC8A53A}" type="pres">
      <dgm:prSet presAssocID="{0F7D4A25-81B5-48F4-927B-8EA8D9FFA67C}" presName="bgRect" presStyleLbl="bgShp" presStyleIdx="2" presStyleCnt="8"/>
      <dgm:spPr/>
    </dgm:pt>
    <dgm:pt modelId="{940E8D1B-B4B1-4E5B-88A3-597FC09D7AF9}" type="pres">
      <dgm:prSet presAssocID="{0F7D4A25-81B5-48F4-927B-8EA8D9FFA67C}"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ip Calendar"/>
        </a:ext>
      </dgm:extLst>
    </dgm:pt>
    <dgm:pt modelId="{062DA65E-AE64-4B90-BE23-711C2EA65A86}" type="pres">
      <dgm:prSet presAssocID="{0F7D4A25-81B5-48F4-927B-8EA8D9FFA67C}" presName="spaceRect" presStyleCnt="0"/>
      <dgm:spPr/>
    </dgm:pt>
    <dgm:pt modelId="{9288E4C1-EB52-4AF8-9DC4-B120B7AC654C}" type="pres">
      <dgm:prSet presAssocID="{0F7D4A25-81B5-48F4-927B-8EA8D9FFA67C}" presName="parTx" presStyleLbl="revTx" presStyleIdx="2" presStyleCnt="8">
        <dgm:presLayoutVars>
          <dgm:chMax val="0"/>
          <dgm:chPref val="0"/>
        </dgm:presLayoutVars>
      </dgm:prSet>
      <dgm:spPr/>
    </dgm:pt>
    <dgm:pt modelId="{6E9A57E2-34B7-4BDF-8930-1E398CCFE155}" type="pres">
      <dgm:prSet presAssocID="{359F8CB8-4CEC-435F-92C5-2505FEB290C8}" presName="sibTrans" presStyleCnt="0"/>
      <dgm:spPr/>
    </dgm:pt>
    <dgm:pt modelId="{20A8C8C2-8BAE-454F-A5A2-985033E5110D}" type="pres">
      <dgm:prSet presAssocID="{5FE3493C-F960-45E0-9ED6-4007ED429E4C}" presName="compNode" presStyleCnt="0"/>
      <dgm:spPr/>
    </dgm:pt>
    <dgm:pt modelId="{96A4CF48-F54E-423F-BF5E-454BB2537B20}" type="pres">
      <dgm:prSet presAssocID="{5FE3493C-F960-45E0-9ED6-4007ED429E4C}" presName="bgRect" presStyleLbl="bgShp" presStyleIdx="3" presStyleCnt="8"/>
      <dgm:spPr/>
    </dgm:pt>
    <dgm:pt modelId="{C014F0DD-869A-4C19-ADA4-AFDCB9D42D14}" type="pres">
      <dgm:prSet presAssocID="{5FE3493C-F960-45E0-9ED6-4007ED429E4C}"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grammer"/>
        </a:ext>
      </dgm:extLst>
    </dgm:pt>
    <dgm:pt modelId="{1812D40A-6BD3-4AE0-9675-CC48B49A1187}" type="pres">
      <dgm:prSet presAssocID="{5FE3493C-F960-45E0-9ED6-4007ED429E4C}" presName="spaceRect" presStyleCnt="0"/>
      <dgm:spPr/>
    </dgm:pt>
    <dgm:pt modelId="{A34B3D9C-00F5-4C24-871B-B045025CF950}" type="pres">
      <dgm:prSet presAssocID="{5FE3493C-F960-45E0-9ED6-4007ED429E4C}" presName="parTx" presStyleLbl="revTx" presStyleIdx="3" presStyleCnt="8">
        <dgm:presLayoutVars>
          <dgm:chMax val="0"/>
          <dgm:chPref val="0"/>
        </dgm:presLayoutVars>
      </dgm:prSet>
      <dgm:spPr/>
    </dgm:pt>
    <dgm:pt modelId="{09C13A2D-B87D-4E9D-B322-B3A07EC42744}" type="pres">
      <dgm:prSet presAssocID="{58E99FFB-D1EE-4FF4-83E9-FAA9AF6F3BD0}" presName="sibTrans" presStyleCnt="0"/>
      <dgm:spPr/>
    </dgm:pt>
    <dgm:pt modelId="{DFC90437-206A-412D-83E3-0421D4395FDC}" type="pres">
      <dgm:prSet presAssocID="{A4E11133-4E02-4933-99B5-BBAE7F2A3D7F}" presName="compNode" presStyleCnt="0"/>
      <dgm:spPr/>
    </dgm:pt>
    <dgm:pt modelId="{50CFBF0A-7C45-41FD-A3C8-2862F2B54801}" type="pres">
      <dgm:prSet presAssocID="{A4E11133-4E02-4933-99B5-BBAE7F2A3D7F}" presName="bgRect" presStyleLbl="bgShp" presStyleIdx="4" presStyleCnt="8"/>
      <dgm:spPr/>
    </dgm:pt>
    <dgm:pt modelId="{B3C74CFE-05B5-47F9-AFB7-95E4108564AA}" type="pres">
      <dgm:prSet presAssocID="{A4E11133-4E02-4933-99B5-BBAE7F2A3D7F}"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opwatch"/>
        </a:ext>
      </dgm:extLst>
    </dgm:pt>
    <dgm:pt modelId="{A8951521-01F2-4FA5-92CB-46E94A96E58C}" type="pres">
      <dgm:prSet presAssocID="{A4E11133-4E02-4933-99B5-BBAE7F2A3D7F}" presName="spaceRect" presStyleCnt="0"/>
      <dgm:spPr/>
    </dgm:pt>
    <dgm:pt modelId="{34148134-2028-4C04-A8F4-87BB7C14FF1A}" type="pres">
      <dgm:prSet presAssocID="{A4E11133-4E02-4933-99B5-BBAE7F2A3D7F}" presName="parTx" presStyleLbl="revTx" presStyleIdx="4" presStyleCnt="8">
        <dgm:presLayoutVars>
          <dgm:chMax val="0"/>
          <dgm:chPref val="0"/>
        </dgm:presLayoutVars>
      </dgm:prSet>
      <dgm:spPr/>
    </dgm:pt>
    <dgm:pt modelId="{6A67BED4-370B-473C-BFD4-34D02BE59C74}" type="pres">
      <dgm:prSet presAssocID="{576554E2-245A-451E-BFAB-522D767346D1}" presName="sibTrans" presStyleCnt="0"/>
      <dgm:spPr/>
    </dgm:pt>
    <dgm:pt modelId="{C1D8042B-FCBC-4877-BF79-B82622E8F96A}" type="pres">
      <dgm:prSet presAssocID="{31B9BF1A-74D3-4FE4-8F77-32CA642DD8E3}" presName="compNode" presStyleCnt="0"/>
      <dgm:spPr/>
    </dgm:pt>
    <dgm:pt modelId="{2A61021D-049D-4E30-A77B-A22EBCD1655C}" type="pres">
      <dgm:prSet presAssocID="{31B9BF1A-74D3-4FE4-8F77-32CA642DD8E3}" presName="bgRect" presStyleLbl="bgShp" presStyleIdx="5" presStyleCnt="8"/>
      <dgm:spPr/>
    </dgm:pt>
    <dgm:pt modelId="{02EA0BF2-53B9-4C78-8BAE-E7B0031562F2}" type="pres">
      <dgm:prSet presAssocID="{31B9BF1A-74D3-4FE4-8F77-32CA642DD8E3}"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ckmark"/>
        </a:ext>
      </dgm:extLst>
    </dgm:pt>
    <dgm:pt modelId="{C49FCEAE-2FE2-402A-A672-A7DA81135459}" type="pres">
      <dgm:prSet presAssocID="{31B9BF1A-74D3-4FE4-8F77-32CA642DD8E3}" presName="spaceRect" presStyleCnt="0"/>
      <dgm:spPr/>
    </dgm:pt>
    <dgm:pt modelId="{1E52290F-47C2-48A6-9B46-E8F10A9EFC5A}" type="pres">
      <dgm:prSet presAssocID="{31B9BF1A-74D3-4FE4-8F77-32CA642DD8E3}" presName="parTx" presStyleLbl="revTx" presStyleIdx="5" presStyleCnt="8">
        <dgm:presLayoutVars>
          <dgm:chMax val="0"/>
          <dgm:chPref val="0"/>
        </dgm:presLayoutVars>
      </dgm:prSet>
      <dgm:spPr/>
    </dgm:pt>
    <dgm:pt modelId="{28C5300E-E61B-4099-8D48-DB7D34A820A3}" type="pres">
      <dgm:prSet presAssocID="{7D7009C0-4107-4335-B543-7BDE316BFD44}" presName="sibTrans" presStyleCnt="0"/>
      <dgm:spPr/>
    </dgm:pt>
    <dgm:pt modelId="{7A2FA21C-3C9C-41DE-A451-D691289D2353}" type="pres">
      <dgm:prSet presAssocID="{91A55085-E15F-42B3-BFAF-CF8B98189EDE}" presName="compNode" presStyleCnt="0"/>
      <dgm:spPr/>
    </dgm:pt>
    <dgm:pt modelId="{AA7A2049-AECD-4D77-9BD5-2F648E0CCF93}" type="pres">
      <dgm:prSet presAssocID="{91A55085-E15F-42B3-BFAF-CF8B98189EDE}" presName="bgRect" presStyleLbl="bgShp" presStyleIdx="6" presStyleCnt="8"/>
      <dgm:spPr/>
    </dgm:pt>
    <dgm:pt modelId="{C02131A2-3DDE-4348-82E0-1D783144767C}" type="pres">
      <dgm:prSet presAssocID="{91A55085-E15F-42B3-BFAF-CF8B98189EDE}"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Eye"/>
        </a:ext>
      </dgm:extLst>
    </dgm:pt>
    <dgm:pt modelId="{A796A673-A11C-4A31-A0EA-6CAA5C8B27E9}" type="pres">
      <dgm:prSet presAssocID="{91A55085-E15F-42B3-BFAF-CF8B98189EDE}" presName="spaceRect" presStyleCnt="0"/>
      <dgm:spPr/>
    </dgm:pt>
    <dgm:pt modelId="{79337506-773B-4FEB-8C23-040052876439}" type="pres">
      <dgm:prSet presAssocID="{91A55085-E15F-42B3-BFAF-CF8B98189EDE}" presName="parTx" presStyleLbl="revTx" presStyleIdx="6" presStyleCnt="8">
        <dgm:presLayoutVars>
          <dgm:chMax val="0"/>
          <dgm:chPref val="0"/>
        </dgm:presLayoutVars>
      </dgm:prSet>
      <dgm:spPr/>
    </dgm:pt>
    <dgm:pt modelId="{BB352450-0405-463D-80AB-6D67384E4E08}" type="pres">
      <dgm:prSet presAssocID="{5807EBFE-73AC-48A8-9A2B-B6B6861BE97F}" presName="sibTrans" presStyleCnt="0"/>
      <dgm:spPr/>
    </dgm:pt>
    <dgm:pt modelId="{8A9210C5-86C0-4E3D-94AE-2AE0CC23BF3A}" type="pres">
      <dgm:prSet presAssocID="{10B85877-10C9-46C7-8087-E76DDEA20E4F}" presName="compNode" presStyleCnt="0"/>
      <dgm:spPr/>
    </dgm:pt>
    <dgm:pt modelId="{EE06FFF3-EE32-4006-A1E6-4C3884049006}" type="pres">
      <dgm:prSet presAssocID="{10B85877-10C9-46C7-8087-E76DDEA20E4F}" presName="bgRect" presStyleLbl="bgShp" presStyleIdx="7" presStyleCnt="8"/>
      <dgm:spPr/>
    </dgm:pt>
    <dgm:pt modelId="{42195B39-B33D-4F6A-93C6-9B99DF69EB95}" type="pres">
      <dgm:prSet presAssocID="{10B85877-10C9-46C7-8087-E76DDEA20E4F}"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Statistics"/>
        </a:ext>
      </dgm:extLst>
    </dgm:pt>
    <dgm:pt modelId="{0E4CB78B-D7B7-44AC-93E8-2834E69CD7C6}" type="pres">
      <dgm:prSet presAssocID="{10B85877-10C9-46C7-8087-E76DDEA20E4F}" presName="spaceRect" presStyleCnt="0"/>
      <dgm:spPr/>
    </dgm:pt>
    <dgm:pt modelId="{ACC63C2B-ECDB-44F3-B74C-33BA30E0BD5F}" type="pres">
      <dgm:prSet presAssocID="{10B85877-10C9-46C7-8087-E76DDEA20E4F}" presName="parTx" presStyleLbl="revTx" presStyleIdx="7" presStyleCnt="8">
        <dgm:presLayoutVars>
          <dgm:chMax val="0"/>
          <dgm:chPref val="0"/>
        </dgm:presLayoutVars>
      </dgm:prSet>
      <dgm:spPr/>
    </dgm:pt>
  </dgm:ptLst>
  <dgm:cxnLst>
    <dgm:cxn modelId="{5A49CE0A-037D-447E-A5BE-29E6C32D20E3}" type="presOf" srcId="{5FE3493C-F960-45E0-9ED6-4007ED429E4C}" destId="{A34B3D9C-00F5-4C24-871B-B045025CF950}" srcOrd="0" destOrd="0" presId="urn:microsoft.com/office/officeart/2018/2/layout/IconVerticalSolidList"/>
    <dgm:cxn modelId="{4F32AD0B-8078-4F5F-9A32-E246AC94C8A8}" srcId="{7EBA9448-9016-4E72-B1D1-A8D5875500BC}" destId="{B0176DBE-F995-4E2B-8321-7855A068B905}" srcOrd="0" destOrd="0" parTransId="{6E42F936-49DD-468A-8959-A1187A050601}" sibTransId="{590F9DFA-BEA1-43F8-BB4A-69D2EBE492EA}"/>
    <dgm:cxn modelId="{7525BD23-86A1-44AB-9A4B-34E224A0F2F7}" type="presOf" srcId="{B0176DBE-F995-4E2B-8321-7855A068B905}" destId="{26855187-E44C-47A9-B31E-33DA443BCCD9}" srcOrd="0" destOrd="0" presId="urn:microsoft.com/office/officeart/2018/2/layout/IconVerticalSolidList"/>
    <dgm:cxn modelId="{B401C32F-1C8F-47E2-9097-D6DF80AB386C}" srcId="{7EBA9448-9016-4E72-B1D1-A8D5875500BC}" destId="{A4E11133-4E02-4933-99B5-BBAE7F2A3D7F}" srcOrd="4" destOrd="0" parTransId="{A35095D5-77CC-4DC3-9A59-73A5A898EAAD}" sibTransId="{576554E2-245A-451E-BFAB-522D767346D1}"/>
    <dgm:cxn modelId="{1277A93F-EBE6-4DEA-99F7-FFB5B6404AA5}" srcId="{7EBA9448-9016-4E72-B1D1-A8D5875500BC}" destId="{0F7D4A25-81B5-48F4-927B-8EA8D9FFA67C}" srcOrd="2" destOrd="0" parTransId="{98C2FBB7-5420-4857-9D6E-C4DD5BC1815C}" sibTransId="{359F8CB8-4CEC-435F-92C5-2505FEB290C8}"/>
    <dgm:cxn modelId="{29A4E940-382D-4A38-9DF3-583E1AD7C7E5}" type="presOf" srcId="{74E0A963-E20D-4B8C-850C-F334FF261D27}" destId="{E996B306-A231-46FC-ADDB-9DE9CB161ADB}" srcOrd="0" destOrd="0" presId="urn:microsoft.com/office/officeart/2018/2/layout/IconVerticalSolidList"/>
    <dgm:cxn modelId="{319DCE5B-A4DD-429B-A2C5-3DE9B9C84347}" srcId="{7EBA9448-9016-4E72-B1D1-A8D5875500BC}" destId="{91A55085-E15F-42B3-BFAF-CF8B98189EDE}" srcOrd="6" destOrd="0" parTransId="{D14CF7CB-4289-4A86-8C4F-E856D3895F00}" sibTransId="{5807EBFE-73AC-48A8-9A2B-B6B6861BE97F}"/>
    <dgm:cxn modelId="{F2EC2F5D-5BFB-4B2F-B702-04B7DE2EFB5D}" srcId="{7EBA9448-9016-4E72-B1D1-A8D5875500BC}" destId="{74E0A963-E20D-4B8C-850C-F334FF261D27}" srcOrd="1" destOrd="0" parTransId="{CD06C5AB-D368-4AEC-84B7-51D3D60E62BE}" sibTransId="{7095A273-41A4-4BA4-920C-4EFC3D10B696}"/>
    <dgm:cxn modelId="{6A490464-1708-48D6-B2D3-07C619A7AC4B}" srcId="{7EBA9448-9016-4E72-B1D1-A8D5875500BC}" destId="{5FE3493C-F960-45E0-9ED6-4007ED429E4C}" srcOrd="3" destOrd="0" parTransId="{50D395B4-C7D6-423C-BDC3-27FA2D59883C}" sibTransId="{58E99FFB-D1EE-4FF4-83E9-FAA9AF6F3BD0}"/>
    <dgm:cxn modelId="{569C7F78-DB09-4C6F-B089-FE66EFEA1F26}" type="presOf" srcId="{A4E11133-4E02-4933-99B5-BBAE7F2A3D7F}" destId="{34148134-2028-4C04-A8F4-87BB7C14FF1A}" srcOrd="0" destOrd="0" presId="urn:microsoft.com/office/officeart/2018/2/layout/IconVerticalSolidList"/>
    <dgm:cxn modelId="{E707F859-C981-4E05-A082-8FB014C82AE4}" srcId="{7EBA9448-9016-4E72-B1D1-A8D5875500BC}" destId="{10B85877-10C9-46C7-8087-E76DDEA20E4F}" srcOrd="7" destOrd="0" parTransId="{6FA2338E-330F-48F4-A8C7-651A1FEFBF86}" sibTransId="{5B9015BE-F0C8-4476-9DBD-5C7D51C2CE86}"/>
    <dgm:cxn modelId="{66D74C98-7BCE-42E3-9FAB-ABB47BE6DB03}" type="presOf" srcId="{7EBA9448-9016-4E72-B1D1-A8D5875500BC}" destId="{C6912F49-430F-413C-9F97-D7952898D52A}" srcOrd="0" destOrd="0" presId="urn:microsoft.com/office/officeart/2018/2/layout/IconVerticalSolidList"/>
    <dgm:cxn modelId="{CBB273A4-6B92-4FDE-8759-4FA31415300D}" srcId="{7EBA9448-9016-4E72-B1D1-A8D5875500BC}" destId="{31B9BF1A-74D3-4FE4-8F77-32CA642DD8E3}" srcOrd="5" destOrd="0" parTransId="{87BB9492-272D-4C5E-8A03-450E5E2777D5}" sibTransId="{7D7009C0-4107-4335-B543-7BDE316BFD44}"/>
    <dgm:cxn modelId="{B071E8B2-FDC2-4D63-B2E4-E7610722D860}" type="presOf" srcId="{31B9BF1A-74D3-4FE4-8F77-32CA642DD8E3}" destId="{1E52290F-47C2-48A6-9B46-E8F10A9EFC5A}" srcOrd="0" destOrd="0" presId="urn:microsoft.com/office/officeart/2018/2/layout/IconVerticalSolidList"/>
    <dgm:cxn modelId="{7828FEBD-1FD0-480A-AFB8-0024375CAE86}" type="presOf" srcId="{0F7D4A25-81B5-48F4-927B-8EA8D9FFA67C}" destId="{9288E4C1-EB52-4AF8-9DC4-B120B7AC654C}" srcOrd="0" destOrd="0" presId="urn:microsoft.com/office/officeart/2018/2/layout/IconVerticalSolidList"/>
    <dgm:cxn modelId="{91C1C1DF-7F76-4DB9-B4D5-6830A5DC6121}" type="presOf" srcId="{10B85877-10C9-46C7-8087-E76DDEA20E4F}" destId="{ACC63C2B-ECDB-44F3-B74C-33BA30E0BD5F}" srcOrd="0" destOrd="0" presId="urn:microsoft.com/office/officeart/2018/2/layout/IconVerticalSolidList"/>
    <dgm:cxn modelId="{45FBF6E3-1B78-48B1-8D0B-3D109E516073}" type="presOf" srcId="{91A55085-E15F-42B3-BFAF-CF8B98189EDE}" destId="{79337506-773B-4FEB-8C23-040052876439}" srcOrd="0" destOrd="0" presId="urn:microsoft.com/office/officeart/2018/2/layout/IconVerticalSolidList"/>
    <dgm:cxn modelId="{78EC5588-D7AA-4465-8B2A-B016B87C3759}" type="presParOf" srcId="{C6912F49-430F-413C-9F97-D7952898D52A}" destId="{6173F13E-0061-4BAD-BAA5-DD121E49C60C}" srcOrd="0" destOrd="0" presId="urn:microsoft.com/office/officeart/2018/2/layout/IconVerticalSolidList"/>
    <dgm:cxn modelId="{5D97F932-FBE2-4533-8243-F1D109C39587}" type="presParOf" srcId="{6173F13E-0061-4BAD-BAA5-DD121E49C60C}" destId="{D2E139C8-1BC6-4277-9C6C-8CE6117F5588}" srcOrd="0" destOrd="0" presId="urn:microsoft.com/office/officeart/2018/2/layout/IconVerticalSolidList"/>
    <dgm:cxn modelId="{3C2CA614-6B06-466F-8D61-05C4CD0B9296}" type="presParOf" srcId="{6173F13E-0061-4BAD-BAA5-DD121E49C60C}" destId="{A4CC7395-FEA0-4CDF-817C-540ABC712EE2}" srcOrd="1" destOrd="0" presId="urn:microsoft.com/office/officeart/2018/2/layout/IconVerticalSolidList"/>
    <dgm:cxn modelId="{B2E0E52D-4955-40CF-9E74-5095125630F6}" type="presParOf" srcId="{6173F13E-0061-4BAD-BAA5-DD121E49C60C}" destId="{38CC144D-0D70-4577-B976-C0595D150E68}" srcOrd="2" destOrd="0" presId="urn:microsoft.com/office/officeart/2018/2/layout/IconVerticalSolidList"/>
    <dgm:cxn modelId="{C19D474A-C190-43CF-A7EA-EEB6DBB5601F}" type="presParOf" srcId="{6173F13E-0061-4BAD-BAA5-DD121E49C60C}" destId="{26855187-E44C-47A9-B31E-33DA443BCCD9}" srcOrd="3" destOrd="0" presId="urn:microsoft.com/office/officeart/2018/2/layout/IconVerticalSolidList"/>
    <dgm:cxn modelId="{9357C2D6-FEEF-42DE-808A-97AC72FABB0F}" type="presParOf" srcId="{C6912F49-430F-413C-9F97-D7952898D52A}" destId="{4339FDBC-0BA5-4CEE-89B8-DD3277A90D3B}" srcOrd="1" destOrd="0" presId="urn:microsoft.com/office/officeart/2018/2/layout/IconVerticalSolidList"/>
    <dgm:cxn modelId="{91919DE1-A97B-48E9-BB70-5FA4EC79A118}" type="presParOf" srcId="{C6912F49-430F-413C-9F97-D7952898D52A}" destId="{3E07EF83-48B4-45E2-83A3-4963092BE62F}" srcOrd="2" destOrd="0" presId="urn:microsoft.com/office/officeart/2018/2/layout/IconVerticalSolidList"/>
    <dgm:cxn modelId="{F0B968A3-6EFA-4983-909E-94D23512560E}" type="presParOf" srcId="{3E07EF83-48B4-45E2-83A3-4963092BE62F}" destId="{CC8A67E3-3322-441E-B865-F1E6EE15E2D6}" srcOrd="0" destOrd="0" presId="urn:microsoft.com/office/officeart/2018/2/layout/IconVerticalSolidList"/>
    <dgm:cxn modelId="{8E4F37DB-709B-4D6E-BE84-135D66E02C36}" type="presParOf" srcId="{3E07EF83-48B4-45E2-83A3-4963092BE62F}" destId="{E2BDEC89-1679-4EEC-8D71-3FF2CD8A0F2D}" srcOrd="1" destOrd="0" presId="urn:microsoft.com/office/officeart/2018/2/layout/IconVerticalSolidList"/>
    <dgm:cxn modelId="{C955D0B3-3E7C-4F67-91C1-9C6413A36728}" type="presParOf" srcId="{3E07EF83-48B4-45E2-83A3-4963092BE62F}" destId="{AF4DEA7B-37CF-40DB-B151-C17D1B2E18AC}" srcOrd="2" destOrd="0" presId="urn:microsoft.com/office/officeart/2018/2/layout/IconVerticalSolidList"/>
    <dgm:cxn modelId="{C279B701-B89A-408B-B1C3-C1AF3BA37BD9}" type="presParOf" srcId="{3E07EF83-48B4-45E2-83A3-4963092BE62F}" destId="{E996B306-A231-46FC-ADDB-9DE9CB161ADB}" srcOrd="3" destOrd="0" presId="urn:microsoft.com/office/officeart/2018/2/layout/IconVerticalSolidList"/>
    <dgm:cxn modelId="{AA7B1074-FF65-4BB2-9E53-731DAEED25E0}" type="presParOf" srcId="{C6912F49-430F-413C-9F97-D7952898D52A}" destId="{0DB9C767-B4B8-4C9C-AAE4-73F8B9F81674}" srcOrd="3" destOrd="0" presId="urn:microsoft.com/office/officeart/2018/2/layout/IconVerticalSolidList"/>
    <dgm:cxn modelId="{F2B6ACD1-3172-4B25-A9F6-8F1279FB74F3}" type="presParOf" srcId="{C6912F49-430F-413C-9F97-D7952898D52A}" destId="{16CC536C-95C6-404E-979D-2E64EEF0B578}" srcOrd="4" destOrd="0" presId="urn:microsoft.com/office/officeart/2018/2/layout/IconVerticalSolidList"/>
    <dgm:cxn modelId="{CC02341B-1010-47E1-9534-7A7EFB33102A}" type="presParOf" srcId="{16CC536C-95C6-404E-979D-2E64EEF0B578}" destId="{9F7CE36A-3D03-4F73-9658-61508EC8A53A}" srcOrd="0" destOrd="0" presId="urn:microsoft.com/office/officeart/2018/2/layout/IconVerticalSolidList"/>
    <dgm:cxn modelId="{8807DC79-1EF1-4C76-A9B3-A7DBDF7054AE}" type="presParOf" srcId="{16CC536C-95C6-404E-979D-2E64EEF0B578}" destId="{940E8D1B-B4B1-4E5B-88A3-597FC09D7AF9}" srcOrd="1" destOrd="0" presId="urn:microsoft.com/office/officeart/2018/2/layout/IconVerticalSolidList"/>
    <dgm:cxn modelId="{D7094137-0906-4B44-A42A-FD68CE9981D1}" type="presParOf" srcId="{16CC536C-95C6-404E-979D-2E64EEF0B578}" destId="{062DA65E-AE64-4B90-BE23-711C2EA65A86}" srcOrd="2" destOrd="0" presId="urn:microsoft.com/office/officeart/2018/2/layout/IconVerticalSolidList"/>
    <dgm:cxn modelId="{14368440-2ADC-4049-AEB6-CC120BE7CA76}" type="presParOf" srcId="{16CC536C-95C6-404E-979D-2E64EEF0B578}" destId="{9288E4C1-EB52-4AF8-9DC4-B120B7AC654C}" srcOrd="3" destOrd="0" presId="urn:microsoft.com/office/officeart/2018/2/layout/IconVerticalSolidList"/>
    <dgm:cxn modelId="{34F264DB-A033-41A0-8BAF-27C1451C87FC}" type="presParOf" srcId="{C6912F49-430F-413C-9F97-D7952898D52A}" destId="{6E9A57E2-34B7-4BDF-8930-1E398CCFE155}" srcOrd="5" destOrd="0" presId="urn:microsoft.com/office/officeart/2018/2/layout/IconVerticalSolidList"/>
    <dgm:cxn modelId="{5AF2628C-D29F-4705-A467-B85732B17F2B}" type="presParOf" srcId="{C6912F49-430F-413C-9F97-D7952898D52A}" destId="{20A8C8C2-8BAE-454F-A5A2-985033E5110D}" srcOrd="6" destOrd="0" presId="urn:microsoft.com/office/officeart/2018/2/layout/IconVerticalSolidList"/>
    <dgm:cxn modelId="{FAEF7D2E-8ACA-4486-864D-187FFBEE00B2}" type="presParOf" srcId="{20A8C8C2-8BAE-454F-A5A2-985033E5110D}" destId="{96A4CF48-F54E-423F-BF5E-454BB2537B20}" srcOrd="0" destOrd="0" presId="urn:microsoft.com/office/officeart/2018/2/layout/IconVerticalSolidList"/>
    <dgm:cxn modelId="{DEB18D24-73A6-458D-8054-F7359D0AD1A2}" type="presParOf" srcId="{20A8C8C2-8BAE-454F-A5A2-985033E5110D}" destId="{C014F0DD-869A-4C19-ADA4-AFDCB9D42D14}" srcOrd="1" destOrd="0" presId="urn:microsoft.com/office/officeart/2018/2/layout/IconVerticalSolidList"/>
    <dgm:cxn modelId="{57D84F64-5E45-4E46-929C-767D3DFAEE41}" type="presParOf" srcId="{20A8C8C2-8BAE-454F-A5A2-985033E5110D}" destId="{1812D40A-6BD3-4AE0-9675-CC48B49A1187}" srcOrd="2" destOrd="0" presId="urn:microsoft.com/office/officeart/2018/2/layout/IconVerticalSolidList"/>
    <dgm:cxn modelId="{279FF3A5-ED78-4AE0-B6CF-C6AAEC2E5C15}" type="presParOf" srcId="{20A8C8C2-8BAE-454F-A5A2-985033E5110D}" destId="{A34B3D9C-00F5-4C24-871B-B045025CF950}" srcOrd="3" destOrd="0" presId="urn:microsoft.com/office/officeart/2018/2/layout/IconVerticalSolidList"/>
    <dgm:cxn modelId="{3A3EB644-89D6-4DA4-9551-0B6344DA97C8}" type="presParOf" srcId="{C6912F49-430F-413C-9F97-D7952898D52A}" destId="{09C13A2D-B87D-4E9D-B322-B3A07EC42744}" srcOrd="7" destOrd="0" presId="urn:microsoft.com/office/officeart/2018/2/layout/IconVerticalSolidList"/>
    <dgm:cxn modelId="{9BCA14F3-8530-4142-A0D3-4C2152DBF7AF}" type="presParOf" srcId="{C6912F49-430F-413C-9F97-D7952898D52A}" destId="{DFC90437-206A-412D-83E3-0421D4395FDC}" srcOrd="8" destOrd="0" presId="urn:microsoft.com/office/officeart/2018/2/layout/IconVerticalSolidList"/>
    <dgm:cxn modelId="{88605DD7-85CC-4CD1-9ADC-97D32691D7FD}" type="presParOf" srcId="{DFC90437-206A-412D-83E3-0421D4395FDC}" destId="{50CFBF0A-7C45-41FD-A3C8-2862F2B54801}" srcOrd="0" destOrd="0" presId="urn:microsoft.com/office/officeart/2018/2/layout/IconVerticalSolidList"/>
    <dgm:cxn modelId="{6E52F4ED-5C0E-4182-B984-CCD1DD055205}" type="presParOf" srcId="{DFC90437-206A-412D-83E3-0421D4395FDC}" destId="{B3C74CFE-05B5-47F9-AFB7-95E4108564AA}" srcOrd="1" destOrd="0" presId="urn:microsoft.com/office/officeart/2018/2/layout/IconVerticalSolidList"/>
    <dgm:cxn modelId="{7DE461F0-C0DC-4028-BF35-1B26B82A47F2}" type="presParOf" srcId="{DFC90437-206A-412D-83E3-0421D4395FDC}" destId="{A8951521-01F2-4FA5-92CB-46E94A96E58C}" srcOrd="2" destOrd="0" presId="urn:microsoft.com/office/officeart/2018/2/layout/IconVerticalSolidList"/>
    <dgm:cxn modelId="{A4442D62-643E-4E99-8399-D35806368E53}" type="presParOf" srcId="{DFC90437-206A-412D-83E3-0421D4395FDC}" destId="{34148134-2028-4C04-A8F4-87BB7C14FF1A}" srcOrd="3" destOrd="0" presId="urn:microsoft.com/office/officeart/2018/2/layout/IconVerticalSolidList"/>
    <dgm:cxn modelId="{F8509826-38EC-4649-9B55-E71EE61984FD}" type="presParOf" srcId="{C6912F49-430F-413C-9F97-D7952898D52A}" destId="{6A67BED4-370B-473C-BFD4-34D02BE59C74}" srcOrd="9" destOrd="0" presId="urn:microsoft.com/office/officeart/2018/2/layout/IconVerticalSolidList"/>
    <dgm:cxn modelId="{5A391E34-291D-4891-9CF7-BBBD5A840405}" type="presParOf" srcId="{C6912F49-430F-413C-9F97-D7952898D52A}" destId="{C1D8042B-FCBC-4877-BF79-B82622E8F96A}" srcOrd="10" destOrd="0" presId="urn:microsoft.com/office/officeart/2018/2/layout/IconVerticalSolidList"/>
    <dgm:cxn modelId="{D97DE1B8-0BD0-4BD8-B426-D73F51B004CF}" type="presParOf" srcId="{C1D8042B-FCBC-4877-BF79-B82622E8F96A}" destId="{2A61021D-049D-4E30-A77B-A22EBCD1655C}" srcOrd="0" destOrd="0" presId="urn:microsoft.com/office/officeart/2018/2/layout/IconVerticalSolidList"/>
    <dgm:cxn modelId="{559090E0-8812-43AC-8B22-8A2F1C0F086F}" type="presParOf" srcId="{C1D8042B-FCBC-4877-BF79-B82622E8F96A}" destId="{02EA0BF2-53B9-4C78-8BAE-E7B0031562F2}" srcOrd="1" destOrd="0" presId="urn:microsoft.com/office/officeart/2018/2/layout/IconVerticalSolidList"/>
    <dgm:cxn modelId="{4011AB92-6616-46CC-9084-C4C6125406FD}" type="presParOf" srcId="{C1D8042B-FCBC-4877-BF79-B82622E8F96A}" destId="{C49FCEAE-2FE2-402A-A672-A7DA81135459}" srcOrd="2" destOrd="0" presId="urn:microsoft.com/office/officeart/2018/2/layout/IconVerticalSolidList"/>
    <dgm:cxn modelId="{710946F5-1798-4E32-BF74-14E0EFF38D84}" type="presParOf" srcId="{C1D8042B-FCBC-4877-BF79-B82622E8F96A}" destId="{1E52290F-47C2-48A6-9B46-E8F10A9EFC5A}" srcOrd="3" destOrd="0" presId="urn:microsoft.com/office/officeart/2018/2/layout/IconVerticalSolidList"/>
    <dgm:cxn modelId="{93DC86E9-3612-4D3E-9F5F-75C553FBDB78}" type="presParOf" srcId="{C6912F49-430F-413C-9F97-D7952898D52A}" destId="{28C5300E-E61B-4099-8D48-DB7D34A820A3}" srcOrd="11" destOrd="0" presId="urn:microsoft.com/office/officeart/2018/2/layout/IconVerticalSolidList"/>
    <dgm:cxn modelId="{A59BB0A6-861F-4320-9BF6-4217EB32CA17}" type="presParOf" srcId="{C6912F49-430F-413C-9F97-D7952898D52A}" destId="{7A2FA21C-3C9C-41DE-A451-D691289D2353}" srcOrd="12" destOrd="0" presId="urn:microsoft.com/office/officeart/2018/2/layout/IconVerticalSolidList"/>
    <dgm:cxn modelId="{4701B81E-4343-4FD5-A351-2C02228FDB9B}" type="presParOf" srcId="{7A2FA21C-3C9C-41DE-A451-D691289D2353}" destId="{AA7A2049-AECD-4D77-9BD5-2F648E0CCF93}" srcOrd="0" destOrd="0" presId="urn:microsoft.com/office/officeart/2018/2/layout/IconVerticalSolidList"/>
    <dgm:cxn modelId="{722D8056-897A-4A27-8E52-F816B5C220B3}" type="presParOf" srcId="{7A2FA21C-3C9C-41DE-A451-D691289D2353}" destId="{C02131A2-3DDE-4348-82E0-1D783144767C}" srcOrd="1" destOrd="0" presId="urn:microsoft.com/office/officeart/2018/2/layout/IconVerticalSolidList"/>
    <dgm:cxn modelId="{2BB2769E-E8D7-46D8-82F2-A5571026193B}" type="presParOf" srcId="{7A2FA21C-3C9C-41DE-A451-D691289D2353}" destId="{A796A673-A11C-4A31-A0EA-6CAA5C8B27E9}" srcOrd="2" destOrd="0" presId="urn:microsoft.com/office/officeart/2018/2/layout/IconVerticalSolidList"/>
    <dgm:cxn modelId="{09D66E33-02F7-4D14-A3DE-76E83193C88B}" type="presParOf" srcId="{7A2FA21C-3C9C-41DE-A451-D691289D2353}" destId="{79337506-773B-4FEB-8C23-040052876439}" srcOrd="3" destOrd="0" presId="urn:microsoft.com/office/officeart/2018/2/layout/IconVerticalSolidList"/>
    <dgm:cxn modelId="{EFDD502E-3BD0-4837-9393-BDF56F357BA6}" type="presParOf" srcId="{C6912F49-430F-413C-9F97-D7952898D52A}" destId="{BB352450-0405-463D-80AB-6D67384E4E08}" srcOrd="13" destOrd="0" presId="urn:microsoft.com/office/officeart/2018/2/layout/IconVerticalSolidList"/>
    <dgm:cxn modelId="{46753B67-B0EE-43BD-9219-06E6F43A2F92}" type="presParOf" srcId="{C6912F49-430F-413C-9F97-D7952898D52A}" destId="{8A9210C5-86C0-4E3D-94AE-2AE0CC23BF3A}" srcOrd="14" destOrd="0" presId="urn:microsoft.com/office/officeart/2018/2/layout/IconVerticalSolidList"/>
    <dgm:cxn modelId="{1D7C293D-358C-41A5-A95F-78BE0AAAA39C}" type="presParOf" srcId="{8A9210C5-86C0-4E3D-94AE-2AE0CC23BF3A}" destId="{EE06FFF3-EE32-4006-A1E6-4C3884049006}" srcOrd="0" destOrd="0" presId="urn:microsoft.com/office/officeart/2018/2/layout/IconVerticalSolidList"/>
    <dgm:cxn modelId="{EEA682BB-7DCC-432E-9FA3-033D8D339E1D}" type="presParOf" srcId="{8A9210C5-86C0-4E3D-94AE-2AE0CC23BF3A}" destId="{42195B39-B33D-4F6A-93C6-9B99DF69EB95}" srcOrd="1" destOrd="0" presId="urn:microsoft.com/office/officeart/2018/2/layout/IconVerticalSolidList"/>
    <dgm:cxn modelId="{D2C016DC-0B2E-417E-8788-F321034E867C}" type="presParOf" srcId="{8A9210C5-86C0-4E3D-94AE-2AE0CC23BF3A}" destId="{0E4CB78B-D7B7-44AC-93E8-2834E69CD7C6}" srcOrd="2" destOrd="0" presId="urn:microsoft.com/office/officeart/2018/2/layout/IconVerticalSolidList"/>
    <dgm:cxn modelId="{851AA19A-D85D-4F9D-A1C2-A81F5832832C}" type="presParOf" srcId="{8A9210C5-86C0-4E3D-94AE-2AE0CC23BF3A}" destId="{ACC63C2B-ECDB-44F3-B74C-33BA30E0BD5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377189-5992-45BE-B651-7042042BA471}" type="doc">
      <dgm:prSet loTypeId="urn:microsoft.com/office/officeart/2005/8/layout/default" loCatId="list" qsTypeId="urn:microsoft.com/office/officeart/2005/8/quickstyle/simple2" qsCatId="simple" csTypeId="urn:microsoft.com/office/officeart/2005/8/colors/accent2_2" csCatId="accent2"/>
      <dgm:spPr/>
      <dgm:t>
        <a:bodyPr/>
        <a:lstStyle/>
        <a:p>
          <a:endParaRPr lang="en-US"/>
        </a:p>
      </dgm:t>
    </dgm:pt>
    <dgm:pt modelId="{7135F508-A9E2-4A5D-A4DD-FB0335D19971}">
      <dgm:prSet/>
      <dgm:spPr/>
      <dgm:t>
        <a:bodyPr/>
        <a:lstStyle/>
        <a:p>
          <a:r>
            <a:rPr lang="en-US"/>
            <a:t>The year 2022 saw the most Christmas songs created, driven by technological advancements and the globalization of music. </a:t>
          </a:r>
        </a:p>
      </dgm:t>
    </dgm:pt>
    <dgm:pt modelId="{B70AAA86-6391-490D-B824-2089A8470F0F}" type="parTrans" cxnId="{9DD1F7A0-5000-4307-A307-4609A8ADE1A4}">
      <dgm:prSet/>
      <dgm:spPr/>
      <dgm:t>
        <a:bodyPr/>
        <a:lstStyle/>
        <a:p>
          <a:endParaRPr lang="en-US"/>
        </a:p>
      </dgm:t>
    </dgm:pt>
    <dgm:pt modelId="{B3BFC905-F874-4615-B9DE-74A698B3B223}" type="sibTrans" cxnId="{9DD1F7A0-5000-4307-A307-4609A8ADE1A4}">
      <dgm:prSet/>
      <dgm:spPr/>
      <dgm:t>
        <a:bodyPr/>
        <a:lstStyle/>
        <a:p>
          <a:endParaRPr lang="en-US"/>
        </a:p>
      </dgm:t>
    </dgm:pt>
    <dgm:pt modelId="{AEABA57D-DC35-41FA-99E9-4D2B2ED7E5C8}">
      <dgm:prSet/>
      <dgm:spPr/>
      <dgm:t>
        <a:bodyPr/>
        <a:lstStyle/>
        <a:p>
          <a:r>
            <a:rPr lang="en-US"/>
            <a:t>Artists and musicians explored new sounds and innovative production techniques, resulting in a surge in Christmas songs. </a:t>
          </a:r>
        </a:p>
      </dgm:t>
    </dgm:pt>
    <dgm:pt modelId="{7FC1DDD4-557D-494A-9764-7E36A0F28CAF}" type="parTrans" cxnId="{0C00BFA1-ABD9-4A46-8265-77F04B3D49B2}">
      <dgm:prSet/>
      <dgm:spPr/>
      <dgm:t>
        <a:bodyPr/>
        <a:lstStyle/>
        <a:p>
          <a:endParaRPr lang="en-US"/>
        </a:p>
      </dgm:t>
    </dgm:pt>
    <dgm:pt modelId="{ED630115-11FA-4B96-B3AF-DBB04996875E}" type="sibTrans" cxnId="{0C00BFA1-ABD9-4A46-8265-77F04B3D49B2}">
      <dgm:prSet/>
      <dgm:spPr/>
      <dgm:t>
        <a:bodyPr/>
        <a:lstStyle/>
        <a:p>
          <a:endParaRPr lang="en-US"/>
        </a:p>
      </dgm:t>
    </dgm:pt>
    <dgm:pt modelId="{0D4D87EE-E881-4544-A495-B49F52171C10}">
      <dgm:prSet/>
      <dgm:spPr/>
      <dgm:t>
        <a:bodyPr/>
        <a:lstStyle/>
        <a:p>
          <a:r>
            <a:rPr lang="en-US"/>
            <a:t>Key signatures and modes have diversified, with artists drawing inspiration from different cultures and genres. </a:t>
          </a:r>
        </a:p>
      </dgm:t>
    </dgm:pt>
    <dgm:pt modelId="{57DB57B1-01C2-42D3-B47F-2742FD7C6947}" type="parTrans" cxnId="{687DEF95-C5D1-4C8C-BF77-27D0C1574261}">
      <dgm:prSet/>
      <dgm:spPr/>
      <dgm:t>
        <a:bodyPr/>
        <a:lstStyle/>
        <a:p>
          <a:endParaRPr lang="en-US"/>
        </a:p>
      </dgm:t>
    </dgm:pt>
    <dgm:pt modelId="{3199B536-D134-4F48-B16A-A81124E8BC50}" type="sibTrans" cxnId="{687DEF95-C5D1-4C8C-BF77-27D0C1574261}">
      <dgm:prSet/>
      <dgm:spPr/>
      <dgm:t>
        <a:bodyPr/>
        <a:lstStyle/>
        <a:p>
          <a:endParaRPr lang="en-US"/>
        </a:p>
      </dgm:t>
    </dgm:pt>
    <dgm:pt modelId="{BCDC0104-CDC8-4C08-A22A-AA586838408B}">
      <dgm:prSet/>
      <dgm:spPr/>
      <dgm:t>
        <a:bodyPr/>
        <a:lstStyle/>
        <a:p>
          <a:r>
            <a:rPr lang="en-US"/>
            <a:t>Tempo in Christmas music is not arbitrary, as certain keys may have inherent associations with the holiday season. </a:t>
          </a:r>
        </a:p>
      </dgm:t>
    </dgm:pt>
    <dgm:pt modelId="{F8B53DB7-1D44-4474-8468-3E4FEB732BE7}" type="parTrans" cxnId="{FC88E946-21F2-4093-A80F-5B2B2FDA20FF}">
      <dgm:prSet/>
      <dgm:spPr/>
      <dgm:t>
        <a:bodyPr/>
        <a:lstStyle/>
        <a:p>
          <a:endParaRPr lang="en-US"/>
        </a:p>
      </dgm:t>
    </dgm:pt>
    <dgm:pt modelId="{FDCC59D7-80D9-4E4E-BB02-6B71BBCFC528}" type="sibTrans" cxnId="{FC88E946-21F2-4093-A80F-5B2B2FDA20FF}">
      <dgm:prSet/>
      <dgm:spPr/>
      <dgm:t>
        <a:bodyPr/>
        <a:lstStyle/>
        <a:p>
          <a:endParaRPr lang="en-US"/>
        </a:p>
      </dgm:t>
    </dgm:pt>
    <dgm:pt modelId="{9B8CCA47-F0C8-4959-91F9-423F42D1FA7D}">
      <dgm:prSet/>
      <dgm:spPr/>
      <dgm:t>
        <a:bodyPr/>
        <a:lstStyle/>
        <a:p>
          <a:r>
            <a:rPr lang="en-US"/>
            <a:t>Spotify, Apple Charts, Shazam, and Deezer share similarities in heat maps and statistics, but each platform has its unique features and user base. </a:t>
          </a:r>
        </a:p>
      </dgm:t>
    </dgm:pt>
    <dgm:pt modelId="{6BE93CC9-3D5E-4F6C-A4E0-A8926038D2D1}" type="parTrans" cxnId="{56F4B17E-7024-4BE2-996C-303BA965648C}">
      <dgm:prSet/>
      <dgm:spPr/>
      <dgm:t>
        <a:bodyPr/>
        <a:lstStyle/>
        <a:p>
          <a:endParaRPr lang="en-US"/>
        </a:p>
      </dgm:t>
    </dgm:pt>
    <dgm:pt modelId="{FDE82C1C-FC91-4E86-AFE0-5CD6B84BCFB5}" type="sibTrans" cxnId="{56F4B17E-7024-4BE2-996C-303BA965648C}">
      <dgm:prSet/>
      <dgm:spPr/>
      <dgm:t>
        <a:bodyPr/>
        <a:lstStyle/>
        <a:p>
          <a:endParaRPr lang="en-US"/>
        </a:p>
      </dgm:t>
    </dgm:pt>
    <dgm:pt modelId="{0DC5AE28-DAB8-49B3-910B-DB7E9C4317E6}">
      <dgm:prSet/>
      <dgm:spPr/>
      <dgm:t>
        <a:bodyPr/>
        <a:lstStyle/>
        <a:p>
          <a:r>
            <a:rPr lang="en-US"/>
            <a:t>Understanding these differences can provide a deeper understanding of music consumption across different streaming services.</a:t>
          </a:r>
        </a:p>
      </dgm:t>
    </dgm:pt>
    <dgm:pt modelId="{2D4B8682-7573-442B-A6C3-3BD3F1D3831A}" type="parTrans" cxnId="{64B95622-FD8B-4260-866E-DFB1C2B6F436}">
      <dgm:prSet/>
      <dgm:spPr/>
      <dgm:t>
        <a:bodyPr/>
        <a:lstStyle/>
        <a:p>
          <a:endParaRPr lang="en-US"/>
        </a:p>
      </dgm:t>
    </dgm:pt>
    <dgm:pt modelId="{6FAECCDD-E1D3-47F0-B50D-F51D16A91687}" type="sibTrans" cxnId="{64B95622-FD8B-4260-866E-DFB1C2B6F436}">
      <dgm:prSet/>
      <dgm:spPr/>
      <dgm:t>
        <a:bodyPr/>
        <a:lstStyle/>
        <a:p>
          <a:endParaRPr lang="en-US"/>
        </a:p>
      </dgm:t>
    </dgm:pt>
    <dgm:pt modelId="{D5C36402-152E-48AC-9647-27B57345FADD}" type="pres">
      <dgm:prSet presAssocID="{05377189-5992-45BE-B651-7042042BA471}" presName="diagram" presStyleCnt="0">
        <dgm:presLayoutVars>
          <dgm:dir/>
          <dgm:resizeHandles val="exact"/>
        </dgm:presLayoutVars>
      </dgm:prSet>
      <dgm:spPr/>
    </dgm:pt>
    <dgm:pt modelId="{6D3E9441-B6E9-48D6-829C-29AD6B4047F3}" type="pres">
      <dgm:prSet presAssocID="{7135F508-A9E2-4A5D-A4DD-FB0335D19971}" presName="node" presStyleLbl="node1" presStyleIdx="0" presStyleCnt="6">
        <dgm:presLayoutVars>
          <dgm:bulletEnabled val="1"/>
        </dgm:presLayoutVars>
      </dgm:prSet>
      <dgm:spPr/>
    </dgm:pt>
    <dgm:pt modelId="{2F84E300-88F9-4864-9541-464B298334D0}" type="pres">
      <dgm:prSet presAssocID="{B3BFC905-F874-4615-B9DE-74A698B3B223}" presName="sibTrans" presStyleCnt="0"/>
      <dgm:spPr/>
    </dgm:pt>
    <dgm:pt modelId="{1175225B-392B-481C-A633-297CEB2C0F2E}" type="pres">
      <dgm:prSet presAssocID="{AEABA57D-DC35-41FA-99E9-4D2B2ED7E5C8}" presName="node" presStyleLbl="node1" presStyleIdx="1" presStyleCnt="6">
        <dgm:presLayoutVars>
          <dgm:bulletEnabled val="1"/>
        </dgm:presLayoutVars>
      </dgm:prSet>
      <dgm:spPr/>
    </dgm:pt>
    <dgm:pt modelId="{967F6F0B-46FC-4A38-A37B-E9394431F1D4}" type="pres">
      <dgm:prSet presAssocID="{ED630115-11FA-4B96-B3AF-DBB04996875E}" presName="sibTrans" presStyleCnt="0"/>
      <dgm:spPr/>
    </dgm:pt>
    <dgm:pt modelId="{EB427854-6A65-460B-A4AF-2CE83E03A190}" type="pres">
      <dgm:prSet presAssocID="{0D4D87EE-E881-4544-A495-B49F52171C10}" presName="node" presStyleLbl="node1" presStyleIdx="2" presStyleCnt="6">
        <dgm:presLayoutVars>
          <dgm:bulletEnabled val="1"/>
        </dgm:presLayoutVars>
      </dgm:prSet>
      <dgm:spPr/>
    </dgm:pt>
    <dgm:pt modelId="{7E324083-AE45-4ADE-87E5-3EBCC69DE6F6}" type="pres">
      <dgm:prSet presAssocID="{3199B536-D134-4F48-B16A-A81124E8BC50}" presName="sibTrans" presStyleCnt="0"/>
      <dgm:spPr/>
    </dgm:pt>
    <dgm:pt modelId="{00211EA0-ED40-43E3-AE3D-326902AD0AB4}" type="pres">
      <dgm:prSet presAssocID="{BCDC0104-CDC8-4C08-A22A-AA586838408B}" presName="node" presStyleLbl="node1" presStyleIdx="3" presStyleCnt="6">
        <dgm:presLayoutVars>
          <dgm:bulletEnabled val="1"/>
        </dgm:presLayoutVars>
      </dgm:prSet>
      <dgm:spPr/>
    </dgm:pt>
    <dgm:pt modelId="{94DC6464-965F-4EFF-B77C-975C70F448C0}" type="pres">
      <dgm:prSet presAssocID="{FDCC59D7-80D9-4E4E-BB02-6B71BBCFC528}" presName="sibTrans" presStyleCnt="0"/>
      <dgm:spPr/>
    </dgm:pt>
    <dgm:pt modelId="{08CC9089-E8C9-4D9C-B8E7-FCA6896F6E16}" type="pres">
      <dgm:prSet presAssocID="{9B8CCA47-F0C8-4959-91F9-423F42D1FA7D}" presName="node" presStyleLbl="node1" presStyleIdx="4" presStyleCnt="6">
        <dgm:presLayoutVars>
          <dgm:bulletEnabled val="1"/>
        </dgm:presLayoutVars>
      </dgm:prSet>
      <dgm:spPr/>
    </dgm:pt>
    <dgm:pt modelId="{99285ADB-088C-46F2-AAA4-A5B73657633F}" type="pres">
      <dgm:prSet presAssocID="{FDE82C1C-FC91-4E86-AFE0-5CD6B84BCFB5}" presName="sibTrans" presStyleCnt="0"/>
      <dgm:spPr/>
    </dgm:pt>
    <dgm:pt modelId="{9F63940B-E275-4593-A9E9-475AD52E7FD0}" type="pres">
      <dgm:prSet presAssocID="{0DC5AE28-DAB8-49B3-910B-DB7E9C4317E6}" presName="node" presStyleLbl="node1" presStyleIdx="5" presStyleCnt="6">
        <dgm:presLayoutVars>
          <dgm:bulletEnabled val="1"/>
        </dgm:presLayoutVars>
      </dgm:prSet>
      <dgm:spPr/>
    </dgm:pt>
  </dgm:ptLst>
  <dgm:cxnLst>
    <dgm:cxn modelId="{F515DF0D-66A7-4C6B-BC89-10DF784B5826}" type="presOf" srcId="{9B8CCA47-F0C8-4959-91F9-423F42D1FA7D}" destId="{08CC9089-E8C9-4D9C-B8E7-FCA6896F6E16}" srcOrd="0" destOrd="0" presId="urn:microsoft.com/office/officeart/2005/8/layout/default"/>
    <dgm:cxn modelId="{72DDAD14-B717-42E1-95CE-205CD0623777}" type="presOf" srcId="{0D4D87EE-E881-4544-A495-B49F52171C10}" destId="{EB427854-6A65-460B-A4AF-2CE83E03A190}" srcOrd="0" destOrd="0" presId="urn:microsoft.com/office/officeart/2005/8/layout/default"/>
    <dgm:cxn modelId="{3A262A16-FAA3-4C5B-98EB-914A4ABE8D2F}" type="presOf" srcId="{BCDC0104-CDC8-4C08-A22A-AA586838408B}" destId="{00211EA0-ED40-43E3-AE3D-326902AD0AB4}" srcOrd="0" destOrd="0" presId="urn:microsoft.com/office/officeart/2005/8/layout/default"/>
    <dgm:cxn modelId="{458F2E1A-2951-466D-BC0A-9A41A53BC14C}" type="presOf" srcId="{05377189-5992-45BE-B651-7042042BA471}" destId="{D5C36402-152E-48AC-9647-27B57345FADD}" srcOrd="0" destOrd="0" presId="urn:microsoft.com/office/officeart/2005/8/layout/default"/>
    <dgm:cxn modelId="{64B95622-FD8B-4260-866E-DFB1C2B6F436}" srcId="{05377189-5992-45BE-B651-7042042BA471}" destId="{0DC5AE28-DAB8-49B3-910B-DB7E9C4317E6}" srcOrd="5" destOrd="0" parTransId="{2D4B8682-7573-442B-A6C3-3BD3F1D3831A}" sibTransId="{6FAECCDD-E1D3-47F0-B50D-F51D16A91687}"/>
    <dgm:cxn modelId="{517F4A38-7719-4804-BF71-A503EBFC8776}" type="presOf" srcId="{AEABA57D-DC35-41FA-99E9-4D2B2ED7E5C8}" destId="{1175225B-392B-481C-A633-297CEB2C0F2E}" srcOrd="0" destOrd="0" presId="urn:microsoft.com/office/officeart/2005/8/layout/default"/>
    <dgm:cxn modelId="{FC88E946-21F2-4093-A80F-5B2B2FDA20FF}" srcId="{05377189-5992-45BE-B651-7042042BA471}" destId="{BCDC0104-CDC8-4C08-A22A-AA586838408B}" srcOrd="3" destOrd="0" parTransId="{F8B53DB7-1D44-4474-8468-3E4FEB732BE7}" sibTransId="{FDCC59D7-80D9-4E4E-BB02-6B71BBCFC528}"/>
    <dgm:cxn modelId="{56F4B17E-7024-4BE2-996C-303BA965648C}" srcId="{05377189-5992-45BE-B651-7042042BA471}" destId="{9B8CCA47-F0C8-4959-91F9-423F42D1FA7D}" srcOrd="4" destOrd="0" parTransId="{6BE93CC9-3D5E-4F6C-A4E0-A8926038D2D1}" sibTransId="{FDE82C1C-FC91-4E86-AFE0-5CD6B84BCFB5}"/>
    <dgm:cxn modelId="{687DEF95-C5D1-4C8C-BF77-27D0C1574261}" srcId="{05377189-5992-45BE-B651-7042042BA471}" destId="{0D4D87EE-E881-4544-A495-B49F52171C10}" srcOrd="2" destOrd="0" parTransId="{57DB57B1-01C2-42D3-B47F-2742FD7C6947}" sibTransId="{3199B536-D134-4F48-B16A-A81124E8BC50}"/>
    <dgm:cxn modelId="{9DD1F7A0-5000-4307-A307-4609A8ADE1A4}" srcId="{05377189-5992-45BE-B651-7042042BA471}" destId="{7135F508-A9E2-4A5D-A4DD-FB0335D19971}" srcOrd="0" destOrd="0" parTransId="{B70AAA86-6391-490D-B824-2089A8470F0F}" sibTransId="{B3BFC905-F874-4615-B9DE-74A698B3B223}"/>
    <dgm:cxn modelId="{0C00BFA1-ABD9-4A46-8265-77F04B3D49B2}" srcId="{05377189-5992-45BE-B651-7042042BA471}" destId="{AEABA57D-DC35-41FA-99E9-4D2B2ED7E5C8}" srcOrd="1" destOrd="0" parTransId="{7FC1DDD4-557D-494A-9764-7E36A0F28CAF}" sibTransId="{ED630115-11FA-4B96-B3AF-DBB04996875E}"/>
    <dgm:cxn modelId="{56414DAC-37EE-4FE8-AB01-0FD0BC563DF6}" type="presOf" srcId="{7135F508-A9E2-4A5D-A4DD-FB0335D19971}" destId="{6D3E9441-B6E9-48D6-829C-29AD6B4047F3}" srcOrd="0" destOrd="0" presId="urn:microsoft.com/office/officeart/2005/8/layout/default"/>
    <dgm:cxn modelId="{C2C2E2C2-A3B4-42A2-93A1-1677CA862849}" type="presOf" srcId="{0DC5AE28-DAB8-49B3-910B-DB7E9C4317E6}" destId="{9F63940B-E275-4593-A9E9-475AD52E7FD0}" srcOrd="0" destOrd="0" presId="urn:microsoft.com/office/officeart/2005/8/layout/default"/>
    <dgm:cxn modelId="{B149BDE9-8FAF-4F5C-9027-E8C9C0A7226C}" type="presParOf" srcId="{D5C36402-152E-48AC-9647-27B57345FADD}" destId="{6D3E9441-B6E9-48D6-829C-29AD6B4047F3}" srcOrd="0" destOrd="0" presId="urn:microsoft.com/office/officeart/2005/8/layout/default"/>
    <dgm:cxn modelId="{C8C84BEA-90AD-4122-9FFA-AC0823A4F15F}" type="presParOf" srcId="{D5C36402-152E-48AC-9647-27B57345FADD}" destId="{2F84E300-88F9-4864-9541-464B298334D0}" srcOrd="1" destOrd="0" presId="urn:microsoft.com/office/officeart/2005/8/layout/default"/>
    <dgm:cxn modelId="{90FACF6C-4430-44AE-8BAA-CAFEC4F62557}" type="presParOf" srcId="{D5C36402-152E-48AC-9647-27B57345FADD}" destId="{1175225B-392B-481C-A633-297CEB2C0F2E}" srcOrd="2" destOrd="0" presId="urn:microsoft.com/office/officeart/2005/8/layout/default"/>
    <dgm:cxn modelId="{820D6C62-5EAB-417E-A1B7-D49005C7D58E}" type="presParOf" srcId="{D5C36402-152E-48AC-9647-27B57345FADD}" destId="{967F6F0B-46FC-4A38-A37B-E9394431F1D4}" srcOrd="3" destOrd="0" presId="urn:microsoft.com/office/officeart/2005/8/layout/default"/>
    <dgm:cxn modelId="{6185EBDC-4666-4F54-AFF4-6AA5666B61C1}" type="presParOf" srcId="{D5C36402-152E-48AC-9647-27B57345FADD}" destId="{EB427854-6A65-460B-A4AF-2CE83E03A190}" srcOrd="4" destOrd="0" presId="urn:microsoft.com/office/officeart/2005/8/layout/default"/>
    <dgm:cxn modelId="{8ED8A632-82C8-48B3-93B3-4CEACCF70575}" type="presParOf" srcId="{D5C36402-152E-48AC-9647-27B57345FADD}" destId="{7E324083-AE45-4ADE-87E5-3EBCC69DE6F6}" srcOrd="5" destOrd="0" presId="urn:microsoft.com/office/officeart/2005/8/layout/default"/>
    <dgm:cxn modelId="{1189EF96-59CC-4731-BA24-0E8F997AC46D}" type="presParOf" srcId="{D5C36402-152E-48AC-9647-27B57345FADD}" destId="{00211EA0-ED40-43E3-AE3D-326902AD0AB4}" srcOrd="6" destOrd="0" presId="urn:microsoft.com/office/officeart/2005/8/layout/default"/>
    <dgm:cxn modelId="{DEE84533-D157-49A3-B6B3-4E6C0CD552A0}" type="presParOf" srcId="{D5C36402-152E-48AC-9647-27B57345FADD}" destId="{94DC6464-965F-4EFF-B77C-975C70F448C0}" srcOrd="7" destOrd="0" presId="urn:microsoft.com/office/officeart/2005/8/layout/default"/>
    <dgm:cxn modelId="{902315A9-FEF1-4745-8497-4E237D682A34}" type="presParOf" srcId="{D5C36402-152E-48AC-9647-27B57345FADD}" destId="{08CC9089-E8C9-4D9C-B8E7-FCA6896F6E16}" srcOrd="8" destOrd="0" presId="urn:microsoft.com/office/officeart/2005/8/layout/default"/>
    <dgm:cxn modelId="{8B19C501-8B05-4930-9E64-4D2382D3BD4C}" type="presParOf" srcId="{D5C36402-152E-48AC-9647-27B57345FADD}" destId="{99285ADB-088C-46F2-AAA4-A5B73657633F}" srcOrd="9" destOrd="0" presId="urn:microsoft.com/office/officeart/2005/8/layout/default"/>
    <dgm:cxn modelId="{A432F69E-7771-4DB7-9758-9AF8A47CBA9C}" type="presParOf" srcId="{D5C36402-152E-48AC-9647-27B57345FADD}" destId="{9F63940B-E275-4593-A9E9-475AD52E7FD0}"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E139C8-1BC6-4277-9C6C-8CE6117F5588}">
      <dsp:nvSpPr>
        <dsp:cNvPr id="0" name=""/>
        <dsp:cNvSpPr/>
      </dsp:nvSpPr>
      <dsp:spPr>
        <a:xfrm>
          <a:off x="0" y="2655"/>
          <a:ext cx="10515600" cy="41952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CC7395-FEA0-4CDF-817C-540ABC712EE2}">
      <dsp:nvSpPr>
        <dsp:cNvPr id="0" name=""/>
        <dsp:cNvSpPr/>
      </dsp:nvSpPr>
      <dsp:spPr>
        <a:xfrm>
          <a:off x="126906" y="97048"/>
          <a:ext cx="230964" cy="2307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855187-E44C-47A9-B31E-33DA443BCCD9}">
      <dsp:nvSpPr>
        <dsp:cNvPr id="0" name=""/>
        <dsp:cNvSpPr/>
      </dsp:nvSpPr>
      <dsp:spPr>
        <a:xfrm>
          <a:off x="484778" y="2655"/>
          <a:ext cx="10016138" cy="445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175" tIns="47175" rIns="47175" bIns="47175" numCol="1" spcCol="1270" anchor="ctr" anchorCtr="0">
          <a:noAutofit/>
        </a:bodyPr>
        <a:lstStyle/>
        <a:p>
          <a:pPr marL="0" lvl="0" indent="0" algn="l" defTabSz="622300">
            <a:lnSpc>
              <a:spcPct val="90000"/>
            </a:lnSpc>
            <a:spcBef>
              <a:spcPct val="0"/>
            </a:spcBef>
            <a:spcAft>
              <a:spcPct val="35000"/>
            </a:spcAft>
            <a:buNone/>
          </a:pPr>
          <a:r>
            <a:rPr lang="en-US" sz="1400" kern="1200"/>
            <a:t>Working with “group by”</a:t>
          </a:r>
        </a:p>
      </dsp:txBody>
      <dsp:txXfrm>
        <a:off x="484778" y="2655"/>
        <a:ext cx="10016138" cy="445746"/>
      </dsp:txXfrm>
    </dsp:sp>
    <dsp:sp modelId="{CC8A67E3-3322-441E-B865-F1E6EE15E2D6}">
      <dsp:nvSpPr>
        <dsp:cNvPr id="0" name=""/>
        <dsp:cNvSpPr/>
      </dsp:nvSpPr>
      <dsp:spPr>
        <a:xfrm>
          <a:off x="0" y="559838"/>
          <a:ext cx="10515600" cy="41952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BDEC89-1679-4EEC-8D71-3FF2CD8A0F2D}">
      <dsp:nvSpPr>
        <dsp:cNvPr id="0" name=""/>
        <dsp:cNvSpPr/>
      </dsp:nvSpPr>
      <dsp:spPr>
        <a:xfrm>
          <a:off x="126906" y="654231"/>
          <a:ext cx="230964" cy="2307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96B306-A231-46FC-ADDB-9DE9CB161ADB}">
      <dsp:nvSpPr>
        <dsp:cNvPr id="0" name=""/>
        <dsp:cNvSpPr/>
      </dsp:nvSpPr>
      <dsp:spPr>
        <a:xfrm>
          <a:off x="484778" y="559838"/>
          <a:ext cx="10016138" cy="445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175" tIns="47175" rIns="47175" bIns="47175" numCol="1" spcCol="1270" anchor="ctr" anchorCtr="0">
          <a:noAutofit/>
        </a:bodyPr>
        <a:lstStyle/>
        <a:p>
          <a:pPr marL="0" lvl="0" indent="0" algn="l" defTabSz="622300">
            <a:lnSpc>
              <a:spcPct val="90000"/>
            </a:lnSpc>
            <a:spcBef>
              <a:spcPct val="0"/>
            </a:spcBef>
            <a:spcAft>
              <a:spcPct val="35000"/>
            </a:spcAft>
            <a:buNone/>
          </a:pPr>
          <a:r>
            <a:rPr lang="en-US" sz="1400" kern="1200"/>
            <a:t>Differentiating the categorical data from the statistical data</a:t>
          </a:r>
        </a:p>
      </dsp:txBody>
      <dsp:txXfrm>
        <a:off x="484778" y="559838"/>
        <a:ext cx="10016138" cy="445746"/>
      </dsp:txXfrm>
    </dsp:sp>
    <dsp:sp modelId="{9F7CE36A-3D03-4F73-9658-61508EC8A53A}">
      <dsp:nvSpPr>
        <dsp:cNvPr id="0" name=""/>
        <dsp:cNvSpPr/>
      </dsp:nvSpPr>
      <dsp:spPr>
        <a:xfrm>
          <a:off x="0" y="1117021"/>
          <a:ext cx="10515600" cy="41952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0E8D1B-B4B1-4E5B-88A3-597FC09D7AF9}">
      <dsp:nvSpPr>
        <dsp:cNvPr id="0" name=""/>
        <dsp:cNvSpPr/>
      </dsp:nvSpPr>
      <dsp:spPr>
        <a:xfrm>
          <a:off x="126906" y="1211414"/>
          <a:ext cx="230964" cy="2307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88E4C1-EB52-4AF8-9DC4-B120B7AC654C}">
      <dsp:nvSpPr>
        <dsp:cNvPr id="0" name=""/>
        <dsp:cNvSpPr/>
      </dsp:nvSpPr>
      <dsp:spPr>
        <a:xfrm>
          <a:off x="484778" y="1117021"/>
          <a:ext cx="10016138" cy="445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175" tIns="47175" rIns="47175" bIns="47175" numCol="1" spcCol="1270" anchor="ctr" anchorCtr="0">
          <a:noAutofit/>
        </a:bodyPr>
        <a:lstStyle/>
        <a:p>
          <a:pPr marL="0" lvl="0" indent="0" algn="l" defTabSz="622300">
            <a:lnSpc>
              <a:spcPct val="90000"/>
            </a:lnSpc>
            <a:spcBef>
              <a:spcPct val="0"/>
            </a:spcBef>
            <a:spcAft>
              <a:spcPct val="35000"/>
            </a:spcAft>
            <a:buNone/>
          </a:pPr>
          <a:r>
            <a:rPr lang="en-US" sz="1400" kern="1200"/>
            <a:t>The implementation of the new column of Date/Time and how it affected the outcomes of the process.</a:t>
          </a:r>
        </a:p>
      </dsp:txBody>
      <dsp:txXfrm>
        <a:off x="484778" y="1117021"/>
        <a:ext cx="10016138" cy="445746"/>
      </dsp:txXfrm>
    </dsp:sp>
    <dsp:sp modelId="{96A4CF48-F54E-423F-BF5E-454BB2537B20}">
      <dsp:nvSpPr>
        <dsp:cNvPr id="0" name=""/>
        <dsp:cNvSpPr/>
      </dsp:nvSpPr>
      <dsp:spPr>
        <a:xfrm>
          <a:off x="0" y="1674204"/>
          <a:ext cx="10515600" cy="41952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14F0DD-869A-4C19-ADA4-AFDCB9D42D14}">
      <dsp:nvSpPr>
        <dsp:cNvPr id="0" name=""/>
        <dsp:cNvSpPr/>
      </dsp:nvSpPr>
      <dsp:spPr>
        <a:xfrm>
          <a:off x="126906" y="1768597"/>
          <a:ext cx="230964" cy="2307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4B3D9C-00F5-4C24-871B-B045025CF950}">
      <dsp:nvSpPr>
        <dsp:cNvPr id="0" name=""/>
        <dsp:cNvSpPr/>
      </dsp:nvSpPr>
      <dsp:spPr>
        <a:xfrm>
          <a:off x="484778" y="1674204"/>
          <a:ext cx="10016138" cy="445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175" tIns="47175" rIns="47175" bIns="47175" numCol="1" spcCol="1270" anchor="ctr" anchorCtr="0">
          <a:noAutofit/>
        </a:bodyPr>
        <a:lstStyle/>
        <a:p>
          <a:pPr marL="0" lvl="0" indent="0" algn="l" defTabSz="622300">
            <a:lnSpc>
              <a:spcPct val="90000"/>
            </a:lnSpc>
            <a:spcBef>
              <a:spcPct val="0"/>
            </a:spcBef>
            <a:spcAft>
              <a:spcPct val="35000"/>
            </a:spcAft>
            <a:buNone/>
          </a:pPr>
          <a:r>
            <a:rPr lang="en-US" sz="1400" kern="1200"/>
            <a:t>data = pd.read_csv('spotify_2023.csv', encoding = 'ISO-8859-1', engine= 'python', parse_dates=['release_date’]) (different encoding)</a:t>
          </a:r>
        </a:p>
      </dsp:txBody>
      <dsp:txXfrm>
        <a:off x="484778" y="1674204"/>
        <a:ext cx="10016138" cy="445746"/>
      </dsp:txXfrm>
    </dsp:sp>
    <dsp:sp modelId="{50CFBF0A-7C45-41FD-A3C8-2862F2B54801}">
      <dsp:nvSpPr>
        <dsp:cNvPr id="0" name=""/>
        <dsp:cNvSpPr/>
      </dsp:nvSpPr>
      <dsp:spPr>
        <a:xfrm>
          <a:off x="0" y="2231387"/>
          <a:ext cx="10515600" cy="41952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C74CFE-05B5-47F9-AFB7-95E4108564AA}">
      <dsp:nvSpPr>
        <dsp:cNvPr id="0" name=""/>
        <dsp:cNvSpPr/>
      </dsp:nvSpPr>
      <dsp:spPr>
        <a:xfrm>
          <a:off x="126906" y="2325780"/>
          <a:ext cx="230964" cy="23073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148134-2028-4C04-A8F4-87BB7C14FF1A}">
      <dsp:nvSpPr>
        <dsp:cNvPr id="0" name=""/>
        <dsp:cNvSpPr/>
      </dsp:nvSpPr>
      <dsp:spPr>
        <a:xfrm>
          <a:off x="484778" y="2231387"/>
          <a:ext cx="10016138" cy="445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175" tIns="47175" rIns="47175" bIns="47175" numCol="1" spcCol="1270" anchor="ctr" anchorCtr="0">
          <a:noAutofit/>
        </a:bodyPr>
        <a:lstStyle/>
        <a:p>
          <a:pPr marL="0" lvl="0" indent="0" algn="l" defTabSz="622300">
            <a:lnSpc>
              <a:spcPct val="90000"/>
            </a:lnSpc>
            <a:spcBef>
              <a:spcPct val="0"/>
            </a:spcBef>
            <a:spcAft>
              <a:spcPct val="35000"/>
            </a:spcAft>
            <a:buNone/>
          </a:pPr>
          <a:r>
            <a:rPr lang="en-US" sz="1400" kern="1200"/>
            <a:t>Time management</a:t>
          </a:r>
        </a:p>
      </dsp:txBody>
      <dsp:txXfrm>
        <a:off x="484778" y="2231387"/>
        <a:ext cx="10016138" cy="445746"/>
      </dsp:txXfrm>
    </dsp:sp>
    <dsp:sp modelId="{2A61021D-049D-4E30-A77B-A22EBCD1655C}">
      <dsp:nvSpPr>
        <dsp:cNvPr id="0" name=""/>
        <dsp:cNvSpPr/>
      </dsp:nvSpPr>
      <dsp:spPr>
        <a:xfrm>
          <a:off x="0" y="2788570"/>
          <a:ext cx="10515600" cy="41952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EA0BF2-53B9-4C78-8BAE-E7B0031562F2}">
      <dsp:nvSpPr>
        <dsp:cNvPr id="0" name=""/>
        <dsp:cNvSpPr/>
      </dsp:nvSpPr>
      <dsp:spPr>
        <a:xfrm>
          <a:off x="126906" y="2882963"/>
          <a:ext cx="230964" cy="23073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52290F-47C2-48A6-9B46-E8F10A9EFC5A}">
      <dsp:nvSpPr>
        <dsp:cNvPr id="0" name=""/>
        <dsp:cNvSpPr/>
      </dsp:nvSpPr>
      <dsp:spPr>
        <a:xfrm>
          <a:off x="484778" y="2788570"/>
          <a:ext cx="10016138" cy="445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175" tIns="47175" rIns="47175" bIns="47175" numCol="1" spcCol="1270" anchor="ctr" anchorCtr="0">
          <a:noAutofit/>
        </a:bodyPr>
        <a:lstStyle/>
        <a:p>
          <a:pPr marL="0" lvl="0" indent="0" algn="l" defTabSz="622300">
            <a:lnSpc>
              <a:spcPct val="90000"/>
            </a:lnSpc>
            <a:spcBef>
              <a:spcPct val="0"/>
            </a:spcBef>
            <a:spcAft>
              <a:spcPct val="35000"/>
            </a:spcAft>
            <a:buNone/>
          </a:pPr>
          <a:r>
            <a:rPr lang="en-US" sz="1400" kern="1200"/>
            <a:t>Need better preparation</a:t>
          </a:r>
        </a:p>
      </dsp:txBody>
      <dsp:txXfrm>
        <a:off x="484778" y="2788570"/>
        <a:ext cx="10016138" cy="445746"/>
      </dsp:txXfrm>
    </dsp:sp>
    <dsp:sp modelId="{AA7A2049-AECD-4D77-9BD5-2F648E0CCF93}">
      <dsp:nvSpPr>
        <dsp:cNvPr id="0" name=""/>
        <dsp:cNvSpPr/>
      </dsp:nvSpPr>
      <dsp:spPr>
        <a:xfrm>
          <a:off x="0" y="3345753"/>
          <a:ext cx="10515600" cy="41952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2131A2-3DDE-4348-82E0-1D783144767C}">
      <dsp:nvSpPr>
        <dsp:cNvPr id="0" name=""/>
        <dsp:cNvSpPr/>
      </dsp:nvSpPr>
      <dsp:spPr>
        <a:xfrm>
          <a:off x="126906" y="3440146"/>
          <a:ext cx="230964" cy="230739"/>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337506-773B-4FEB-8C23-040052876439}">
      <dsp:nvSpPr>
        <dsp:cNvPr id="0" name=""/>
        <dsp:cNvSpPr/>
      </dsp:nvSpPr>
      <dsp:spPr>
        <a:xfrm>
          <a:off x="484778" y="3345753"/>
          <a:ext cx="10016138" cy="445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175" tIns="47175" rIns="47175" bIns="47175" numCol="1" spcCol="1270" anchor="ctr" anchorCtr="0">
          <a:noAutofit/>
        </a:bodyPr>
        <a:lstStyle/>
        <a:p>
          <a:pPr marL="0" lvl="0" indent="0" algn="l" defTabSz="622300">
            <a:lnSpc>
              <a:spcPct val="90000"/>
            </a:lnSpc>
            <a:spcBef>
              <a:spcPct val="0"/>
            </a:spcBef>
            <a:spcAft>
              <a:spcPct val="35000"/>
            </a:spcAft>
            <a:buNone/>
          </a:pPr>
          <a:r>
            <a:rPr lang="en-US" sz="1400" kern="1200"/>
            <a:t>More visuals</a:t>
          </a:r>
        </a:p>
      </dsp:txBody>
      <dsp:txXfrm>
        <a:off x="484778" y="3345753"/>
        <a:ext cx="10016138" cy="445746"/>
      </dsp:txXfrm>
    </dsp:sp>
    <dsp:sp modelId="{EE06FFF3-EE32-4006-A1E6-4C3884049006}">
      <dsp:nvSpPr>
        <dsp:cNvPr id="0" name=""/>
        <dsp:cNvSpPr/>
      </dsp:nvSpPr>
      <dsp:spPr>
        <a:xfrm>
          <a:off x="0" y="3902936"/>
          <a:ext cx="10515600" cy="41952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195B39-B33D-4F6A-93C6-9B99DF69EB95}">
      <dsp:nvSpPr>
        <dsp:cNvPr id="0" name=""/>
        <dsp:cNvSpPr/>
      </dsp:nvSpPr>
      <dsp:spPr>
        <a:xfrm>
          <a:off x="126906" y="3997329"/>
          <a:ext cx="230964" cy="230739"/>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C63C2B-ECDB-44F3-B74C-33BA30E0BD5F}">
      <dsp:nvSpPr>
        <dsp:cNvPr id="0" name=""/>
        <dsp:cNvSpPr/>
      </dsp:nvSpPr>
      <dsp:spPr>
        <a:xfrm>
          <a:off x="484778" y="3902936"/>
          <a:ext cx="10016138" cy="445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175" tIns="47175" rIns="47175" bIns="47175" numCol="1" spcCol="1270" anchor="ctr" anchorCtr="0">
          <a:noAutofit/>
        </a:bodyPr>
        <a:lstStyle/>
        <a:p>
          <a:pPr marL="0" lvl="0" indent="0" algn="l" defTabSz="622300">
            <a:lnSpc>
              <a:spcPct val="90000"/>
            </a:lnSpc>
            <a:spcBef>
              <a:spcPct val="0"/>
            </a:spcBef>
            <a:spcAft>
              <a:spcPct val="35000"/>
            </a:spcAft>
            <a:buNone/>
          </a:pPr>
          <a:r>
            <a:rPr lang="en-US" sz="1400" kern="1200"/>
            <a:t>Look up to more possibilities for linear regression.</a:t>
          </a:r>
        </a:p>
      </dsp:txBody>
      <dsp:txXfrm>
        <a:off x="484778" y="3902936"/>
        <a:ext cx="10016138" cy="4457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3E9441-B6E9-48D6-829C-29AD6B4047F3}">
      <dsp:nvSpPr>
        <dsp:cNvPr id="0" name=""/>
        <dsp:cNvSpPr/>
      </dsp:nvSpPr>
      <dsp:spPr>
        <a:xfrm>
          <a:off x="0" y="39687"/>
          <a:ext cx="3286125" cy="197167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The year 2022 saw the most Christmas songs created, driven by technological advancements and the globalization of music. </a:t>
          </a:r>
        </a:p>
      </dsp:txBody>
      <dsp:txXfrm>
        <a:off x="0" y="39687"/>
        <a:ext cx="3286125" cy="1971675"/>
      </dsp:txXfrm>
    </dsp:sp>
    <dsp:sp modelId="{1175225B-392B-481C-A633-297CEB2C0F2E}">
      <dsp:nvSpPr>
        <dsp:cNvPr id="0" name=""/>
        <dsp:cNvSpPr/>
      </dsp:nvSpPr>
      <dsp:spPr>
        <a:xfrm>
          <a:off x="3614737" y="39687"/>
          <a:ext cx="3286125" cy="197167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Artists and musicians explored new sounds and innovative production techniques, resulting in a surge in Christmas songs. </a:t>
          </a:r>
        </a:p>
      </dsp:txBody>
      <dsp:txXfrm>
        <a:off x="3614737" y="39687"/>
        <a:ext cx="3286125" cy="1971675"/>
      </dsp:txXfrm>
    </dsp:sp>
    <dsp:sp modelId="{EB427854-6A65-460B-A4AF-2CE83E03A190}">
      <dsp:nvSpPr>
        <dsp:cNvPr id="0" name=""/>
        <dsp:cNvSpPr/>
      </dsp:nvSpPr>
      <dsp:spPr>
        <a:xfrm>
          <a:off x="7229475" y="39687"/>
          <a:ext cx="3286125" cy="197167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Key signatures and modes have diversified, with artists drawing inspiration from different cultures and genres. </a:t>
          </a:r>
        </a:p>
      </dsp:txBody>
      <dsp:txXfrm>
        <a:off x="7229475" y="39687"/>
        <a:ext cx="3286125" cy="1971675"/>
      </dsp:txXfrm>
    </dsp:sp>
    <dsp:sp modelId="{00211EA0-ED40-43E3-AE3D-326902AD0AB4}">
      <dsp:nvSpPr>
        <dsp:cNvPr id="0" name=""/>
        <dsp:cNvSpPr/>
      </dsp:nvSpPr>
      <dsp:spPr>
        <a:xfrm>
          <a:off x="0" y="2339975"/>
          <a:ext cx="3286125" cy="197167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Tempo in Christmas music is not arbitrary, as certain keys may have inherent associations with the holiday season. </a:t>
          </a:r>
        </a:p>
      </dsp:txBody>
      <dsp:txXfrm>
        <a:off x="0" y="2339975"/>
        <a:ext cx="3286125" cy="1971675"/>
      </dsp:txXfrm>
    </dsp:sp>
    <dsp:sp modelId="{08CC9089-E8C9-4D9C-B8E7-FCA6896F6E16}">
      <dsp:nvSpPr>
        <dsp:cNvPr id="0" name=""/>
        <dsp:cNvSpPr/>
      </dsp:nvSpPr>
      <dsp:spPr>
        <a:xfrm>
          <a:off x="3614737" y="2339975"/>
          <a:ext cx="3286125" cy="197167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Spotify, Apple Charts, Shazam, and Deezer share similarities in heat maps and statistics, but each platform has its unique features and user base. </a:t>
          </a:r>
        </a:p>
      </dsp:txBody>
      <dsp:txXfrm>
        <a:off x="3614737" y="2339975"/>
        <a:ext cx="3286125" cy="1971675"/>
      </dsp:txXfrm>
    </dsp:sp>
    <dsp:sp modelId="{9F63940B-E275-4593-A9E9-475AD52E7FD0}">
      <dsp:nvSpPr>
        <dsp:cNvPr id="0" name=""/>
        <dsp:cNvSpPr/>
      </dsp:nvSpPr>
      <dsp:spPr>
        <a:xfrm>
          <a:off x="7229475" y="2339975"/>
          <a:ext cx="3286125" cy="197167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Understanding these differences can provide a deeper understanding of music consumption across different streaming services.</a:t>
          </a:r>
        </a:p>
      </dsp:txBody>
      <dsp:txXfrm>
        <a:off x="7229475" y="2339975"/>
        <a:ext cx="3286125" cy="197167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7391D-D800-AF4B-9BCC-050FD0BF5526}"/>
              </a:ext>
            </a:extLst>
          </p:cNvPr>
          <p:cNvSpPr>
            <a:spLocks noGrp="1"/>
          </p:cNvSpPr>
          <p:nvPr>
            <p:ph type="ctrTitle" hasCustomPrompt="1"/>
          </p:nvPr>
        </p:nvSpPr>
        <p:spPr>
          <a:xfrm>
            <a:off x="383570" y="1122363"/>
            <a:ext cx="7315199" cy="2387600"/>
          </a:xfrm>
        </p:spPr>
        <p:txBody>
          <a:bodyPr anchor="b"/>
          <a:lstStyle>
            <a:lvl1pPr algn="ctr">
              <a:defRPr sz="4500"/>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422B2A6F-6709-514E-BFC6-9A4A7329A15A}"/>
              </a:ext>
            </a:extLst>
          </p:cNvPr>
          <p:cNvSpPr>
            <a:spLocks noGrp="1"/>
          </p:cNvSpPr>
          <p:nvPr>
            <p:ph type="subTitle" idx="1"/>
          </p:nvPr>
        </p:nvSpPr>
        <p:spPr>
          <a:xfrm>
            <a:off x="383570" y="3602038"/>
            <a:ext cx="7315199" cy="1655762"/>
          </a:xfrm>
        </p:spPr>
        <p:txBody>
          <a:bodyPr/>
          <a:lstStyle>
            <a:lvl1pPr marL="0" indent="0" algn="ctr">
              <a:buNone/>
              <a:defRPr sz="18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dirty="0"/>
              <a:t>Click to edit Master subtitle style</a:t>
            </a:r>
          </a:p>
        </p:txBody>
      </p:sp>
      <p:sp>
        <p:nvSpPr>
          <p:cNvPr id="4" name="Date Placeholder 3">
            <a:extLst>
              <a:ext uri="{FF2B5EF4-FFF2-40B4-BE49-F238E27FC236}">
                <a16:creationId xmlns:a16="http://schemas.microsoft.com/office/drawing/2014/main" id="{8762D3AD-8629-3943-936D-B62EEF2E922D}"/>
              </a:ext>
            </a:extLst>
          </p:cNvPr>
          <p:cNvSpPr>
            <a:spLocks noGrp="1"/>
          </p:cNvSpPr>
          <p:nvPr>
            <p:ph type="dt" sz="half" idx="10"/>
          </p:nvPr>
        </p:nvSpPr>
        <p:spPr/>
        <p:txBody>
          <a:bodyPr/>
          <a:lstStyle/>
          <a:p>
            <a:fld id="{C171DC17-4A50-5F49-AEC7-C955C81B92E5}" type="datetimeFigureOut">
              <a:rPr lang="en-US" smtClean="0"/>
              <a:t>12/14/2023</a:t>
            </a:fld>
            <a:endParaRPr lang="en-US"/>
          </a:p>
        </p:txBody>
      </p:sp>
      <p:sp>
        <p:nvSpPr>
          <p:cNvPr id="5" name="Footer Placeholder 4">
            <a:extLst>
              <a:ext uri="{FF2B5EF4-FFF2-40B4-BE49-F238E27FC236}">
                <a16:creationId xmlns:a16="http://schemas.microsoft.com/office/drawing/2014/main" id="{646F098A-A3EE-384E-8702-C337467654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68BA1B-DDA8-3F42-87AD-7D1A63721A32}"/>
              </a:ext>
            </a:extLst>
          </p:cNvPr>
          <p:cNvSpPr>
            <a:spLocks noGrp="1"/>
          </p:cNvSpPr>
          <p:nvPr>
            <p:ph type="sldNum" sz="quarter" idx="12"/>
          </p:nvPr>
        </p:nvSpPr>
        <p:spPr/>
        <p:txBody>
          <a:bodyPr/>
          <a:lstStyle/>
          <a:p>
            <a:fld id="{09B8F8C4-05A7-DC4E-8BB7-4202EC4ACBF7}"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0306E680-6A26-9C48-87BF-4368862B9A1E}"/>
              </a:ext>
            </a:extLst>
          </p:cNvPr>
          <p:cNvPicPr>
            <a:picLocks noChangeAspect="1"/>
          </p:cNvPicPr>
          <p:nvPr userDrawn="1"/>
        </p:nvPicPr>
        <p:blipFill rotWithShape="1">
          <a:blip r:embed="rId2"/>
          <a:srcRect t="7289" r="41429" b="18385"/>
          <a:stretch/>
        </p:blipFill>
        <p:spPr>
          <a:xfrm>
            <a:off x="8272412" y="-1"/>
            <a:ext cx="3919588" cy="6858001"/>
          </a:xfrm>
          <a:prstGeom prst="rect">
            <a:avLst/>
          </a:prstGeom>
        </p:spPr>
      </p:pic>
    </p:spTree>
    <p:extLst>
      <p:ext uri="{BB962C8B-B14F-4D97-AF65-F5344CB8AC3E}">
        <p14:creationId xmlns:p14="http://schemas.microsoft.com/office/powerpoint/2010/main" val="1375553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A8F6-F979-A948-9E97-51A38426511E}"/>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BCDC9482-4942-9A42-9B6B-9A6D0C3F57D2}"/>
              </a:ext>
            </a:extLst>
          </p:cNvPr>
          <p:cNvSpPr>
            <a:spLocks noGrp="1"/>
          </p:cNvSpPr>
          <p:nvPr>
            <p:ph type="pic" idx="1"/>
          </p:nvPr>
        </p:nvSpPr>
        <p:spPr>
          <a:xfrm>
            <a:off x="5183188" y="987429"/>
            <a:ext cx="617220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endParaRPr lang="en-US"/>
          </a:p>
        </p:txBody>
      </p:sp>
      <p:sp>
        <p:nvSpPr>
          <p:cNvPr id="4" name="Text Placeholder 3">
            <a:extLst>
              <a:ext uri="{FF2B5EF4-FFF2-40B4-BE49-F238E27FC236}">
                <a16:creationId xmlns:a16="http://schemas.microsoft.com/office/drawing/2014/main" id="{B1ABD93E-E334-794F-AAA4-ED2738BD9FF2}"/>
              </a:ext>
            </a:extLst>
          </p:cNvPr>
          <p:cNvSpPr>
            <a:spLocks noGrp="1"/>
          </p:cNvSpPr>
          <p:nvPr>
            <p:ph type="body" sz="half" idx="2"/>
          </p:nvPr>
        </p:nvSpPr>
        <p:spPr>
          <a:xfrm>
            <a:off x="839788" y="2057400"/>
            <a:ext cx="3932237"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FF2F737-FC71-3D41-A122-65FFC918677F}"/>
              </a:ext>
            </a:extLst>
          </p:cNvPr>
          <p:cNvSpPr>
            <a:spLocks noGrp="1"/>
          </p:cNvSpPr>
          <p:nvPr>
            <p:ph type="dt" sz="half" idx="10"/>
          </p:nvPr>
        </p:nvSpPr>
        <p:spPr/>
        <p:txBody>
          <a:bodyPr/>
          <a:lstStyle/>
          <a:p>
            <a:fld id="{C171DC17-4A50-5F49-AEC7-C955C81B92E5}" type="datetimeFigureOut">
              <a:rPr lang="en-US" smtClean="0"/>
              <a:t>12/14/2023</a:t>
            </a:fld>
            <a:endParaRPr lang="en-US"/>
          </a:p>
        </p:txBody>
      </p:sp>
      <p:sp>
        <p:nvSpPr>
          <p:cNvPr id="6" name="Footer Placeholder 5">
            <a:extLst>
              <a:ext uri="{FF2B5EF4-FFF2-40B4-BE49-F238E27FC236}">
                <a16:creationId xmlns:a16="http://schemas.microsoft.com/office/drawing/2014/main" id="{59A97691-9973-4B46-AE83-6A5F333C7F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899189-E24D-B94A-A884-A8AF80D2CBC1}"/>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3277248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739EF-4096-1A49-9AD4-0655F121AD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E2AF70-1E65-534B-9153-913A0A9E45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CECE82-C65F-6B43-ABA4-3EB664450EAF}"/>
              </a:ext>
            </a:extLst>
          </p:cNvPr>
          <p:cNvSpPr>
            <a:spLocks noGrp="1"/>
          </p:cNvSpPr>
          <p:nvPr>
            <p:ph type="dt" sz="half" idx="10"/>
          </p:nvPr>
        </p:nvSpPr>
        <p:spPr/>
        <p:txBody>
          <a:bodyPr/>
          <a:lstStyle/>
          <a:p>
            <a:fld id="{C171DC17-4A50-5F49-AEC7-C955C81B92E5}" type="datetimeFigureOut">
              <a:rPr lang="en-US" smtClean="0"/>
              <a:t>12/14/2023</a:t>
            </a:fld>
            <a:endParaRPr lang="en-US"/>
          </a:p>
        </p:txBody>
      </p:sp>
      <p:sp>
        <p:nvSpPr>
          <p:cNvPr id="5" name="Footer Placeholder 4">
            <a:extLst>
              <a:ext uri="{FF2B5EF4-FFF2-40B4-BE49-F238E27FC236}">
                <a16:creationId xmlns:a16="http://schemas.microsoft.com/office/drawing/2014/main" id="{74C09C77-D8D0-FB43-910C-1F49030654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21FDC7-F78C-EE40-982D-9189AE7D300F}"/>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461102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CDA1A7-5913-1444-B7D0-0B55BA2D780D}"/>
              </a:ext>
            </a:extLst>
          </p:cNvPr>
          <p:cNvSpPr>
            <a:spLocks noGrp="1"/>
          </p:cNvSpPr>
          <p:nvPr>
            <p:ph type="title" orient="vert"/>
          </p:nvPr>
        </p:nvSpPr>
        <p:spPr>
          <a:xfrm>
            <a:off x="8724902"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705413-85D9-A548-83D7-268A900CCCD2}"/>
              </a:ext>
            </a:extLst>
          </p:cNvPr>
          <p:cNvSpPr>
            <a:spLocks noGrp="1"/>
          </p:cNvSpPr>
          <p:nvPr>
            <p:ph type="body" orient="vert" idx="1"/>
          </p:nvPr>
        </p:nvSpPr>
        <p:spPr>
          <a:xfrm>
            <a:off x="838202"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3033B9-EFDB-514F-8EDA-0D81C8C4597F}"/>
              </a:ext>
            </a:extLst>
          </p:cNvPr>
          <p:cNvSpPr>
            <a:spLocks noGrp="1"/>
          </p:cNvSpPr>
          <p:nvPr>
            <p:ph type="dt" sz="half" idx="10"/>
          </p:nvPr>
        </p:nvSpPr>
        <p:spPr/>
        <p:txBody>
          <a:bodyPr/>
          <a:lstStyle/>
          <a:p>
            <a:fld id="{C171DC17-4A50-5F49-AEC7-C955C81B92E5}" type="datetimeFigureOut">
              <a:rPr lang="en-US" smtClean="0"/>
              <a:t>12/14/2023</a:t>
            </a:fld>
            <a:endParaRPr lang="en-US"/>
          </a:p>
        </p:txBody>
      </p:sp>
      <p:sp>
        <p:nvSpPr>
          <p:cNvPr id="5" name="Footer Placeholder 4">
            <a:extLst>
              <a:ext uri="{FF2B5EF4-FFF2-40B4-BE49-F238E27FC236}">
                <a16:creationId xmlns:a16="http://schemas.microsoft.com/office/drawing/2014/main" id="{A34CC90F-E680-5346-AB4F-974271576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3E2FA6-882C-6645-8A51-A07C0F719F5F}"/>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2176542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7391D-D800-AF4B-9BCC-050FD0BF5526}"/>
              </a:ext>
            </a:extLst>
          </p:cNvPr>
          <p:cNvSpPr>
            <a:spLocks noGrp="1"/>
          </p:cNvSpPr>
          <p:nvPr>
            <p:ph type="ctrTitle" hasCustomPrompt="1"/>
          </p:nvPr>
        </p:nvSpPr>
        <p:spPr>
          <a:xfrm>
            <a:off x="383570" y="1122363"/>
            <a:ext cx="7315199" cy="2387600"/>
          </a:xfrm>
        </p:spPr>
        <p:txBody>
          <a:bodyPr anchor="b"/>
          <a:lstStyle>
            <a:lvl1pPr algn="ctr">
              <a:defRPr sz="4500">
                <a:solidFill>
                  <a:schemeClr val="bg1"/>
                </a:solidFill>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422B2A6F-6709-514E-BFC6-9A4A7329A15A}"/>
              </a:ext>
            </a:extLst>
          </p:cNvPr>
          <p:cNvSpPr>
            <a:spLocks noGrp="1"/>
          </p:cNvSpPr>
          <p:nvPr>
            <p:ph type="subTitle" idx="1"/>
          </p:nvPr>
        </p:nvSpPr>
        <p:spPr>
          <a:xfrm>
            <a:off x="383570" y="3602038"/>
            <a:ext cx="7315199" cy="1655762"/>
          </a:xfrm>
        </p:spPr>
        <p:txBody>
          <a:bodyPr/>
          <a:lstStyle>
            <a:lvl1pPr marL="0" indent="0" algn="ctr">
              <a:buNone/>
              <a:defRPr sz="1800">
                <a:solidFill>
                  <a:schemeClr val="bg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dirty="0"/>
              <a:t>Click to edit Master subtitle style</a:t>
            </a:r>
          </a:p>
        </p:txBody>
      </p:sp>
      <p:sp>
        <p:nvSpPr>
          <p:cNvPr id="4" name="Date Placeholder 3">
            <a:extLst>
              <a:ext uri="{FF2B5EF4-FFF2-40B4-BE49-F238E27FC236}">
                <a16:creationId xmlns:a16="http://schemas.microsoft.com/office/drawing/2014/main" id="{8762D3AD-8629-3943-936D-B62EEF2E922D}"/>
              </a:ext>
            </a:extLst>
          </p:cNvPr>
          <p:cNvSpPr>
            <a:spLocks noGrp="1"/>
          </p:cNvSpPr>
          <p:nvPr>
            <p:ph type="dt" sz="half" idx="10"/>
          </p:nvPr>
        </p:nvSpPr>
        <p:spPr/>
        <p:txBody>
          <a:bodyPr/>
          <a:lstStyle/>
          <a:p>
            <a:fld id="{C171DC17-4A50-5F49-AEC7-C955C81B92E5}" type="datetimeFigureOut">
              <a:rPr lang="en-US" smtClean="0"/>
              <a:t>12/14/2023</a:t>
            </a:fld>
            <a:endParaRPr lang="en-US"/>
          </a:p>
        </p:txBody>
      </p:sp>
      <p:sp>
        <p:nvSpPr>
          <p:cNvPr id="5" name="Footer Placeholder 4">
            <a:extLst>
              <a:ext uri="{FF2B5EF4-FFF2-40B4-BE49-F238E27FC236}">
                <a16:creationId xmlns:a16="http://schemas.microsoft.com/office/drawing/2014/main" id="{646F098A-A3EE-384E-8702-C337467654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68BA1B-DDA8-3F42-87AD-7D1A63721A32}"/>
              </a:ext>
            </a:extLst>
          </p:cNvPr>
          <p:cNvSpPr>
            <a:spLocks noGrp="1"/>
          </p:cNvSpPr>
          <p:nvPr>
            <p:ph type="sldNum" sz="quarter" idx="12"/>
          </p:nvPr>
        </p:nvSpPr>
        <p:spPr/>
        <p:txBody>
          <a:bodyPr/>
          <a:lstStyle/>
          <a:p>
            <a:fld id="{09B8F8C4-05A7-DC4E-8BB7-4202EC4ACBF7}"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6955C273-3410-C447-B8B7-5FDFF0F32A4E}"/>
              </a:ext>
            </a:extLst>
          </p:cNvPr>
          <p:cNvPicPr>
            <a:picLocks noChangeAspect="1"/>
          </p:cNvPicPr>
          <p:nvPr userDrawn="1"/>
        </p:nvPicPr>
        <p:blipFill rotWithShape="1">
          <a:blip r:embed="rId2"/>
          <a:srcRect t="7289" r="41429" b="18385"/>
          <a:stretch/>
        </p:blipFill>
        <p:spPr>
          <a:xfrm>
            <a:off x="8272412" y="-1"/>
            <a:ext cx="3919588" cy="6858001"/>
          </a:xfrm>
          <a:prstGeom prst="rect">
            <a:avLst/>
          </a:prstGeom>
        </p:spPr>
      </p:pic>
    </p:spTree>
    <p:extLst>
      <p:ext uri="{BB962C8B-B14F-4D97-AF65-F5344CB8AC3E}">
        <p14:creationId xmlns:p14="http://schemas.microsoft.com/office/powerpoint/2010/main" val="1208984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E5C75-2456-E24C-A74E-E3F68183E4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05908F-63CC-1B4E-947D-0F73547617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1D3A58-FFD8-4940-A7F0-8B2B57C9A10A}"/>
              </a:ext>
            </a:extLst>
          </p:cNvPr>
          <p:cNvSpPr>
            <a:spLocks noGrp="1"/>
          </p:cNvSpPr>
          <p:nvPr>
            <p:ph type="dt" sz="half" idx="10"/>
          </p:nvPr>
        </p:nvSpPr>
        <p:spPr/>
        <p:txBody>
          <a:bodyPr/>
          <a:lstStyle/>
          <a:p>
            <a:fld id="{C171DC17-4A50-5F49-AEC7-C955C81B92E5}" type="datetimeFigureOut">
              <a:rPr lang="en-US" smtClean="0"/>
              <a:t>12/14/2023</a:t>
            </a:fld>
            <a:endParaRPr lang="en-US"/>
          </a:p>
        </p:txBody>
      </p:sp>
      <p:sp>
        <p:nvSpPr>
          <p:cNvPr id="5" name="Footer Placeholder 4">
            <a:extLst>
              <a:ext uri="{FF2B5EF4-FFF2-40B4-BE49-F238E27FC236}">
                <a16:creationId xmlns:a16="http://schemas.microsoft.com/office/drawing/2014/main" id="{80CE6D3E-6D5E-D349-938B-E0B3301AFF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AB6C36-FD1B-BE4B-974D-B33D0A7B60E7}"/>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1912969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BCD9A-4C4D-C04D-B628-4D6821CF9914}"/>
              </a:ext>
            </a:extLst>
          </p:cNvPr>
          <p:cNvSpPr>
            <a:spLocks noGrp="1"/>
          </p:cNvSpPr>
          <p:nvPr>
            <p:ph type="title" hasCustomPrompt="1"/>
          </p:nvPr>
        </p:nvSpPr>
        <p:spPr>
          <a:xfrm>
            <a:off x="831851" y="1709742"/>
            <a:ext cx="10515600" cy="2852737"/>
          </a:xfrm>
        </p:spPr>
        <p:txBody>
          <a:bodyPr anchor="b"/>
          <a:lstStyle>
            <a:lvl1pPr>
              <a:defRPr sz="4500"/>
            </a:lvl1pPr>
          </a:lstStyle>
          <a:p>
            <a:r>
              <a:rPr lang="en-US" dirty="0"/>
              <a:t>Click to edit </a:t>
            </a:r>
            <a:br>
              <a:rPr lang="en-US" dirty="0"/>
            </a:br>
            <a:r>
              <a:rPr lang="en-US" dirty="0"/>
              <a:t>Master title style</a:t>
            </a:r>
          </a:p>
        </p:txBody>
      </p:sp>
      <p:sp>
        <p:nvSpPr>
          <p:cNvPr id="3" name="Text Placeholder 2">
            <a:extLst>
              <a:ext uri="{FF2B5EF4-FFF2-40B4-BE49-F238E27FC236}">
                <a16:creationId xmlns:a16="http://schemas.microsoft.com/office/drawing/2014/main" id="{9476D619-9256-5342-BA68-AA592831FA03}"/>
              </a:ext>
            </a:extLst>
          </p:cNvPr>
          <p:cNvSpPr>
            <a:spLocks noGrp="1"/>
          </p:cNvSpPr>
          <p:nvPr>
            <p:ph type="body" idx="1"/>
          </p:nvPr>
        </p:nvSpPr>
        <p:spPr>
          <a:xfrm>
            <a:off x="831851" y="4589467"/>
            <a:ext cx="10515600" cy="1500187"/>
          </a:xfrm>
        </p:spPr>
        <p:txBody>
          <a:bodyPr/>
          <a:lstStyle>
            <a:lvl1pPr marL="0" indent="0">
              <a:buNone/>
              <a:defRPr sz="1800">
                <a:solidFill>
                  <a:schemeClr val="tx1">
                    <a:tint val="75000"/>
                  </a:schemeClr>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1652CD-DA0F-E044-884E-A857BA135CD2}"/>
              </a:ext>
            </a:extLst>
          </p:cNvPr>
          <p:cNvSpPr>
            <a:spLocks noGrp="1"/>
          </p:cNvSpPr>
          <p:nvPr>
            <p:ph type="dt" sz="half" idx="10"/>
          </p:nvPr>
        </p:nvSpPr>
        <p:spPr/>
        <p:txBody>
          <a:bodyPr/>
          <a:lstStyle/>
          <a:p>
            <a:fld id="{C171DC17-4A50-5F49-AEC7-C955C81B92E5}" type="datetimeFigureOut">
              <a:rPr lang="en-US" smtClean="0"/>
              <a:t>12/14/2023</a:t>
            </a:fld>
            <a:endParaRPr lang="en-US"/>
          </a:p>
        </p:txBody>
      </p:sp>
      <p:sp>
        <p:nvSpPr>
          <p:cNvPr id="5" name="Footer Placeholder 4">
            <a:extLst>
              <a:ext uri="{FF2B5EF4-FFF2-40B4-BE49-F238E27FC236}">
                <a16:creationId xmlns:a16="http://schemas.microsoft.com/office/drawing/2014/main" id="{AAB41647-D227-6B41-9AD6-182E7AE905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B12F90-7608-D14B-BE6C-B6E7C3BFEC21}"/>
              </a:ext>
            </a:extLst>
          </p:cNvPr>
          <p:cNvSpPr>
            <a:spLocks noGrp="1"/>
          </p:cNvSpPr>
          <p:nvPr>
            <p:ph type="sldNum" sz="quarter" idx="12"/>
          </p:nvPr>
        </p:nvSpPr>
        <p:spPr/>
        <p:txBody>
          <a:bodyPr/>
          <a:lstStyle/>
          <a:p>
            <a:fld id="{09B8F8C4-05A7-DC4E-8BB7-4202EC4ACBF7}"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B1F2DD4F-54D8-DF4E-89F0-75242AE735F5}"/>
              </a:ext>
            </a:extLst>
          </p:cNvPr>
          <p:cNvPicPr>
            <a:picLocks noChangeAspect="1"/>
          </p:cNvPicPr>
          <p:nvPr userDrawn="1"/>
        </p:nvPicPr>
        <p:blipFill rotWithShape="1">
          <a:blip r:embed="rId2"/>
          <a:srcRect t="7289" r="41429" b="18385"/>
          <a:stretch/>
        </p:blipFill>
        <p:spPr>
          <a:xfrm>
            <a:off x="8272412" y="-1"/>
            <a:ext cx="3919588" cy="6858001"/>
          </a:xfrm>
          <a:prstGeom prst="rect">
            <a:avLst/>
          </a:prstGeom>
        </p:spPr>
      </p:pic>
    </p:spTree>
    <p:extLst>
      <p:ext uri="{BB962C8B-B14F-4D97-AF65-F5344CB8AC3E}">
        <p14:creationId xmlns:p14="http://schemas.microsoft.com/office/powerpoint/2010/main" val="3795443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955F1-41C9-F741-ABCA-148F72FF7C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58B0D0-CB2A-5B49-AFAE-C401DC85D4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CFA190-6116-CE4E-880A-2A5FD5E9FA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46A325-B878-6048-96EA-AD37D9146E53}"/>
              </a:ext>
            </a:extLst>
          </p:cNvPr>
          <p:cNvSpPr>
            <a:spLocks noGrp="1"/>
          </p:cNvSpPr>
          <p:nvPr>
            <p:ph type="dt" sz="half" idx="10"/>
          </p:nvPr>
        </p:nvSpPr>
        <p:spPr/>
        <p:txBody>
          <a:bodyPr/>
          <a:lstStyle/>
          <a:p>
            <a:fld id="{C171DC17-4A50-5F49-AEC7-C955C81B92E5}" type="datetimeFigureOut">
              <a:rPr lang="en-US" smtClean="0"/>
              <a:t>12/14/2023</a:t>
            </a:fld>
            <a:endParaRPr lang="en-US"/>
          </a:p>
        </p:txBody>
      </p:sp>
      <p:sp>
        <p:nvSpPr>
          <p:cNvPr id="6" name="Footer Placeholder 5">
            <a:extLst>
              <a:ext uri="{FF2B5EF4-FFF2-40B4-BE49-F238E27FC236}">
                <a16:creationId xmlns:a16="http://schemas.microsoft.com/office/drawing/2014/main" id="{78794E63-81BD-D34E-9FB6-590D87A2CB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D2F3FA-6596-F141-A53F-FDEC5D0FDED7}"/>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2720875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786C4-8A82-2E47-BA0A-3B4FD275E24A}"/>
              </a:ext>
            </a:extLst>
          </p:cNvPr>
          <p:cNvSpPr>
            <a:spLocks noGrp="1"/>
          </p:cNvSpPr>
          <p:nvPr>
            <p:ph type="title"/>
          </p:nvPr>
        </p:nvSpPr>
        <p:spPr>
          <a:xfrm>
            <a:off x="839788" y="365129"/>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DDAD30-26CB-894D-B249-16631B50FFE3}"/>
              </a:ext>
            </a:extLst>
          </p:cNvPr>
          <p:cNvSpPr>
            <a:spLocks noGrp="1"/>
          </p:cNvSpPr>
          <p:nvPr>
            <p:ph type="body" idx="1"/>
          </p:nvPr>
        </p:nvSpPr>
        <p:spPr>
          <a:xfrm>
            <a:off x="839789" y="1681163"/>
            <a:ext cx="5157787"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854E37DF-FCA3-9345-8F1B-3B2DEECC38B3}"/>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2A7F32-108C-0147-BF1C-151D185797D4}"/>
              </a:ext>
            </a:extLst>
          </p:cNvPr>
          <p:cNvSpPr>
            <a:spLocks noGrp="1"/>
          </p:cNvSpPr>
          <p:nvPr>
            <p:ph type="body" sz="quarter" idx="3"/>
          </p:nvPr>
        </p:nvSpPr>
        <p:spPr>
          <a:xfrm>
            <a:off x="6172202" y="1681163"/>
            <a:ext cx="5183188"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925A79B9-C154-E741-8BC5-8B95F0D25144}"/>
              </a:ext>
            </a:extLst>
          </p:cNvPr>
          <p:cNvSpPr>
            <a:spLocks noGrp="1"/>
          </p:cNvSpPr>
          <p:nvPr>
            <p:ph sz="quarter" idx="4"/>
          </p:nvPr>
        </p:nvSpPr>
        <p:spPr>
          <a:xfrm>
            <a:off x="6172202"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3A23CC-9985-5B43-B4F5-7A65FBBBB362}"/>
              </a:ext>
            </a:extLst>
          </p:cNvPr>
          <p:cNvSpPr>
            <a:spLocks noGrp="1"/>
          </p:cNvSpPr>
          <p:nvPr>
            <p:ph type="dt" sz="half" idx="10"/>
          </p:nvPr>
        </p:nvSpPr>
        <p:spPr/>
        <p:txBody>
          <a:bodyPr/>
          <a:lstStyle/>
          <a:p>
            <a:fld id="{C171DC17-4A50-5F49-AEC7-C955C81B92E5}" type="datetimeFigureOut">
              <a:rPr lang="en-US" smtClean="0"/>
              <a:t>12/14/2023</a:t>
            </a:fld>
            <a:endParaRPr lang="en-US"/>
          </a:p>
        </p:txBody>
      </p:sp>
      <p:sp>
        <p:nvSpPr>
          <p:cNvPr id="8" name="Footer Placeholder 7">
            <a:extLst>
              <a:ext uri="{FF2B5EF4-FFF2-40B4-BE49-F238E27FC236}">
                <a16:creationId xmlns:a16="http://schemas.microsoft.com/office/drawing/2014/main" id="{85A89551-72F1-6A40-B02D-98C9990F18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3ACEE8-777A-5940-9519-1D826BCADDA9}"/>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2676417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60DEB-C558-DB4D-9DBB-60DA77C03D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DA75B9-E07E-614C-9F6C-7943A325F696}"/>
              </a:ext>
            </a:extLst>
          </p:cNvPr>
          <p:cNvSpPr>
            <a:spLocks noGrp="1"/>
          </p:cNvSpPr>
          <p:nvPr>
            <p:ph type="dt" sz="half" idx="10"/>
          </p:nvPr>
        </p:nvSpPr>
        <p:spPr/>
        <p:txBody>
          <a:bodyPr/>
          <a:lstStyle/>
          <a:p>
            <a:fld id="{C171DC17-4A50-5F49-AEC7-C955C81B92E5}" type="datetimeFigureOut">
              <a:rPr lang="en-US" smtClean="0"/>
              <a:t>12/14/2023</a:t>
            </a:fld>
            <a:endParaRPr lang="en-US"/>
          </a:p>
        </p:txBody>
      </p:sp>
      <p:sp>
        <p:nvSpPr>
          <p:cNvPr id="4" name="Footer Placeholder 3">
            <a:extLst>
              <a:ext uri="{FF2B5EF4-FFF2-40B4-BE49-F238E27FC236}">
                <a16:creationId xmlns:a16="http://schemas.microsoft.com/office/drawing/2014/main" id="{E876482A-9624-104B-AFF8-5DE40120AF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BB9DE2-8332-1E4D-806B-6DDB78385EB5}"/>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1304843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10AD24-3C30-D545-822F-3EF5F7FE4D7C}"/>
              </a:ext>
            </a:extLst>
          </p:cNvPr>
          <p:cNvSpPr>
            <a:spLocks noGrp="1"/>
          </p:cNvSpPr>
          <p:nvPr>
            <p:ph type="dt" sz="half" idx="10"/>
          </p:nvPr>
        </p:nvSpPr>
        <p:spPr/>
        <p:txBody>
          <a:bodyPr/>
          <a:lstStyle/>
          <a:p>
            <a:fld id="{C171DC17-4A50-5F49-AEC7-C955C81B92E5}" type="datetimeFigureOut">
              <a:rPr lang="en-US" smtClean="0"/>
              <a:t>12/14/2023</a:t>
            </a:fld>
            <a:endParaRPr lang="en-US"/>
          </a:p>
        </p:txBody>
      </p:sp>
      <p:sp>
        <p:nvSpPr>
          <p:cNvPr id="3" name="Footer Placeholder 2">
            <a:extLst>
              <a:ext uri="{FF2B5EF4-FFF2-40B4-BE49-F238E27FC236}">
                <a16:creationId xmlns:a16="http://schemas.microsoft.com/office/drawing/2014/main" id="{5F31DBBA-BE87-D441-B84D-D8F2DAF194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82A5FB-A616-8D45-9939-E7B33461593A}"/>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1172119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8ADA5-6E94-DB46-948A-CE55B2255B39}"/>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124303E3-1AEE-0E46-A78B-8B0925632D4A}"/>
              </a:ext>
            </a:extLst>
          </p:cNvPr>
          <p:cNvSpPr>
            <a:spLocks noGrp="1"/>
          </p:cNvSpPr>
          <p:nvPr>
            <p:ph idx="1"/>
          </p:nvPr>
        </p:nvSpPr>
        <p:spPr>
          <a:xfrm>
            <a:off x="5183188" y="987429"/>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F0A59D-5684-1941-8033-29499AF5C6B3}"/>
              </a:ext>
            </a:extLst>
          </p:cNvPr>
          <p:cNvSpPr>
            <a:spLocks noGrp="1"/>
          </p:cNvSpPr>
          <p:nvPr>
            <p:ph type="body" sz="half" idx="2"/>
          </p:nvPr>
        </p:nvSpPr>
        <p:spPr>
          <a:xfrm>
            <a:off x="839788" y="2057400"/>
            <a:ext cx="3932237"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CF289D9-B751-654C-8849-B701A522D780}"/>
              </a:ext>
            </a:extLst>
          </p:cNvPr>
          <p:cNvSpPr>
            <a:spLocks noGrp="1"/>
          </p:cNvSpPr>
          <p:nvPr>
            <p:ph type="dt" sz="half" idx="10"/>
          </p:nvPr>
        </p:nvSpPr>
        <p:spPr/>
        <p:txBody>
          <a:bodyPr/>
          <a:lstStyle/>
          <a:p>
            <a:fld id="{C171DC17-4A50-5F49-AEC7-C955C81B92E5}" type="datetimeFigureOut">
              <a:rPr lang="en-US" smtClean="0"/>
              <a:t>12/14/2023</a:t>
            </a:fld>
            <a:endParaRPr lang="en-US"/>
          </a:p>
        </p:txBody>
      </p:sp>
      <p:sp>
        <p:nvSpPr>
          <p:cNvPr id="6" name="Footer Placeholder 5">
            <a:extLst>
              <a:ext uri="{FF2B5EF4-FFF2-40B4-BE49-F238E27FC236}">
                <a16:creationId xmlns:a16="http://schemas.microsoft.com/office/drawing/2014/main" id="{F38A2888-A517-7A40-9678-F86659CA1C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386589-428D-8542-B91B-AA693B17C443}"/>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2343707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69A89C3-E6FA-684D-8BAE-1760B34F554E}"/>
              </a:ext>
            </a:extLst>
          </p:cNvPr>
          <p:cNvSpPr/>
          <p:nvPr userDrawn="1"/>
        </p:nvSpPr>
        <p:spPr>
          <a:xfrm>
            <a:off x="0" y="6356350"/>
            <a:ext cx="12192000" cy="5016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Placeholder 1">
            <a:extLst>
              <a:ext uri="{FF2B5EF4-FFF2-40B4-BE49-F238E27FC236}">
                <a16:creationId xmlns:a16="http://schemas.microsoft.com/office/drawing/2014/main" id="{8871C330-0F02-8249-82EC-9F3A278C0AB8}"/>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53E27E-2040-824D-B637-1C07F3E062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FD629B-BAF4-A343-8BF1-1572AB380340}"/>
              </a:ext>
            </a:extLst>
          </p:cNvPr>
          <p:cNvSpPr>
            <a:spLocks noGrp="1"/>
          </p:cNvSpPr>
          <p:nvPr>
            <p:ph type="dt" sz="half" idx="2"/>
          </p:nvPr>
        </p:nvSpPr>
        <p:spPr>
          <a:xfrm>
            <a:off x="838200" y="6428272"/>
            <a:ext cx="2743200" cy="365125"/>
          </a:xfrm>
          <a:prstGeom prst="rect">
            <a:avLst/>
          </a:prstGeom>
        </p:spPr>
        <p:txBody>
          <a:bodyPr vert="horz" lIns="91440" tIns="45720" rIns="91440" bIns="45720" rtlCol="0" anchor="ctr"/>
          <a:lstStyle>
            <a:lvl1pPr algn="l">
              <a:defRPr sz="900">
                <a:solidFill>
                  <a:schemeClr val="bg1"/>
                </a:solidFill>
              </a:defRPr>
            </a:lvl1pPr>
          </a:lstStyle>
          <a:p>
            <a:fld id="{C171DC17-4A50-5F49-AEC7-C955C81B92E5}" type="datetimeFigureOut">
              <a:rPr lang="en-US" smtClean="0"/>
              <a:pPr/>
              <a:t>12/14/2023</a:t>
            </a:fld>
            <a:endParaRPr lang="en-US" dirty="0"/>
          </a:p>
        </p:txBody>
      </p:sp>
      <p:sp>
        <p:nvSpPr>
          <p:cNvPr id="5" name="Footer Placeholder 4">
            <a:extLst>
              <a:ext uri="{FF2B5EF4-FFF2-40B4-BE49-F238E27FC236}">
                <a16:creationId xmlns:a16="http://schemas.microsoft.com/office/drawing/2014/main" id="{1861F82B-A72E-B848-BB19-0207CDE46B40}"/>
              </a:ext>
            </a:extLst>
          </p:cNvPr>
          <p:cNvSpPr>
            <a:spLocks noGrp="1"/>
          </p:cNvSpPr>
          <p:nvPr>
            <p:ph type="ftr" sz="quarter" idx="3"/>
          </p:nvPr>
        </p:nvSpPr>
        <p:spPr>
          <a:xfrm>
            <a:off x="4038600" y="6428272"/>
            <a:ext cx="4114800" cy="365125"/>
          </a:xfrm>
          <a:prstGeom prst="rect">
            <a:avLst/>
          </a:prstGeom>
        </p:spPr>
        <p:txBody>
          <a:bodyPr vert="horz" lIns="91440" tIns="45720" rIns="91440" bIns="45720" rtlCol="0" anchor="ctr"/>
          <a:lstStyle>
            <a:lvl1pPr algn="ctr">
              <a:defRPr sz="900">
                <a:solidFill>
                  <a:schemeClr val="bg1"/>
                </a:solidFill>
              </a:defRPr>
            </a:lvl1pPr>
          </a:lstStyle>
          <a:p>
            <a:endParaRPr lang="en-US" dirty="0"/>
          </a:p>
        </p:txBody>
      </p:sp>
      <p:sp>
        <p:nvSpPr>
          <p:cNvPr id="6" name="Slide Number Placeholder 5">
            <a:extLst>
              <a:ext uri="{FF2B5EF4-FFF2-40B4-BE49-F238E27FC236}">
                <a16:creationId xmlns:a16="http://schemas.microsoft.com/office/drawing/2014/main" id="{8B1620FE-B066-7C49-9BDF-AF56CC193DE1}"/>
              </a:ext>
            </a:extLst>
          </p:cNvPr>
          <p:cNvSpPr>
            <a:spLocks noGrp="1"/>
          </p:cNvSpPr>
          <p:nvPr>
            <p:ph type="sldNum" sz="quarter" idx="4"/>
          </p:nvPr>
        </p:nvSpPr>
        <p:spPr>
          <a:xfrm>
            <a:off x="8610600" y="6428272"/>
            <a:ext cx="2743200" cy="365125"/>
          </a:xfrm>
          <a:prstGeom prst="rect">
            <a:avLst/>
          </a:prstGeom>
        </p:spPr>
        <p:txBody>
          <a:bodyPr vert="horz" lIns="91440" tIns="45720" rIns="91440" bIns="45720" rtlCol="0" anchor="ctr"/>
          <a:lstStyle>
            <a:lvl1pPr algn="r">
              <a:defRPr sz="900">
                <a:solidFill>
                  <a:schemeClr val="bg1"/>
                </a:solidFill>
              </a:defRPr>
            </a:lvl1pPr>
          </a:lstStyle>
          <a:p>
            <a:fld id="{09B8F8C4-05A7-DC4E-8BB7-4202EC4ACBF7}" type="slidenum">
              <a:rPr lang="en-US" smtClean="0"/>
              <a:pPr/>
              <a:t>‹#›</a:t>
            </a:fld>
            <a:endParaRPr lang="en-US"/>
          </a:p>
        </p:txBody>
      </p:sp>
      <p:pic>
        <p:nvPicPr>
          <p:cNvPr id="10" name="Picture 9" descr="Logo&#10;&#10;Description automatically generated">
            <a:extLst>
              <a:ext uri="{FF2B5EF4-FFF2-40B4-BE49-F238E27FC236}">
                <a16:creationId xmlns:a16="http://schemas.microsoft.com/office/drawing/2014/main" id="{A6F54A4B-B617-B54F-B600-5EFC28C265A6}"/>
              </a:ext>
            </a:extLst>
          </p:cNvPr>
          <p:cNvPicPr>
            <a:picLocks noChangeAspect="1"/>
          </p:cNvPicPr>
          <p:nvPr userDrawn="1"/>
        </p:nvPicPr>
        <p:blipFill>
          <a:blip r:embed="rId14"/>
          <a:stretch>
            <a:fillRect/>
          </a:stretch>
        </p:blipFill>
        <p:spPr>
          <a:xfrm>
            <a:off x="11056147" y="185741"/>
            <a:ext cx="961397" cy="1325563"/>
          </a:xfrm>
          <a:prstGeom prst="rect">
            <a:avLst/>
          </a:prstGeom>
        </p:spPr>
      </p:pic>
    </p:spTree>
    <p:extLst>
      <p:ext uri="{BB962C8B-B14F-4D97-AF65-F5344CB8AC3E}">
        <p14:creationId xmlns:p14="http://schemas.microsoft.com/office/powerpoint/2010/main" val="3793877359"/>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685783" rtl="0" eaLnBrk="1" latinLnBrk="0" hangingPunct="1">
        <a:lnSpc>
          <a:spcPct val="90000"/>
        </a:lnSpc>
        <a:spcBef>
          <a:spcPct val="0"/>
        </a:spcBef>
        <a:buNone/>
        <a:defRPr sz="3300" kern="1200">
          <a:solidFill>
            <a:schemeClr val="accent1"/>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30DA4-D291-4B42-B1AF-848E941EB3BD}"/>
              </a:ext>
            </a:extLst>
          </p:cNvPr>
          <p:cNvSpPr>
            <a:spLocks noGrp="1"/>
          </p:cNvSpPr>
          <p:nvPr>
            <p:ph type="ctrTitle"/>
          </p:nvPr>
        </p:nvSpPr>
        <p:spPr/>
        <p:txBody>
          <a:bodyPr/>
          <a:lstStyle/>
          <a:p>
            <a:r>
              <a:rPr lang="en-US" dirty="0"/>
              <a:t>Spotify 2023 </a:t>
            </a:r>
            <a:br>
              <a:rPr lang="en-US" dirty="0"/>
            </a:br>
            <a:r>
              <a:rPr lang="en-US" dirty="0"/>
              <a:t>Exploratory Analysis </a:t>
            </a:r>
            <a:br>
              <a:rPr lang="en-US" dirty="0"/>
            </a:br>
            <a:endParaRPr lang="en-US" dirty="0"/>
          </a:p>
        </p:txBody>
      </p:sp>
      <p:sp>
        <p:nvSpPr>
          <p:cNvPr id="3" name="Subtitle 2">
            <a:extLst>
              <a:ext uri="{FF2B5EF4-FFF2-40B4-BE49-F238E27FC236}">
                <a16:creationId xmlns:a16="http://schemas.microsoft.com/office/drawing/2014/main" id="{8997951D-6AED-F64B-AB8D-89218E91D0A2}"/>
              </a:ext>
            </a:extLst>
          </p:cNvPr>
          <p:cNvSpPr>
            <a:spLocks noGrp="1"/>
          </p:cNvSpPr>
          <p:nvPr>
            <p:ph type="subTitle" idx="1"/>
          </p:nvPr>
        </p:nvSpPr>
        <p:spPr/>
        <p:txBody>
          <a:bodyPr/>
          <a:lstStyle/>
          <a:p>
            <a:r>
              <a:rPr lang="en-US" dirty="0"/>
              <a:t>By: Jonathan Penaloza</a:t>
            </a:r>
          </a:p>
        </p:txBody>
      </p:sp>
      <p:pic>
        <p:nvPicPr>
          <p:cNvPr id="4" name="Picture 3">
            <a:extLst>
              <a:ext uri="{FF2B5EF4-FFF2-40B4-BE49-F238E27FC236}">
                <a16:creationId xmlns:a16="http://schemas.microsoft.com/office/drawing/2014/main" id="{ACA51C0B-3C41-942A-3C9C-BFF963EC9422}"/>
              </a:ext>
            </a:extLst>
          </p:cNvPr>
          <p:cNvPicPr>
            <a:picLocks noChangeAspect="1"/>
          </p:cNvPicPr>
          <p:nvPr/>
        </p:nvPicPr>
        <p:blipFill>
          <a:blip r:embed="rId2"/>
          <a:stretch>
            <a:fillRect/>
          </a:stretch>
        </p:blipFill>
        <p:spPr>
          <a:xfrm>
            <a:off x="7117744" y="1122363"/>
            <a:ext cx="1162050" cy="1162050"/>
          </a:xfrm>
          <a:prstGeom prst="rect">
            <a:avLst/>
          </a:prstGeom>
        </p:spPr>
      </p:pic>
    </p:spTree>
    <p:extLst>
      <p:ext uri="{BB962C8B-B14F-4D97-AF65-F5344CB8AC3E}">
        <p14:creationId xmlns:p14="http://schemas.microsoft.com/office/powerpoint/2010/main" val="1272097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38BC1-DC6F-7026-8049-FE61341A57C5}"/>
              </a:ext>
            </a:extLst>
          </p:cNvPr>
          <p:cNvSpPr>
            <a:spLocks noGrp="1"/>
          </p:cNvSpPr>
          <p:nvPr>
            <p:ph type="title"/>
          </p:nvPr>
        </p:nvSpPr>
        <p:spPr/>
        <p:txBody>
          <a:bodyPr/>
          <a:lstStyle/>
          <a:p>
            <a:r>
              <a:rPr lang="en-US" dirty="0"/>
              <a:t>Identify which key most of Christmas songs appear in the data.</a:t>
            </a:r>
          </a:p>
        </p:txBody>
      </p:sp>
      <p:pic>
        <p:nvPicPr>
          <p:cNvPr id="4" name="Content Placeholder 3">
            <a:extLst>
              <a:ext uri="{FF2B5EF4-FFF2-40B4-BE49-F238E27FC236}">
                <a16:creationId xmlns:a16="http://schemas.microsoft.com/office/drawing/2014/main" id="{2F9D5CD7-BC8B-4823-3330-80422F97F679}"/>
              </a:ext>
            </a:extLst>
          </p:cNvPr>
          <p:cNvPicPr>
            <a:picLocks noGrp="1" noChangeAspect="1"/>
          </p:cNvPicPr>
          <p:nvPr>
            <p:ph idx="1"/>
          </p:nvPr>
        </p:nvPicPr>
        <p:blipFill>
          <a:blip r:embed="rId2"/>
          <a:stretch>
            <a:fillRect/>
          </a:stretch>
        </p:blipFill>
        <p:spPr>
          <a:xfrm>
            <a:off x="3346692" y="1144105"/>
            <a:ext cx="6556260" cy="5188306"/>
          </a:xfrm>
          <a:prstGeom prst="rect">
            <a:avLst/>
          </a:prstGeom>
        </p:spPr>
      </p:pic>
    </p:spTree>
    <p:extLst>
      <p:ext uri="{BB962C8B-B14F-4D97-AF65-F5344CB8AC3E}">
        <p14:creationId xmlns:p14="http://schemas.microsoft.com/office/powerpoint/2010/main" val="332521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F6C39-7181-C7B7-FE50-58C1720F6A8B}"/>
              </a:ext>
            </a:extLst>
          </p:cNvPr>
          <p:cNvSpPr>
            <a:spLocks noGrp="1"/>
          </p:cNvSpPr>
          <p:nvPr>
            <p:ph type="title"/>
          </p:nvPr>
        </p:nvSpPr>
        <p:spPr/>
        <p:txBody>
          <a:bodyPr/>
          <a:lstStyle/>
          <a:p>
            <a:r>
              <a:rPr lang="en-US" dirty="0"/>
              <a:t>Song Release Count in Nov. &amp; Dec. Over Time</a:t>
            </a:r>
          </a:p>
        </p:txBody>
      </p:sp>
      <p:pic>
        <p:nvPicPr>
          <p:cNvPr id="4" name="Content Placeholder 3">
            <a:extLst>
              <a:ext uri="{FF2B5EF4-FFF2-40B4-BE49-F238E27FC236}">
                <a16:creationId xmlns:a16="http://schemas.microsoft.com/office/drawing/2014/main" id="{8B0E5D0E-A2F4-E880-1105-5A791514EDEB}"/>
              </a:ext>
            </a:extLst>
          </p:cNvPr>
          <p:cNvPicPr>
            <a:picLocks noGrp="1" noChangeAspect="1"/>
          </p:cNvPicPr>
          <p:nvPr>
            <p:ph idx="1"/>
          </p:nvPr>
        </p:nvPicPr>
        <p:blipFill>
          <a:blip r:embed="rId2"/>
          <a:stretch>
            <a:fillRect/>
          </a:stretch>
        </p:blipFill>
        <p:spPr>
          <a:xfrm>
            <a:off x="271272" y="3098610"/>
            <a:ext cx="6257544" cy="2327989"/>
          </a:xfrm>
          <a:prstGeom prst="rect">
            <a:avLst/>
          </a:prstGeom>
        </p:spPr>
      </p:pic>
      <p:pic>
        <p:nvPicPr>
          <p:cNvPr id="5" name="Picture 4">
            <a:extLst>
              <a:ext uri="{FF2B5EF4-FFF2-40B4-BE49-F238E27FC236}">
                <a16:creationId xmlns:a16="http://schemas.microsoft.com/office/drawing/2014/main" id="{5E9BCCEE-C86F-B1BF-F209-15EE0FE3058C}"/>
              </a:ext>
            </a:extLst>
          </p:cNvPr>
          <p:cNvPicPr>
            <a:picLocks noChangeAspect="1"/>
          </p:cNvPicPr>
          <p:nvPr/>
        </p:nvPicPr>
        <p:blipFill>
          <a:blip r:embed="rId3"/>
          <a:stretch>
            <a:fillRect/>
          </a:stretch>
        </p:blipFill>
        <p:spPr>
          <a:xfrm>
            <a:off x="6528816" y="1436715"/>
            <a:ext cx="5166596" cy="5131960"/>
          </a:xfrm>
          <a:prstGeom prst="rect">
            <a:avLst/>
          </a:prstGeom>
        </p:spPr>
      </p:pic>
    </p:spTree>
    <p:extLst>
      <p:ext uri="{BB962C8B-B14F-4D97-AF65-F5344CB8AC3E}">
        <p14:creationId xmlns:p14="http://schemas.microsoft.com/office/powerpoint/2010/main" val="555256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3CF0B-C6C2-D015-047F-5741623E5E9E}"/>
              </a:ext>
            </a:extLst>
          </p:cNvPr>
          <p:cNvSpPr>
            <a:spLocks noGrp="1"/>
          </p:cNvSpPr>
          <p:nvPr>
            <p:ph type="title"/>
          </p:nvPr>
        </p:nvSpPr>
        <p:spPr/>
        <p:txBody>
          <a:bodyPr/>
          <a:lstStyle/>
          <a:p>
            <a:r>
              <a:rPr lang="en-US" dirty="0"/>
              <a:t>This bar graph helps with understanding Christmas songs by the used keys.</a:t>
            </a:r>
          </a:p>
        </p:txBody>
      </p:sp>
      <p:pic>
        <p:nvPicPr>
          <p:cNvPr id="4" name="Content Placeholder 3">
            <a:extLst>
              <a:ext uri="{FF2B5EF4-FFF2-40B4-BE49-F238E27FC236}">
                <a16:creationId xmlns:a16="http://schemas.microsoft.com/office/drawing/2014/main" id="{33C504E6-97AC-651B-3ECD-CA4CBFA8353F}"/>
              </a:ext>
            </a:extLst>
          </p:cNvPr>
          <p:cNvPicPr>
            <a:picLocks noGrp="1" noChangeAspect="1"/>
          </p:cNvPicPr>
          <p:nvPr>
            <p:ph idx="1"/>
          </p:nvPr>
        </p:nvPicPr>
        <p:blipFill>
          <a:blip r:embed="rId2"/>
          <a:stretch>
            <a:fillRect/>
          </a:stretch>
        </p:blipFill>
        <p:spPr>
          <a:xfrm>
            <a:off x="3843188" y="1825625"/>
            <a:ext cx="4843612" cy="4917258"/>
          </a:xfrm>
          <a:prstGeom prst="rect">
            <a:avLst/>
          </a:prstGeom>
        </p:spPr>
      </p:pic>
      <p:sp>
        <p:nvSpPr>
          <p:cNvPr id="6" name="TextBox 5">
            <a:extLst>
              <a:ext uri="{FF2B5EF4-FFF2-40B4-BE49-F238E27FC236}">
                <a16:creationId xmlns:a16="http://schemas.microsoft.com/office/drawing/2014/main" id="{915B3A02-2E7C-D037-D2EA-F229ED4F0969}"/>
              </a:ext>
            </a:extLst>
          </p:cNvPr>
          <p:cNvSpPr txBox="1"/>
          <p:nvPr/>
        </p:nvSpPr>
        <p:spPr>
          <a:xfrm>
            <a:off x="5639562" y="1176169"/>
            <a:ext cx="6094476" cy="646331"/>
          </a:xfrm>
          <a:prstGeom prst="rect">
            <a:avLst/>
          </a:prstGeom>
          <a:noFill/>
        </p:spPr>
        <p:txBody>
          <a:bodyPr wrap="square">
            <a:spAutoFit/>
          </a:bodyPr>
          <a:lstStyle/>
          <a:p>
            <a:r>
              <a:rPr lang="en-US" dirty="0"/>
              <a:t>From the Two histograms we observed some interesting things about the diversity of keys and mode of the songs.</a:t>
            </a:r>
          </a:p>
        </p:txBody>
      </p:sp>
      <p:sp>
        <p:nvSpPr>
          <p:cNvPr id="8" name="TextBox 7">
            <a:extLst>
              <a:ext uri="{FF2B5EF4-FFF2-40B4-BE49-F238E27FC236}">
                <a16:creationId xmlns:a16="http://schemas.microsoft.com/office/drawing/2014/main" id="{EEC75C07-FAA7-70BC-DBAA-9DEE70F313DA}"/>
              </a:ext>
            </a:extLst>
          </p:cNvPr>
          <p:cNvSpPr txBox="1"/>
          <p:nvPr/>
        </p:nvSpPr>
        <p:spPr>
          <a:xfrm>
            <a:off x="0" y="2081707"/>
            <a:ext cx="3843188" cy="1754326"/>
          </a:xfrm>
          <a:prstGeom prst="rect">
            <a:avLst/>
          </a:prstGeom>
          <a:noFill/>
        </p:spPr>
        <p:txBody>
          <a:bodyPr wrap="square">
            <a:spAutoFit/>
          </a:bodyPr>
          <a:lstStyle/>
          <a:p>
            <a:r>
              <a:rPr lang="en-US" dirty="0"/>
              <a:t>Observations:</a:t>
            </a:r>
          </a:p>
          <a:p>
            <a:r>
              <a:rPr lang="en-US" dirty="0"/>
              <a:t>For the key, there is mode diversity of keys used in the newly released Christmas music.</a:t>
            </a:r>
          </a:p>
          <a:p>
            <a:r>
              <a:rPr lang="en-US" dirty="0"/>
              <a:t>As predicted G#, C# and G are the most used key signatures.</a:t>
            </a:r>
          </a:p>
        </p:txBody>
      </p:sp>
    </p:spTree>
    <p:extLst>
      <p:ext uri="{BB962C8B-B14F-4D97-AF65-F5344CB8AC3E}">
        <p14:creationId xmlns:p14="http://schemas.microsoft.com/office/powerpoint/2010/main" val="1191902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BF31C-41F9-28AC-775F-B8253B3E302E}"/>
              </a:ext>
            </a:extLst>
          </p:cNvPr>
          <p:cNvSpPr>
            <a:spLocks noGrp="1"/>
          </p:cNvSpPr>
          <p:nvPr>
            <p:ph type="title"/>
          </p:nvPr>
        </p:nvSpPr>
        <p:spPr/>
        <p:txBody>
          <a:bodyPr/>
          <a:lstStyle/>
          <a:p>
            <a:r>
              <a:rPr lang="en-US" dirty="0"/>
              <a:t>Create histogram to understand Christmas music using mode</a:t>
            </a:r>
          </a:p>
        </p:txBody>
      </p:sp>
      <p:pic>
        <p:nvPicPr>
          <p:cNvPr id="4" name="Content Placeholder 3">
            <a:extLst>
              <a:ext uri="{FF2B5EF4-FFF2-40B4-BE49-F238E27FC236}">
                <a16:creationId xmlns:a16="http://schemas.microsoft.com/office/drawing/2014/main" id="{FF1DCB46-9415-36DF-281A-DD86079F6FDD}"/>
              </a:ext>
            </a:extLst>
          </p:cNvPr>
          <p:cNvPicPr>
            <a:picLocks noGrp="1" noChangeAspect="1"/>
          </p:cNvPicPr>
          <p:nvPr>
            <p:ph idx="1"/>
          </p:nvPr>
        </p:nvPicPr>
        <p:blipFill>
          <a:blip r:embed="rId2"/>
          <a:stretch>
            <a:fillRect/>
          </a:stretch>
        </p:blipFill>
        <p:spPr>
          <a:xfrm>
            <a:off x="6307765" y="1027910"/>
            <a:ext cx="5454538" cy="5541927"/>
          </a:xfrm>
          <a:prstGeom prst="rect">
            <a:avLst/>
          </a:prstGeom>
        </p:spPr>
      </p:pic>
      <p:sp>
        <p:nvSpPr>
          <p:cNvPr id="6" name="TextBox 5">
            <a:extLst>
              <a:ext uri="{FF2B5EF4-FFF2-40B4-BE49-F238E27FC236}">
                <a16:creationId xmlns:a16="http://schemas.microsoft.com/office/drawing/2014/main" id="{3F311353-4C6E-177E-4C1C-A3815EF0DA72}"/>
              </a:ext>
            </a:extLst>
          </p:cNvPr>
          <p:cNvSpPr txBox="1"/>
          <p:nvPr/>
        </p:nvSpPr>
        <p:spPr>
          <a:xfrm>
            <a:off x="213289" y="2199007"/>
            <a:ext cx="6094476" cy="1200329"/>
          </a:xfrm>
          <a:prstGeom prst="rect">
            <a:avLst/>
          </a:prstGeom>
          <a:noFill/>
        </p:spPr>
        <p:txBody>
          <a:bodyPr wrap="square">
            <a:spAutoFit/>
          </a:bodyPr>
          <a:lstStyle/>
          <a:p>
            <a:r>
              <a:rPr lang="en-US" dirty="0"/>
              <a:t>Observations:</a:t>
            </a:r>
          </a:p>
          <a:p>
            <a:r>
              <a:rPr lang="en-US" dirty="0"/>
              <a:t>In the Second chart we visualize that there is a more use of both modes, even after having clear trends of modes over the years.</a:t>
            </a:r>
          </a:p>
        </p:txBody>
      </p:sp>
    </p:spTree>
    <p:extLst>
      <p:ext uri="{BB962C8B-B14F-4D97-AF65-F5344CB8AC3E}">
        <p14:creationId xmlns:p14="http://schemas.microsoft.com/office/powerpoint/2010/main" val="1117591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1E55D-0D6F-669D-350A-3BE243F3780A}"/>
              </a:ext>
            </a:extLst>
          </p:cNvPr>
          <p:cNvSpPr>
            <a:spLocks noGrp="1"/>
          </p:cNvSpPr>
          <p:nvPr>
            <p:ph type="title"/>
          </p:nvPr>
        </p:nvSpPr>
        <p:spPr/>
        <p:txBody>
          <a:bodyPr/>
          <a:lstStyle/>
          <a:p>
            <a:r>
              <a:rPr lang="en-US"/>
              <a:t>Visualize the bar chart the average BPM over the signature key and modes.</a:t>
            </a:r>
            <a:endParaRPr lang="en-US" dirty="0"/>
          </a:p>
        </p:txBody>
      </p:sp>
      <p:pic>
        <p:nvPicPr>
          <p:cNvPr id="4" name="Content Placeholder 3">
            <a:extLst>
              <a:ext uri="{FF2B5EF4-FFF2-40B4-BE49-F238E27FC236}">
                <a16:creationId xmlns:a16="http://schemas.microsoft.com/office/drawing/2014/main" id="{E104C533-2D07-FB25-D8D7-5D060A457D08}"/>
              </a:ext>
            </a:extLst>
          </p:cNvPr>
          <p:cNvPicPr>
            <a:picLocks noGrp="1" noChangeAspect="1"/>
          </p:cNvPicPr>
          <p:nvPr>
            <p:ph idx="1"/>
          </p:nvPr>
        </p:nvPicPr>
        <p:blipFill>
          <a:blip r:embed="rId2"/>
          <a:stretch>
            <a:fillRect/>
          </a:stretch>
        </p:blipFill>
        <p:spPr>
          <a:xfrm>
            <a:off x="569766" y="1940679"/>
            <a:ext cx="4834547" cy="3846909"/>
          </a:xfrm>
          <a:prstGeom prst="rect">
            <a:avLst/>
          </a:prstGeom>
        </p:spPr>
      </p:pic>
      <p:pic>
        <p:nvPicPr>
          <p:cNvPr id="5" name="Picture 4">
            <a:extLst>
              <a:ext uri="{FF2B5EF4-FFF2-40B4-BE49-F238E27FC236}">
                <a16:creationId xmlns:a16="http://schemas.microsoft.com/office/drawing/2014/main" id="{48D95620-6B98-A48C-1444-6AAD9416752A}"/>
              </a:ext>
            </a:extLst>
          </p:cNvPr>
          <p:cNvPicPr>
            <a:picLocks noChangeAspect="1"/>
          </p:cNvPicPr>
          <p:nvPr/>
        </p:nvPicPr>
        <p:blipFill>
          <a:blip r:embed="rId3"/>
          <a:stretch>
            <a:fillRect/>
          </a:stretch>
        </p:blipFill>
        <p:spPr>
          <a:xfrm>
            <a:off x="5404313" y="2560321"/>
            <a:ext cx="6528186" cy="3227268"/>
          </a:xfrm>
          <a:prstGeom prst="rect">
            <a:avLst/>
          </a:prstGeom>
        </p:spPr>
      </p:pic>
      <p:sp>
        <p:nvSpPr>
          <p:cNvPr id="7" name="TextBox 6">
            <a:extLst>
              <a:ext uri="{FF2B5EF4-FFF2-40B4-BE49-F238E27FC236}">
                <a16:creationId xmlns:a16="http://schemas.microsoft.com/office/drawing/2014/main" id="{17AD0007-2554-F2E4-1A91-B7EE0EE25CFA}"/>
              </a:ext>
            </a:extLst>
          </p:cNvPr>
          <p:cNvSpPr txBox="1"/>
          <p:nvPr/>
        </p:nvSpPr>
        <p:spPr>
          <a:xfrm>
            <a:off x="5726430" y="1550015"/>
            <a:ext cx="6094476" cy="923330"/>
          </a:xfrm>
          <a:prstGeom prst="rect">
            <a:avLst/>
          </a:prstGeom>
          <a:noFill/>
        </p:spPr>
        <p:txBody>
          <a:bodyPr wrap="square">
            <a:spAutoFit/>
          </a:bodyPr>
          <a:lstStyle/>
          <a:p>
            <a:r>
              <a:rPr lang="en-US"/>
              <a:t>From the first chart we can see that certain songs have a higher speed regardless of how popular those keys might be.</a:t>
            </a:r>
            <a:endParaRPr lang="en-US" dirty="0"/>
          </a:p>
        </p:txBody>
      </p:sp>
    </p:spTree>
    <p:extLst>
      <p:ext uri="{BB962C8B-B14F-4D97-AF65-F5344CB8AC3E}">
        <p14:creationId xmlns:p14="http://schemas.microsoft.com/office/powerpoint/2010/main" val="2004247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48266-964A-DE84-00A2-962BA72B0A2D}"/>
              </a:ext>
            </a:extLst>
          </p:cNvPr>
          <p:cNvSpPr>
            <a:spLocks noGrp="1"/>
          </p:cNvSpPr>
          <p:nvPr>
            <p:ph type="title"/>
          </p:nvPr>
        </p:nvSpPr>
        <p:spPr>
          <a:xfrm>
            <a:off x="838200" y="365129"/>
            <a:ext cx="10515600" cy="1325563"/>
          </a:xfrm>
        </p:spPr>
        <p:txBody>
          <a:bodyPr anchor="ctr">
            <a:normAutofit/>
          </a:bodyPr>
          <a:lstStyle/>
          <a:p>
            <a:r>
              <a:rPr lang="en-US" dirty="0"/>
              <a:t>Linear Regression variables and direct outcomes</a:t>
            </a:r>
          </a:p>
        </p:txBody>
      </p:sp>
      <p:sp>
        <p:nvSpPr>
          <p:cNvPr id="3" name="Content Placeholder 2">
            <a:extLst>
              <a:ext uri="{FF2B5EF4-FFF2-40B4-BE49-F238E27FC236}">
                <a16:creationId xmlns:a16="http://schemas.microsoft.com/office/drawing/2014/main" id="{1FC886E0-F0BF-7FF3-A72E-EB33A8A7BF16}"/>
              </a:ext>
            </a:extLst>
          </p:cNvPr>
          <p:cNvSpPr>
            <a:spLocks noGrp="1"/>
          </p:cNvSpPr>
          <p:nvPr>
            <p:ph sz="half" idx="1"/>
          </p:nvPr>
        </p:nvSpPr>
        <p:spPr>
          <a:xfrm>
            <a:off x="838200" y="1825625"/>
            <a:ext cx="5181600" cy="4351338"/>
          </a:xfrm>
        </p:spPr>
        <p:txBody>
          <a:bodyPr>
            <a:normAutofit/>
          </a:bodyPr>
          <a:lstStyle/>
          <a:p>
            <a:r>
              <a:rPr lang="en-US" sz="1800"/>
              <a:t>x=ds[['</a:t>
            </a:r>
            <a:r>
              <a:rPr lang="en-US" sz="1800" err="1"/>
              <a:t>released_year</a:t>
            </a:r>
            <a:r>
              <a:rPr lang="en-US" sz="1800"/>
              <a:t>',  '</a:t>
            </a:r>
            <a:r>
              <a:rPr lang="en-US" sz="1800" err="1"/>
              <a:t>released_month</a:t>
            </a:r>
            <a:r>
              <a:rPr lang="en-US" sz="1800"/>
              <a:t>', '</a:t>
            </a:r>
            <a:r>
              <a:rPr lang="en-US" sz="1800" err="1"/>
              <a:t>released_day</a:t>
            </a:r>
            <a:r>
              <a:rPr lang="en-US" sz="1800"/>
              <a:t>', 'in_spotify_playlists','</a:t>
            </a:r>
            <a:r>
              <a:rPr lang="en-US" sz="1800" err="1"/>
              <a:t>in_spotify_charts</a:t>
            </a:r>
            <a:r>
              <a:rPr lang="en-US" sz="1800"/>
              <a:t>', '</a:t>
            </a:r>
            <a:r>
              <a:rPr lang="en-US" sz="1800" err="1"/>
              <a:t>in_apple_playlists</a:t>
            </a:r>
            <a:r>
              <a:rPr lang="en-US" sz="1800"/>
              <a:t>', 'in_apple_charts','</a:t>
            </a:r>
            <a:r>
              <a:rPr lang="en-US" sz="1800" err="1"/>
              <a:t>in_deezer_playlists</a:t>
            </a:r>
            <a:r>
              <a:rPr lang="en-US" sz="1800"/>
              <a:t>', '</a:t>
            </a:r>
            <a:r>
              <a:rPr lang="en-US" sz="1800" err="1"/>
              <a:t>in_deezer_charts</a:t>
            </a:r>
            <a:r>
              <a:rPr lang="en-US" sz="1800"/>
              <a:t>', '</a:t>
            </a:r>
            <a:r>
              <a:rPr lang="en-US" sz="1800" err="1"/>
              <a:t>in_shazam_charts','danceability</a:t>
            </a:r>
            <a:r>
              <a:rPr lang="en-US" sz="1800"/>
              <a:t>_%', 'valence_%', 'energy_%','</a:t>
            </a:r>
            <a:r>
              <a:rPr lang="en-US" sz="1800" err="1"/>
              <a:t>acousticness</a:t>
            </a:r>
            <a:r>
              <a:rPr lang="en-US" sz="1800"/>
              <a:t>_%', '</a:t>
            </a:r>
            <a:r>
              <a:rPr lang="en-US" sz="1800" err="1"/>
              <a:t>instrumentalness</a:t>
            </a:r>
            <a:r>
              <a:rPr lang="en-US" sz="1800"/>
              <a:t>_%', 'liveness_%', '</a:t>
            </a:r>
            <a:r>
              <a:rPr lang="en-US" sz="1800" err="1"/>
              <a:t>speechiness</a:t>
            </a:r>
            <a:r>
              <a:rPr lang="en-US" sz="1800"/>
              <a:t>_%’]]</a:t>
            </a:r>
          </a:p>
          <a:p>
            <a:r>
              <a:rPr lang="en-US" sz="1800"/>
              <a:t>y=ds[['bpm’]]</a:t>
            </a:r>
          </a:p>
          <a:p>
            <a:endParaRPr lang="en-US" sz="1800"/>
          </a:p>
          <a:p>
            <a:r>
              <a:rPr lang="en-US" sz="1800"/>
              <a:t>MSE: 812.27</a:t>
            </a:r>
          </a:p>
          <a:p>
            <a:r>
              <a:rPr lang="en-US" sz="1800"/>
              <a:t>RMSE: 28.50</a:t>
            </a:r>
          </a:p>
          <a:p>
            <a:r>
              <a:rPr lang="en-US" sz="1800"/>
              <a:t>R-square: -0.24</a:t>
            </a:r>
          </a:p>
        </p:txBody>
      </p:sp>
      <p:pic>
        <p:nvPicPr>
          <p:cNvPr id="5" name="Picture 4" descr="A screenshot of a computer code&#10;&#10;Description automatically generated">
            <a:extLst>
              <a:ext uri="{FF2B5EF4-FFF2-40B4-BE49-F238E27FC236}">
                <a16:creationId xmlns:a16="http://schemas.microsoft.com/office/drawing/2014/main" id="{DCA1A184-C2B3-215D-1E3F-BE2781FE301F}"/>
              </a:ext>
            </a:extLst>
          </p:cNvPr>
          <p:cNvPicPr>
            <a:picLocks noChangeAspect="1"/>
          </p:cNvPicPr>
          <p:nvPr/>
        </p:nvPicPr>
        <p:blipFill>
          <a:blip r:embed="rId2"/>
          <a:stretch>
            <a:fillRect/>
          </a:stretch>
        </p:blipFill>
        <p:spPr>
          <a:xfrm>
            <a:off x="6172200" y="3217701"/>
            <a:ext cx="5181600" cy="1567186"/>
          </a:xfrm>
          <a:prstGeom prst="rect">
            <a:avLst/>
          </a:prstGeom>
          <a:noFill/>
        </p:spPr>
      </p:pic>
    </p:spTree>
    <p:extLst>
      <p:ext uri="{BB962C8B-B14F-4D97-AF65-F5344CB8AC3E}">
        <p14:creationId xmlns:p14="http://schemas.microsoft.com/office/powerpoint/2010/main" val="3579054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5633F-9054-071A-8106-46D423BC47B0}"/>
              </a:ext>
            </a:extLst>
          </p:cNvPr>
          <p:cNvSpPr>
            <a:spLocks noGrp="1"/>
          </p:cNvSpPr>
          <p:nvPr>
            <p:ph type="title"/>
          </p:nvPr>
        </p:nvSpPr>
        <p:spPr>
          <a:xfrm>
            <a:off x="838200" y="365129"/>
            <a:ext cx="10515600" cy="1325563"/>
          </a:xfrm>
        </p:spPr>
        <p:txBody>
          <a:bodyPr anchor="ctr">
            <a:normAutofit/>
          </a:bodyPr>
          <a:lstStyle/>
          <a:p>
            <a:r>
              <a:rPr lang="en-US" dirty="0"/>
              <a:t>Challenges and improvements</a:t>
            </a:r>
          </a:p>
        </p:txBody>
      </p:sp>
      <p:graphicFrame>
        <p:nvGraphicFramePr>
          <p:cNvPr id="5" name="Content Placeholder 2">
            <a:extLst>
              <a:ext uri="{FF2B5EF4-FFF2-40B4-BE49-F238E27FC236}">
                <a16:creationId xmlns:a16="http://schemas.microsoft.com/office/drawing/2014/main" id="{F2BF043E-AEA4-1219-FB57-0AC8ACC64B62}"/>
              </a:ext>
            </a:extLst>
          </p:cNvPr>
          <p:cNvGraphicFramePr>
            <a:graphicFrameLocks noGrp="1"/>
          </p:cNvGraphicFramePr>
          <p:nvPr>
            <p:ph idx="1"/>
            <p:extLst>
              <p:ext uri="{D42A27DB-BD31-4B8C-83A1-F6EECF244321}">
                <p14:modId xmlns:p14="http://schemas.microsoft.com/office/powerpoint/2010/main" val="196590231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6839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2C0A1-F1AC-FA59-4636-2CF462A62975}"/>
              </a:ext>
            </a:extLst>
          </p:cNvPr>
          <p:cNvSpPr>
            <a:spLocks noGrp="1"/>
          </p:cNvSpPr>
          <p:nvPr>
            <p:ph type="title"/>
          </p:nvPr>
        </p:nvSpPr>
        <p:spPr>
          <a:xfrm>
            <a:off x="838200" y="365129"/>
            <a:ext cx="10515600" cy="1325563"/>
          </a:xfrm>
        </p:spPr>
        <p:txBody>
          <a:bodyPr anchor="ctr">
            <a:normAutofit/>
          </a:bodyPr>
          <a:lstStyle/>
          <a:p>
            <a:r>
              <a:rPr lang="en-US" dirty="0"/>
              <a:t>Findings</a:t>
            </a:r>
          </a:p>
        </p:txBody>
      </p:sp>
      <p:graphicFrame>
        <p:nvGraphicFramePr>
          <p:cNvPr id="5" name="Content Placeholder 2">
            <a:extLst>
              <a:ext uri="{FF2B5EF4-FFF2-40B4-BE49-F238E27FC236}">
                <a16:creationId xmlns:a16="http://schemas.microsoft.com/office/drawing/2014/main" id="{E2992CD0-E83C-5F12-42B6-B4981CC17F83}"/>
              </a:ext>
            </a:extLst>
          </p:cNvPr>
          <p:cNvGraphicFramePr>
            <a:graphicFrameLocks noGrp="1"/>
          </p:cNvGraphicFramePr>
          <p:nvPr>
            <p:ph idx="1"/>
            <p:extLst>
              <p:ext uri="{D42A27DB-BD31-4B8C-83A1-F6EECF244321}">
                <p14:modId xmlns:p14="http://schemas.microsoft.com/office/powerpoint/2010/main" val="96185499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4346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1E48E-1FF7-CCB0-BFB6-D294BC154AAB}"/>
              </a:ext>
            </a:extLst>
          </p:cNvPr>
          <p:cNvSpPr>
            <a:spLocks noGrp="1"/>
          </p:cNvSpPr>
          <p:nvPr>
            <p:ph type="title"/>
          </p:nvPr>
        </p:nvSpPr>
        <p:spPr>
          <a:xfrm>
            <a:off x="838200" y="365129"/>
            <a:ext cx="10515600" cy="1325563"/>
          </a:xfrm>
        </p:spPr>
        <p:txBody>
          <a:bodyPr anchor="ctr">
            <a:normAutofit/>
          </a:bodyPr>
          <a:lstStyle/>
          <a:p>
            <a:r>
              <a:rPr lang="en-US" dirty="0"/>
              <a:t>Objective</a:t>
            </a:r>
          </a:p>
        </p:txBody>
      </p:sp>
      <p:sp>
        <p:nvSpPr>
          <p:cNvPr id="3" name="Content Placeholder 2">
            <a:extLst>
              <a:ext uri="{FF2B5EF4-FFF2-40B4-BE49-F238E27FC236}">
                <a16:creationId xmlns:a16="http://schemas.microsoft.com/office/drawing/2014/main" id="{5A4EA368-F9FE-E802-CBE2-BA73C56DB323}"/>
              </a:ext>
            </a:extLst>
          </p:cNvPr>
          <p:cNvSpPr>
            <a:spLocks noGrp="1"/>
          </p:cNvSpPr>
          <p:nvPr>
            <p:ph sz="half" idx="1"/>
          </p:nvPr>
        </p:nvSpPr>
        <p:spPr>
          <a:xfrm>
            <a:off x="838200" y="1825625"/>
            <a:ext cx="5181600" cy="4351338"/>
          </a:xfrm>
        </p:spPr>
        <p:txBody>
          <a:bodyPr>
            <a:normAutofit/>
          </a:bodyPr>
          <a:lstStyle/>
          <a:p>
            <a:r>
              <a:rPr lang="en-US" dirty="0"/>
              <a:t>My goal with this project is to understand how “Christmas” music is significant in this dataset, and through the use of this analysis I am able to not only figure out what makes it unique, but what are the common patterns that these present.</a:t>
            </a:r>
          </a:p>
        </p:txBody>
      </p:sp>
      <p:pic>
        <p:nvPicPr>
          <p:cNvPr id="5" name="Picture 4">
            <a:extLst>
              <a:ext uri="{FF2B5EF4-FFF2-40B4-BE49-F238E27FC236}">
                <a16:creationId xmlns:a16="http://schemas.microsoft.com/office/drawing/2014/main" id="{C0991586-E05A-3295-F84A-89701D009416}"/>
              </a:ext>
            </a:extLst>
          </p:cNvPr>
          <p:cNvPicPr>
            <a:picLocks noChangeAspect="1"/>
          </p:cNvPicPr>
          <p:nvPr/>
        </p:nvPicPr>
        <p:blipFill>
          <a:blip r:embed="rId2"/>
          <a:stretch>
            <a:fillRect/>
          </a:stretch>
        </p:blipFill>
        <p:spPr>
          <a:xfrm>
            <a:off x="6172200" y="2274094"/>
            <a:ext cx="5181600" cy="3454400"/>
          </a:xfrm>
          <a:prstGeom prst="rect">
            <a:avLst/>
          </a:prstGeom>
          <a:noFill/>
        </p:spPr>
      </p:pic>
    </p:spTree>
    <p:extLst>
      <p:ext uri="{BB962C8B-B14F-4D97-AF65-F5344CB8AC3E}">
        <p14:creationId xmlns:p14="http://schemas.microsoft.com/office/powerpoint/2010/main" val="3286256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1DB87-735E-A12B-8F55-3C198AD33C35}"/>
              </a:ext>
            </a:extLst>
          </p:cNvPr>
          <p:cNvSpPr>
            <a:spLocks noGrp="1"/>
          </p:cNvSpPr>
          <p:nvPr>
            <p:ph type="title"/>
          </p:nvPr>
        </p:nvSpPr>
        <p:spPr/>
        <p:txBody>
          <a:bodyPr/>
          <a:lstStyle/>
          <a:p>
            <a:r>
              <a:rPr lang="en-US" dirty="0"/>
              <a:t>Preprocessing </a:t>
            </a:r>
          </a:p>
        </p:txBody>
      </p:sp>
      <p:sp>
        <p:nvSpPr>
          <p:cNvPr id="3" name="Content Placeholder 2">
            <a:extLst>
              <a:ext uri="{FF2B5EF4-FFF2-40B4-BE49-F238E27FC236}">
                <a16:creationId xmlns:a16="http://schemas.microsoft.com/office/drawing/2014/main" id="{89857AF0-232F-E5D4-935A-2240422CA860}"/>
              </a:ext>
            </a:extLst>
          </p:cNvPr>
          <p:cNvSpPr>
            <a:spLocks noGrp="1"/>
          </p:cNvSpPr>
          <p:nvPr>
            <p:ph idx="1"/>
          </p:nvPr>
        </p:nvSpPr>
        <p:spPr>
          <a:xfrm>
            <a:off x="838200" y="1825625"/>
            <a:ext cx="5772912" cy="4351338"/>
          </a:xfrm>
        </p:spPr>
        <p:txBody>
          <a:bodyPr/>
          <a:lstStyle/>
          <a:p>
            <a:r>
              <a:rPr lang="en-US"/>
              <a:t>new_data = data.dropna()</a:t>
            </a:r>
          </a:p>
          <a:p>
            <a:r>
              <a:rPr lang="en-US"/>
              <a:t>print("Old data frame length:", len(data)) </a:t>
            </a:r>
          </a:p>
          <a:p>
            <a:r>
              <a:rPr lang="en-US"/>
              <a:t>print("New data frame length:", len(new_data))  </a:t>
            </a:r>
          </a:p>
          <a:p>
            <a:r>
              <a:rPr lang="en-US"/>
              <a:t>print("Number of rows with at least 1 NA value: ", </a:t>
            </a:r>
          </a:p>
          <a:p>
            <a:r>
              <a:rPr lang="en-US"/>
              <a:t>      (len(data)-len(new_data)))</a:t>
            </a:r>
          </a:p>
          <a:p>
            <a:r>
              <a:rPr lang="en-US"/>
              <a:t>Otucome: </a:t>
            </a:r>
          </a:p>
          <a:p>
            <a:r>
              <a:rPr lang="en-US"/>
              <a:t>Old data frame length: 951</a:t>
            </a:r>
          </a:p>
          <a:p>
            <a:r>
              <a:rPr lang="en-US"/>
              <a:t>New data frame length: 816</a:t>
            </a:r>
          </a:p>
          <a:p>
            <a:r>
              <a:rPr lang="en-US"/>
              <a:t>Number of rows with at least 1 NA value:  135</a:t>
            </a:r>
          </a:p>
          <a:p>
            <a:endParaRPr lang="en-US" dirty="0"/>
          </a:p>
        </p:txBody>
      </p:sp>
      <p:sp>
        <p:nvSpPr>
          <p:cNvPr id="6" name="TextBox 5">
            <a:extLst>
              <a:ext uri="{FF2B5EF4-FFF2-40B4-BE49-F238E27FC236}">
                <a16:creationId xmlns:a16="http://schemas.microsoft.com/office/drawing/2014/main" id="{3CF12CE6-4B37-F947-90BF-0451DCA89C40}"/>
              </a:ext>
            </a:extLst>
          </p:cNvPr>
          <p:cNvSpPr txBox="1"/>
          <p:nvPr/>
        </p:nvSpPr>
        <p:spPr>
          <a:xfrm>
            <a:off x="6007608" y="1696711"/>
            <a:ext cx="6089904" cy="1477328"/>
          </a:xfrm>
          <a:prstGeom prst="rect">
            <a:avLst/>
          </a:prstGeom>
          <a:noFill/>
        </p:spPr>
        <p:txBody>
          <a:bodyPr wrap="square">
            <a:spAutoFit/>
          </a:bodyPr>
          <a:lstStyle/>
          <a:p>
            <a:r>
              <a:rPr lang="en-US"/>
              <a:t>data['release_date']=pd.to_datetime(data['release_date’])</a:t>
            </a:r>
          </a:p>
          <a:p>
            <a:endParaRPr lang="en-US"/>
          </a:p>
          <a:p>
            <a:endParaRPr lang="en-US"/>
          </a:p>
          <a:p>
            <a:r>
              <a:rPr lang="en-US"/>
              <a:t>ds= data[(data['release_date'].dt.month &gt;=11)]</a:t>
            </a:r>
          </a:p>
          <a:p>
            <a:endParaRPr lang="en-US" dirty="0"/>
          </a:p>
        </p:txBody>
      </p:sp>
      <p:pic>
        <p:nvPicPr>
          <p:cNvPr id="7" name="Picture 6">
            <a:extLst>
              <a:ext uri="{FF2B5EF4-FFF2-40B4-BE49-F238E27FC236}">
                <a16:creationId xmlns:a16="http://schemas.microsoft.com/office/drawing/2014/main" id="{084583E2-9722-267B-4A54-4C0CED00D9E2}"/>
              </a:ext>
            </a:extLst>
          </p:cNvPr>
          <p:cNvPicPr>
            <a:picLocks noChangeAspect="1"/>
          </p:cNvPicPr>
          <p:nvPr/>
        </p:nvPicPr>
        <p:blipFill>
          <a:blip r:embed="rId2"/>
          <a:stretch>
            <a:fillRect/>
          </a:stretch>
        </p:blipFill>
        <p:spPr>
          <a:xfrm>
            <a:off x="7205472" y="3683962"/>
            <a:ext cx="4319016" cy="2159508"/>
          </a:xfrm>
          <a:prstGeom prst="rect">
            <a:avLst/>
          </a:prstGeom>
        </p:spPr>
      </p:pic>
    </p:spTree>
    <p:extLst>
      <p:ext uri="{BB962C8B-B14F-4D97-AF65-F5344CB8AC3E}">
        <p14:creationId xmlns:p14="http://schemas.microsoft.com/office/powerpoint/2010/main" val="2387339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0367E-DF85-5B48-ABDA-7F8FDCCF8A33}"/>
              </a:ext>
            </a:extLst>
          </p:cNvPr>
          <p:cNvSpPr>
            <a:spLocks noGrp="1"/>
          </p:cNvSpPr>
          <p:nvPr>
            <p:ph type="title"/>
          </p:nvPr>
        </p:nvSpPr>
        <p:spPr>
          <a:xfrm>
            <a:off x="719328" y="163961"/>
            <a:ext cx="10515600" cy="896743"/>
          </a:xfrm>
        </p:spPr>
        <p:txBody>
          <a:bodyPr/>
          <a:lstStyle/>
          <a:p>
            <a:r>
              <a:rPr lang="en-US" dirty="0"/>
              <a:t>About my Data</a:t>
            </a:r>
          </a:p>
        </p:txBody>
      </p:sp>
      <p:sp>
        <p:nvSpPr>
          <p:cNvPr id="4" name="TextBox 3">
            <a:extLst>
              <a:ext uri="{FF2B5EF4-FFF2-40B4-BE49-F238E27FC236}">
                <a16:creationId xmlns:a16="http://schemas.microsoft.com/office/drawing/2014/main" id="{003AD1C3-8005-59F5-25B8-CC0095F1AFDC}"/>
              </a:ext>
            </a:extLst>
          </p:cNvPr>
          <p:cNvSpPr txBox="1"/>
          <p:nvPr/>
        </p:nvSpPr>
        <p:spPr>
          <a:xfrm>
            <a:off x="219456" y="1307592"/>
            <a:ext cx="3614928" cy="1754326"/>
          </a:xfrm>
          <a:prstGeom prst="rect">
            <a:avLst/>
          </a:prstGeom>
          <a:noFill/>
        </p:spPr>
        <p:txBody>
          <a:bodyPr wrap="square" rtlCol="0">
            <a:spAutoFit/>
          </a:bodyPr>
          <a:lstStyle/>
          <a:p>
            <a:r>
              <a:rPr lang="en-US" dirty="0"/>
              <a:t>There are 953 entries (rows) in the dataset, with 25 columns. The columns position, name, their datatypes, number of, and percentage of missing values are as follows:</a:t>
            </a:r>
          </a:p>
        </p:txBody>
      </p:sp>
      <p:graphicFrame>
        <p:nvGraphicFramePr>
          <p:cNvPr id="7" name="Table 6">
            <a:extLst>
              <a:ext uri="{FF2B5EF4-FFF2-40B4-BE49-F238E27FC236}">
                <a16:creationId xmlns:a16="http://schemas.microsoft.com/office/drawing/2014/main" id="{A50BA3FB-C208-6A1D-32E5-441A1A94310C}"/>
              </a:ext>
            </a:extLst>
          </p:cNvPr>
          <p:cNvGraphicFramePr>
            <a:graphicFrameLocks noGrp="1"/>
          </p:cNvGraphicFramePr>
          <p:nvPr>
            <p:extLst>
              <p:ext uri="{D42A27DB-BD31-4B8C-83A1-F6EECF244321}">
                <p14:modId xmlns:p14="http://schemas.microsoft.com/office/powerpoint/2010/main" val="2466394869"/>
              </p:ext>
            </p:extLst>
          </p:nvPr>
        </p:nvGraphicFramePr>
        <p:xfrm>
          <a:off x="4138330" y="411480"/>
          <a:ext cx="5901782" cy="5897880"/>
        </p:xfrm>
        <a:graphic>
          <a:graphicData uri="http://schemas.openxmlformats.org/drawingml/2006/table">
            <a:tbl>
              <a:tblPr firstRow="1" firstCol="1" bandRow="1"/>
              <a:tblGrid>
                <a:gridCol w="2005690">
                  <a:extLst>
                    <a:ext uri="{9D8B030D-6E8A-4147-A177-3AD203B41FA5}">
                      <a16:colId xmlns:a16="http://schemas.microsoft.com/office/drawing/2014/main" val="3919694478"/>
                    </a:ext>
                  </a:extLst>
                </a:gridCol>
                <a:gridCol w="2142547">
                  <a:extLst>
                    <a:ext uri="{9D8B030D-6E8A-4147-A177-3AD203B41FA5}">
                      <a16:colId xmlns:a16="http://schemas.microsoft.com/office/drawing/2014/main" val="2965636632"/>
                    </a:ext>
                  </a:extLst>
                </a:gridCol>
                <a:gridCol w="1753545">
                  <a:extLst>
                    <a:ext uri="{9D8B030D-6E8A-4147-A177-3AD203B41FA5}">
                      <a16:colId xmlns:a16="http://schemas.microsoft.com/office/drawing/2014/main" val="4169143066"/>
                    </a:ext>
                  </a:extLst>
                </a:gridCol>
              </a:tblGrid>
              <a:tr h="185845">
                <a:tc>
                  <a:txBody>
                    <a:bodyPr/>
                    <a:lstStyle/>
                    <a:p>
                      <a:pPr marL="0" marR="0" algn="ctr">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Variable Name</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Data Type</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Missing Data (%)</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7401137"/>
                  </a:ext>
                </a:extLst>
              </a:tr>
              <a:tr h="185845">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track_name</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Nominal, object</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0%</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4254581"/>
                  </a:ext>
                </a:extLst>
              </a:tr>
              <a:tr h="231060">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artist(s)_name</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Nominal, object</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0%</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7709434"/>
                  </a:ext>
                </a:extLst>
              </a:tr>
              <a:tr h="231060">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artist_count</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Interval, int64</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0%</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8207299"/>
                  </a:ext>
                </a:extLst>
              </a:tr>
              <a:tr h="231060">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released_year</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Interval, int64</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0%</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1917955"/>
                  </a:ext>
                </a:extLst>
              </a:tr>
              <a:tr h="231060">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released_month</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Interval, int64</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0%</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0311088"/>
                  </a:ext>
                </a:extLst>
              </a:tr>
              <a:tr h="231060">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released_day</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Interval, int64</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0%</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0537855"/>
                  </a:ext>
                </a:extLst>
              </a:tr>
              <a:tr h="231060">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in_spotify_playlists</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Ordinal, int64</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0%</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9384008"/>
                  </a:ext>
                </a:extLst>
              </a:tr>
              <a:tr h="231060">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in_spotify_charts</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Interval, int64</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0%</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5146005"/>
                  </a:ext>
                </a:extLst>
              </a:tr>
              <a:tr h="200254">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streams</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Ordinal, object</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0%</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1297418"/>
                  </a:ext>
                </a:extLst>
              </a:tr>
              <a:tr h="207186">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in_apple_playlists</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Ordinal, int64</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0%</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2160943"/>
                  </a:ext>
                </a:extLst>
              </a:tr>
              <a:tr h="193321">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in_apple_charts</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Interval, int64</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dirty="0">
                          <a:effectLst/>
                          <a:latin typeface="Times New Roman" panose="02020603050405020304" pitchFamily="18" charset="0"/>
                          <a:ea typeface="Yu Mincho" panose="02020400000000000000" pitchFamily="18" charset="-128"/>
                          <a:cs typeface="Arial" panose="020B0604020202020204" pitchFamily="34" charset="0"/>
                        </a:rPr>
                        <a:t>0%</a:t>
                      </a:r>
                      <a:endParaRPr lang="en-US" sz="1000" dirty="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5551926"/>
                  </a:ext>
                </a:extLst>
              </a:tr>
              <a:tr h="231060">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in_deezer_playlists</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Ordinal, object</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0%</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3293374"/>
                  </a:ext>
                </a:extLst>
              </a:tr>
              <a:tr h="231060">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in_deezer_charts</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Interval, int64</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0%</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3726502"/>
                  </a:ext>
                </a:extLst>
              </a:tr>
              <a:tr h="231060">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in_shazam_charts</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Ordinal, object</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5.25%</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2012675"/>
                  </a:ext>
                </a:extLst>
              </a:tr>
              <a:tr h="231060">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bpm</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Ordinal, int64</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0%</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0143217"/>
                  </a:ext>
                </a:extLst>
              </a:tr>
              <a:tr h="231060">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key</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Nominal, object</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10%</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4312333"/>
                  </a:ext>
                </a:extLst>
              </a:tr>
              <a:tr h="231060">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mode</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Nominal, object</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dirty="0">
                          <a:effectLst/>
                          <a:latin typeface="Times New Roman" panose="02020603050405020304" pitchFamily="18" charset="0"/>
                          <a:ea typeface="Yu Mincho" panose="02020400000000000000" pitchFamily="18" charset="-128"/>
                          <a:cs typeface="Arial" panose="020B0604020202020204" pitchFamily="34" charset="0"/>
                        </a:rPr>
                        <a:t>0%</a:t>
                      </a:r>
                      <a:endParaRPr lang="en-US" sz="1000" dirty="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7166256"/>
                  </a:ext>
                </a:extLst>
              </a:tr>
              <a:tr h="231060">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danceability_%</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Ratio, int64</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0%</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0245390"/>
                  </a:ext>
                </a:extLst>
              </a:tr>
              <a:tr h="231060">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valence_%</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Ratio, int64</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0%</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3848618"/>
                  </a:ext>
                </a:extLst>
              </a:tr>
              <a:tr h="231060">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energy_%</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Ratio, int64</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0%</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7740991"/>
                  </a:ext>
                </a:extLst>
              </a:tr>
              <a:tr h="231060">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acousticness_%</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Ratio, int64</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0%</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5769372"/>
                  </a:ext>
                </a:extLst>
              </a:tr>
              <a:tr h="231060">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instrumentalness_%</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Ratio, int64</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0%</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1950776"/>
                  </a:ext>
                </a:extLst>
              </a:tr>
              <a:tr h="231060">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liveness_%</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Ratio, int64</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0%</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6248358"/>
                  </a:ext>
                </a:extLst>
              </a:tr>
              <a:tr h="231060">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speechiness_%</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Ratio, int64</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0%</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3345712"/>
                  </a:ext>
                </a:extLst>
              </a:tr>
              <a:tr h="304229">
                <a:tc>
                  <a:txBody>
                    <a:bodyPr/>
                    <a:lstStyle/>
                    <a:p>
                      <a:pPr marL="0" marR="0">
                        <a:lnSpc>
                          <a:spcPct val="107000"/>
                        </a:lnSpc>
                        <a:spcBef>
                          <a:spcPts val="0"/>
                        </a:spcBef>
                        <a:spcAft>
                          <a:spcPts val="80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release_date</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datetime64[ns]</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900" i="1" dirty="0">
                          <a:effectLst/>
                          <a:latin typeface="Times New Roman" panose="02020603050405020304" pitchFamily="18" charset="0"/>
                          <a:ea typeface="Yu Mincho" panose="02020400000000000000" pitchFamily="18" charset="-128"/>
                          <a:cs typeface="Arial" panose="020B0604020202020204" pitchFamily="34" charset="0"/>
                        </a:rPr>
                        <a:t>0%</a:t>
                      </a:r>
                      <a:endParaRPr lang="en-US" sz="1000" dirty="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413393"/>
                  </a:ext>
                </a:extLst>
              </a:tr>
            </a:tbl>
          </a:graphicData>
        </a:graphic>
      </p:graphicFrame>
      <p:pic>
        <p:nvPicPr>
          <p:cNvPr id="11" name="Picture 10">
            <a:extLst>
              <a:ext uri="{FF2B5EF4-FFF2-40B4-BE49-F238E27FC236}">
                <a16:creationId xmlns:a16="http://schemas.microsoft.com/office/drawing/2014/main" id="{D32E133D-223D-DB93-1AAA-2051B299BE67}"/>
              </a:ext>
            </a:extLst>
          </p:cNvPr>
          <p:cNvPicPr>
            <a:picLocks noChangeAspect="1"/>
          </p:cNvPicPr>
          <p:nvPr/>
        </p:nvPicPr>
        <p:blipFill>
          <a:blip r:embed="rId2"/>
          <a:stretch>
            <a:fillRect/>
          </a:stretch>
        </p:blipFill>
        <p:spPr>
          <a:xfrm>
            <a:off x="219456" y="3528822"/>
            <a:ext cx="3092196" cy="1546098"/>
          </a:xfrm>
          <a:prstGeom prst="rect">
            <a:avLst/>
          </a:prstGeom>
        </p:spPr>
      </p:pic>
    </p:spTree>
    <p:extLst>
      <p:ext uri="{BB962C8B-B14F-4D97-AF65-F5344CB8AC3E}">
        <p14:creationId xmlns:p14="http://schemas.microsoft.com/office/powerpoint/2010/main" val="2242126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8177D-C76D-4594-1DA6-FDBDDD73614E}"/>
              </a:ext>
            </a:extLst>
          </p:cNvPr>
          <p:cNvSpPr>
            <a:spLocks noGrp="1"/>
          </p:cNvSpPr>
          <p:nvPr>
            <p:ph type="title"/>
          </p:nvPr>
        </p:nvSpPr>
        <p:spPr/>
        <p:txBody>
          <a:bodyPr/>
          <a:lstStyle/>
          <a:p>
            <a:r>
              <a:rPr lang="en-US" dirty="0"/>
              <a:t>Data Set Summary Statistics </a:t>
            </a:r>
          </a:p>
        </p:txBody>
      </p:sp>
      <p:graphicFrame>
        <p:nvGraphicFramePr>
          <p:cNvPr id="8" name="Table 7">
            <a:extLst>
              <a:ext uri="{FF2B5EF4-FFF2-40B4-BE49-F238E27FC236}">
                <a16:creationId xmlns:a16="http://schemas.microsoft.com/office/drawing/2014/main" id="{9DDF5CD2-AFF9-9F07-ABEF-7CE3CD896225}"/>
              </a:ext>
            </a:extLst>
          </p:cNvPr>
          <p:cNvGraphicFramePr>
            <a:graphicFrameLocks noGrp="1"/>
          </p:cNvGraphicFramePr>
          <p:nvPr>
            <p:extLst>
              <p:ext uri="{D42A27DB-BD31-4B8C-83A1-F6EECF244321}">
                <p14:modId xmlns:p14="http://schemas.microsoft.com/office/powerpoint/2010/main" val="3981332800"/>
              </p:ext>
            </p:extLst>
          </p:nvPr>
        </p:nvGraphicFramePr>
        <p:xfrm>
          <a:off x="658369" y="1714497"/>
          <a:ext cx="10972800" cy="4640389"/>
        </p:xfrm>
        <a:graphic>
          <a:graphicData uri="http://schemas.openxmlformats.org/drawingml/2006/table">
            <a:tbl>
              <a:tblPr firstRow="1" firstCol="1" bandRow="1"/>
              <a:tblGrid>
                <a:gridCol w="2392359">
                  <a:extLst>
                    <a:ext uri="{9D8B030D-6E8A-4147-A177-3AD203B41FA5}">
                      <a16:colId xmlns:a16="http://schemas.microsoft.com/office/drawing/2014/main" val="670233524"/>
                    </a:ext>
                  </a:extLst>
                </a:gridCol>
                <a:gridCol w="1134200">
                  <a:extLst>
                    <a:ext uri="{9D8B030D-6E8A-4147-A177-3AD203B41FA5}">
                      <a16:colId xmlns:a16="http://schemas.microsoft.com/office/drawing/2014/main" val="2829689813"/>
                    </a:ext>
                  </a:extLst>
                </a:gridCol>
                <a:gridCol w="1199896">
                  <a:extLst>
                    <a:ext uri="{9D8B030D-6E8A-4147-A177-3AD203B41FA5}">
                      <a16:colId xmlns:a16="http://schemas.microsoft.com/office/drawing/2014/main" val="4286373244"/>
                    </a:ext>
                  </a:extLst>
                </a:gridCol>
                <a:gridCol w="1248240">
                  <a:extLst>
                    <a:ext uri="{9D8B030D-6E8A-4147-A177-3AD203B41FA5}">
                      <a16:colId xmlns:a16="http://schemas.microsoft.com/office/drawing/2014/main" val="1961660444"/>
                    </a:ext>
                  </a:extLst>
                </a:gridCol>
                <a:gridCol w="1087097">
                  <a:extLst>
                    <a:ext uri="{9D8B030D-6E8A-4147-A177-3AD203B41FA5}">
                      <a16:colId xmlns:a16="http://schemas.microsoft.com/office/drawing/2014/main" val="1835876217"/>
                    </a:ext>
                  </a:extLst>
                </a:gridCol>
                <a:gridCol w="1077183">
                  <a:extLst>
                    <a:ext uri="{9D8B030D-6E8A-4147-A177-3AD203B41FA5}">
                      <a16:colId xmlns:a16="http://schemas.microsoft.com/office/drawing/2014/main" val="1108841792"/>
                    </a:ext>
                  </a:extLst>
                </a:gridCol>
                <a:gridCol w="1094536">
                  <a:extLst>
                    <a:ext uri="{9D8B030D-6E8A-4147-A177-3AD203B41FA5}">
                      <a16:colId xmlns:a16="http://schemas.microsoft.com/office/drawing/2014/main" val="2540991859"/>
                    </a:ext>
                  </a:extLst>
                </a:gridCol>
                <a:gridCol w="210373">
                  <a:extLst>
                    <a:ext uri="{9D8B030D-6E8A-4147-A177-3AD203B41FA5}">
                      <a16:colId xmlns:a16="http://schemas.microsoft.com/office/drawing/2014/main" val="2699034141"/>
                    </a:ext>
                  </a:extLst>
                </a:gridCol>
                <a:gridCol w="210373">
                  <a:extLst>
                    <a:ext uri="{9D8B030D-6E8A-4147-A177-3AD203B41FA5}">
                      <a16:colId xmlns:a16="http://schemas.microsoft.com/office/drawing/2014/main" val="1622059426"/>
                    </a:ext>
                  </a:extLst>
                </a:gridCol>
                <a:gridCol w="210373">
                  <a:extLst>
                    <a:ext uri="{9D8B030D-6E8A-4147-A177-3AD203B41FA5}">
                      <a16:colId xmlns:a16="http://schemas.microsoft.com/office/drawing/2014/main" val="3403792911"/>
                    </a:ext>
                  </a:extLst>
                </a:gridCol>
                <a:gridCol w="1108170">
                  <a:extLst>
                    <a:ext uri="{9D8B030D-6E8A-4147-A177-3AD203B41FA5}">
                      <a16:colId xmlns:a16="http://schemas.microsoft.com/office/drawing/2014/main" val="2572584556"/>
                    </a:ext>
                  </a:extLst>
                </a:gridCol>
              </a:tblGrid>
              <a:tr h="316859">
                <a:tc>
                  <a:txBody>
                    <a:bodyPr/>
                    <a:lstStyle/>
                    <a:p>
                      <a:pPr marL="0" marR="0" algn="ctr">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Variable Name</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Count</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Mean</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Standard Deviation</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Min</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25</a:t>
                      </a:r>
                      <a:r>
                        <a:rPr lang="en-US" sz="1200" i="1" baseline="30000">
                          <a:effectLst/>
                          <a:latin typeface="Times New Roman" panose="02020603050405020304" pitchFamily="18" charset="0"/>
                          <a:ea typeface="Yu Mincho" panose="02020400000000000000" pitchFamily="18" charset="-128"/>
                          <a:cs typeface="Arial" panose="020B0604020202020204" pitchFamily="34" charset="0"/>
                        </a:rPr>
                        <a:t>th</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50</a:t>
                      </a:r>
                      <a:r>
                        <a:rPr lang="en-US" sz="1200" i="1" baseline="30000">
                          <a:effectLst/>
                          <a:latin typeface="Times New Roman" panose="02020603050405020304" pitchFamily="18" charset="0"/>
                          <a:ea typeface="Yu Mincho" panose="02020400000000000000" pitchFamily="18" charset="-128"/>
                          <a:cs typeface="Arial" panose="020B0604020202020204" pitchFamily="34" charset="0"/>
                        </a:rPr>
                        <a:t>th</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ctr">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75</a:t>
                      </a:r>
                      <a:r>
                        <a:rPr lang="en-US" sz="1200" i="1" baseline="30000">
                          <a:effectLst/>
                          <a:latin typeface="Times New Roman" panose="02020603050405020304" pitchFamily="18" charset="0"/>
                          <a:ea typeface="Yu Mincho" panose="02020400000000000000" pitchFamily="18" charset="-128"/>
                          <a:cs typeface="Arial" panose="020B0604020202020204" pitchFamily="34" charset="0"/>
                        </a:rPr>
                        <a:t>th</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Max</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466464361"/>
                  </a:ext>
                </a:extLst>
              </a:tr>
              <a:tr h="345664">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in_spotify_playlists</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953</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5200.125</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7897.6</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31</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875</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2224</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5542</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52898</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400370816"/>
                  </a:ext>
                </a:extLst>
              </a:tr>
              <a:tr h="172832">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in_spotify_charts</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953</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12.00</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19.58</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0</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0</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3</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16</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147</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98203908"/>
                  </a:ext>
                </a:extLst>
              </a:tr>
              <a:tr h="172832">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in_apple_playlists</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953</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67.81</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86.44</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0</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13</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34</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88</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672</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336185827"/>
                  </a:ext>
                </a:extLst>
              </a:tr>
              <a:tr h="172832">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in_apple_charts</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953</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51.90</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50.63</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0</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7</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38</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87</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275</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169523592"/>
                  </a:ext>
                </a:extLst>
              </a:tr>
              <a:tr h="108020">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in_deezer_charts</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953</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2.70</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6.04</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0</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0</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0</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2</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58</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961129225"/>
                  </a:ext>
                </a:extLst>
              </a:tr>
              <a:tr h="259248">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bpm</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953</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122.54</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28.06</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65</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100</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121</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140</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206</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720212476"/>
                  </a:ext>
                </a:extLst>
              </a:tr>
              <a:tr h="172832">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danceability_%</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953</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66.97</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14.63</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23</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57</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69</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78</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96</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305536833"/>
                  </a:ext>
                </a:extLst>
              </a:tr>
              <a:tr h="172832">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valence_%</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953</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51.43</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23.48</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4</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32</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51</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70</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spcBef>
                          <a:spcPts val="0"/>
                        </a:spcBef>
                        <a:spcAft>
                          <a:spcPts val="0"/>
                        </a:spcAft>
                      </a:pPr>
                      <a:r>
                        <a:rPr lang="en-US" sz="1200" i="1" dirty="0">
                          <a:effectLst/>
                          <a:latin typeface="Times New Roman" panose="02020603050405020304" pitchFamily="18" charset="0"/>
                          <a:ea typeface="Yu Mincho" panose="02020400000000000000" pitchFamily="18" charset="-128"/>
                          <a:cs typeface="Arial" panose="020B0604020202020204" pitchFamily="34" charset="0"/>
                        </a:rPr>
                        <a:t>97</a:t>
                      </a:r>
                      <a:endParaRPr lang="en-US" sz="1200" dirty="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616199509"/>
                  </a:ext>
                </a:extLst>
              </a:tr>
              <a:tr h="172832">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energy_%</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953</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64.28</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16.55</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9</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53</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66</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77</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97</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914698950"/>
                  </a:ext>
                </a:extLst>
              </a:tr>
              <a:tr h="172832">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acousticness_%</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953</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27.06</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25.99</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0</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6</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18</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43</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97</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141667809"/>
                  </a:ext>
                </a:extLst>
              </a:tr>
              <a:tr h="108020">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instrumentalness_%</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953</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1.58</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8.40</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0</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0</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0</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0</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91</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043199224"/>
                  </a:ext>
                </a:extLst>
              </a:tr>
              <a:tr h="172832">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liveness_%</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953</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18.21</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13.71</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3</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10</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12</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24</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97</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142689858"/>
                  </a:ext>
                </a:extLst>
              </a:tr>
              <a:tr h="172832">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speechiness_%</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953</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10.13</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9.91</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2</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4</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6</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11</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64</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4120013468"/>
                  </a:ext>
                </a:extLst>
              </a:tr>
              <a:tr h="1658037">
                <a:tc>
                  <a:txBody>
                    <a:bodyPr/>
                    <a:lstStyle/>
                    <a:p>
                      <a:pPr marL="0" marR="0">
                        <a:lnSpc>
                          <a:spcPct val="107000"/>
                        </a:lnSpc>
                        <a:spcBef>
                          <a:spcPts val="0"/>
                        </a:spcBef>
                        <a:spcAft>
                          <a:spcPts val="80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release_date</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153</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2018-01-06 13:29:24.705882368</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NaN</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1946-11-01 00:00:00</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2019-12-06 00:00:00</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80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2021-12-24 00:00:00</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nSpc>
                          <a:spcPct val="107000"/>
                        </a:lnSpc>
                        <a:spcBef>
                          <a:spcPts val="0"/>
                        </a:spcBef>
                        <a:spcAft>
                          <a:spcPts val="80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2022-12-02 00:00:00</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nSpc>
                          <a:spcPct val="107000"/>
                        </a:lnSpc>
                        <a:spcBef>
                          <a:spcPts val="0"/>
                        </a:spcBef>
                        <a:spcAft>
                          <a:spcPts val="800"/>
                        </a:spcAft>
                      </a:pPr>
                      <a:r>
                        <a:rPr lang="en-US" sz="1200" i="1" dirty="0">
                          <a:effectLst/>
                          <a:latin typeface="Times New Roman" panose="02020603050405020304" pitchFamily="18" charset="0"/>
                          <a:ea typeface="Yu Mincho" panose="02020400000000000000" pitchFamily="18" charset="-128"/>
                          <a:cs typeface="Arial" panose="020B0604020202020204" pitchFamily="34" charset="0"/>
                        </a:rPr>
                        <a:t>2022-12-30 00:00:00</a:t>
                      </a:r>
                      <a:endParaRPr lang="en-US" sz="1200" dirty="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0659593"/>
                  </a:ext>
                </a:extLst>
              </a:tr>
            </a:tbl>
          </a:graphicData>
        </a:graphic>
      </p:graphicFrame>
    </p:spTree>
    <p:extLst>
      <p:ext uri="{BB962C8B-B14F-4D97-AF65-F5344CB8AC3E}">
        <p14:creationId xmlns:p14="http://schemas.microsoft.com/office/powerpoint/2010/main" val="3627964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3561-8D3A-5129-FECB-D4B6116E19F2}"/>
              </a:ext>
            </a:extLst>
          </p:cNvPr>
          <p:cNvSpPr>
            <a:spLocks noGrp="1"/>
          </p:cNvSpPr>
          <p:nvPr>
            <p:ph type="title"/>
          </p:nvPr>
        </p:nvSpPr>
        <p:spPr>
          <a:xfrm>
            <a:off x="838200" y="365129"/>
            <a:ext cx="10515600" cy="1325563"/>
          </a:xfrm>
        </p:spPr>
        <p:txBody>
          <a:bodyPr anchor="ctr">
            <a:normAutofit/>
          </a:bodyPr>
          <a:lstStyle/>
          <a:p>
            <a:r>
              <a:rPr lang="en-US" dirty="0"/>
              <a:t>Heatmap</a:t>
            </a:r>
          </a:p>
        </p:txBody>
      </p:sp>
      <p:sp>
        <p:nvSpPr>
          <p:cNvPr id="9" name="Content Placeholder 2">
            <a:extLst>
              <a:ext uri="{FF2B5EF4-FFF2-40B4-BE49-F238E27FC236}">
                <a16:creationId xmlns:a16="http://schemas.microsoft.com/office/drawing/2014/main" id="{144DE64A-0A30-F22C-4501-3E02B0745A9F}"/>
              </a:ext>
            </a:extLst>
          </p:cNvPr>
          <p:cNvSpPr>
            <a:spLocks noGrp="1"/>
          </p:cNvSpPr>
          <p:nvPr>
            <p:ph sz="half" idx="1"/>
          </p:nvPr>
        </p:nvSpPr>
        <p:spPr>
          <a:xfrm>
            <a:off x="0" y="1825625"/>
            <a:ext cx="5422392" cy="4351338"/>
          </a:xfrm>
        </p:spPr>
        <p:txBody>
          <a:bodyPr/>
          <a:lstStyle/>
          <a:p>
            <a:r>
              <a:rPr lang="en-US" dirty="0"/>
              <a:t>Figure 1: Correlation matrix pf continuous variables excluding categorical variables.</a:t>
            </a:r>
          </a:p>
          <a:p>
            <a:r>
              <a:rPr lang="en-US" dirty="0"/>
              <a:t>Based on the heatmap both population in Spotify and Deezer seem to have a more similar likings for the same songs than the population of apple users, but all together seem to like the same songs. Ergo there is a higher correlation of Deezer and Spotify users that listen to the same songs than the apple users.</a:t>
            </a:r>
          </a:p>
          <a:p>
            <a:endParaRPr lang="en-US" dirty="0"/>
          </a:p>
        </p:txBody>
      </p:sp>
      <p:pic>
        <p:nvPicPr>
          <p:cNvPr id="4" name="Content Placeholder 3" descr="A green and black chart&#10;&#10;Description automatically generated with medium confidence">
            <a:extLst>
              <a:ext uri="{FF2B5EF4-FFF2-40B4-BE49-F238E27FC236}">
                <a16:creationId xmlns:a16="http://schemas.microsoft.com/office/drawing/2014/main" id="{4725D58B-8EC2-AB28-417B-86FF17E4EF62}"/>
              </a:ext>
            </a:extLst>
          </p:cNvPr>
          <p:cNvPicPr>
            <a:picLocks noGrp="1" noChangeAspect="1"/>
          </p:cNvPicPr>
          <p:nvPr>
            <p:ph sz="half" idx="2"/>
          </p:nvPr>
        </p:nvPicPr>
        <p:blipFill>
          <a:blip r:embed="rId2"/>
          <a:stretch>
            <a:fillRect/>
          </a:stretch>
        </p:blipFill>
        <p:spPr>
          <a:xfrm>
            <a:off x="5422391" y="218825"/>
            <a:ext cx="5724657" cy="5811834"/>
          </a:xfrm>
          <a:prstGeom prst="rect">
            <a:avLst/>
          </a:prstGeom>
          <a:noFill/>
        </p:spPr>
      </p:pic>
    </p:spTree>
    <p:extLst>
      <p:ext uri="{BB962C8B-B14F-4D97-AF65-F5344CB8AC3E}">
        <p14:creationId xmlns:p14="http://schemas.microsoft.com/office/powerpoint/2010/main" val="3352276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99E1-5D6E-30C3-9B59-1255F3F04C64}"/>
              </a:ext>
            </a:extLst>
          </p:cNvPr>
          <p:cNvSpPr>
            <a:spLocks noGrp="1"/>
          </p:cNvSpPr>
          <p:nvPr>
            <p:ph type="title"/>
          </p:nvPr>
        </p:nvSpPr>
        <p:spPr/>
        <p:txBody>
          <a:bodyPr/>
          <a:lstStyle/>
          <a:p>
            <a:r>
              <a:rPr lang="en-US" dirty="0"/>
              <a:t>Correlation tables</a:t>
            </a:r>
          </a:p>
        </p:txBody>
      </p:sp>
      <p:graphicFrame>
        <p:nvGraphicFramePr>
          <p:cNvPr id="4" name="Content Placeholder 3">
            <a:extLst>
              <a:ext uri="{FF2B5EF4-FFF2-40B4-BE49-F238E27FC236}">
                <a16:creationId xmlns:a16="http://schemas.microsoft.com/office/drawing/2014/main" id="{C6C7367E-F45E-6124-1FE7-20CD99D8E300}"/>
              </a:ext>
            </a:extLst>
          </p:cNvPr>
          <p:cNvGraphicFramePr>
            <a:graphicFrameLocks noGrp="1"/>
          </p:cNvGraphicFramePr>
          <p:nvPr>
            <p:ph idx="1"/>
            <p:extLst>
              <p:ext uri="{D42A27DB-BD31-4B8C-83A1-F6EECF244321}">
                <p14:modId xmlns:p14="http://schemas.microsoft.com/office/powerpoint/2010/main" val="1514777556"/>
              </p:ext>
            </p:extLst>
          </p:nvPr>
        </p:nvGraphicFramePr>
        <p:xfrm>
          <a:off x="584898" y="1824387"/>
          <a:ext cx="4054475" cy="2378710"/>
        </p:xfrm>
        <a:graphic>
          <a:graphicData uri="http://schemas.openxmlformats.org/drawingml/2006/table">
            <a:tbl>
              <a:tblPr firstRow="1" firstCol="1" bandRow="1"/>
              <a:tblGrid>
                <a:gridCol w="1654175">
                  <a:extLst>
                    <a:ext uri="{9D8B030D-6E8A-4147-A177-3AD203B41FA5}">
                      <a16:colId xmlns:a16="http://schemas.microsoft.com/office/drawing/2014/main" val="3996322530"/>
                    </a:ext>
                  </a:extLst>
                </a:gridCol>
                <a:gridCol w="1600200">
                  <a:extLst>
                    <a:ext uri="{9D8B030D-6E8A-4147-A177-3AD203B41FA5}">
                      <a16:colId xmlns:a16="http://schemas.microsoft.com/office/drawing/2014/main" val="3066097218"/>
                    </a:ext>
                  </a:extLst>
                </a:gridCol>
                <a:gridCol w="800100">
                  <a:extLst>
                    <a:ext uri="{9D8B030D-6E8A-4147-A177-3AD203B41FA5}">
                      <a16:colId xmlns:a16="http://schemas.microsoft.com/office/drawing/2014/main" val="2047132689"/>
                    </a:ext>
                  </a:extLst>
                </a:gridCol>
              </a:tblGrid>
              <a:tr h="0">
                <a:tc>
                  <a:txBody>
                    <a:bodyPr/>
                    <a:lstStyle/>
                    <a:p>
                      <a:pPr marL="0" marR="0">
                        <a:spcBef>
                          <a:spcPts val="0"/>
                        </a:spcBef>
                        <a:spcAft>
                          <a:spcPts val="0"/>
                        </a:spcAft>
                      </a:pPr>
                      <a:r>
                        <a:rPr lang="en-US" sz="1100" b="1" i="1">
                          <a:effectLst/>
                          <a:latin typeface="Times New Roman" panose="02020603050405020304" pitchFamily="18" charset="0"/>
                          <a:ea typeface="Yu Mincho" panose="02020400000000000000" pitchFamily="18" charset="-128"/>
                        </a:rPr>
                        <a:t>Track Name</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b="1" i="1">
                          <a:effectLst/>
                          <a:latin typeface="Times New Roman" panose="02020603050405020304" pitchFamily="18" charset="0"/>
                          <a:ea typeface="Yu Mincho" panose="02020400000000000000" pitchFamily="18" charset="-128"/>
                        </a:rPr>
                        <a:t>Artist Name</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b="1" i="1">
                          <a:effectLst/>
                          <a:latin typeface="Times New Roman" panose="02020603050405020304" pitchFamily="18" charset="0"/>
                          <a:ea typeface="Yu Mincho" panose="02020400000000000000" pitchFamily="18" charset="-128"/>
                        </a:rPr>
                        <a:t>Energy %</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9476749"/>
                  </a:ext>
                </a:extLst>
              </a:tr>
              <a:tr h="0">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I'm Good (Blue)</a:t>
                      </a:r>
                      <a:endParaRPr lang="en-US" sz="1100">
                        <a:effectLst/>
                        <a:latin typeface="Arial" panose="020B060402020202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Bebe Rexha, David Guetta</a:t>
                      </a:r>
                      <a:endParaRPr lang="en-US" sz="1100">
                        <a:effectLst/>
                        <a:latin typeface="Arial" panose="020B060402020202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97</a:t>
                      </a:r>
                      <a:endParaRPr lang="en-US" sz="1100">
                        <a:effectLst/>
                        <a:latin typeface="Arial" panose="020B060402020202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9792275"/>
                  </a:ext>
                </a:extLst>
              </a:tr>
              <a:tr h="0">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Murder In My Mind</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Kordhell</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97</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4773563"/>
                  </a:ext>
                </a:extLst>
              </a:tr>
              <a:tr h="0">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That That (prod. &amp; feat. SUGA of BTS)</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PSY, Suga</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96</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7858792"/>
                  </a:ext>
                </a:extLst>
              </a:tr>
              <a:tr h="0">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Tá OK</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dennis, MC Kevin o Chris</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96</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9711258"/>
                  </a:ext>
                </a:extLst>
              </a:tr>
              <a:tr h="0">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Bombonzinho - Ao Vivo</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Israel &amp; Rodolffo, Ana Castela</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95</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9419086"/>
                  </a:ext>
                </a:extLst>
              </a:tr>
              <a:tr h="0">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Merry Christmas</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Ed Sheeran, Elton John</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94</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8155940"/>
                  </a:ext>
                </a:extLst>
              </a:tr>
              <a:tr h="0">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Every Angel is Terrifying</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The Weeknd</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94</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605020"/>
                  </a:ext>
                </a:extLst>
              </a:tr>
              <a:tr h="0">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Idol (</a:t>
                      </a:r>
                      <a:r>
                        <a:rPr lang="ja-JP" sz="1100" i="1">
                          <a:effectLst/>
                          <a:latin typeface="Times New Roman" panose="02020603050405020304" pitchFamily="18" charset="0"/>
                          <a:ea typeface="Yu Mincho" panose="02020400000000000000" pitchFamily="18" charset="-128"/>
                          <a:cs typeface="Times New Roman" panose="02020603050405020304" pitchFamily="18" charset="0"/>
                        </a:rPr>
                        <a:t>「アイドル」</a:t>
                      </a:r>
                      <a:r>
                        <a:rPr lang="en-US" sz="1100" i="1">
                          <a:effectLst/>
                          <a:latin typeface="Times New Roman" panose="02020603050405020304" pitchFamily="18" charset="0"/>
                          <a:ea typeface="Yu Mincho" panose="02020400000000000000" pitchFamily="18" charset="-128"/>
                        </a:rPr>
                        <a:t>)</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YOASOBI</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94</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0601563"/>
                  </a:ext>
                </a:extLst>
              </a:tr>
              <a:tr h="0">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KICK BACK</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Kenshi Yonezu</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94</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7677857"/>
                  </a:ext>
                </a:extLst>
              </a:tr>
              <a:tr h="199390">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Freaks</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Surf Curse</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dirty="0">
                          <a:effectLst/>
                          <a:latin typeface="Times New Roman" panose="02020603050405020304" pitchFamily="18" charset="0"/>
                          <a:ea typeface="Yu Mincho" panose="02020400000000000000" pitchFamily="18" charset="-128"/>
                        </a:rPr>
                        <a:t>94</a:t>
                      </a:r>
                      <a:endParaRPr lang="en-US" sz="1100" dirty="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3864605"/>
                  </a:ext>
                </a:extLst>
              </a:tr>
            </a:tbl>
          </a:graphicData>
        </a:graphic>
      </p:graphicFrame>
      <p:sp>
        <p:nvSpPr>
          <p:cNvPr id="6" name="TextBox 5">
            <a:extLst>
              <a:ext uri="{FF2B5EF4-FFF2-40B4-BE49-F238E27FC236}">
                <a16:creationId xmlns:a16="http://schemas.microsoft.com/office/drawing/2014/main" id="{42E35B84-2D90-532A-CFCA-DB19027F5545}"/>
              </a:ext>
            </a:extLst>
          </p:cNvPr>
          <p:cNvSpPr txBox="1"/>
          <p:nvPr/>
        </p:nvSpPr>
        <p:spPr>
          <a:xfrm>
            <a:off x="66294" y="1295874"/>
            <a:ext cx="4780026" cy="461665"/>
          </a:xfrm>
          <a:prstGeom prst="rect">
            <a:avLst/>
          </a:prstGeom>
          <a:noFill/>
        </p:spPr>
        <p:txBody>
          <a:bodyPr wrap="square">
            <a:spAutoFit/>
          </a:bodyPr>
          <a:lstStyle/>
          <a:p>
            <a:r>
              <a:rPr lang="en-US" sz="1200" dirty="0"/>
              <a:t>The following table displays the songs within the dataset that had the highest percentage of energy.</a:t>
            </a:r>
          </a:p>
        </p:txBody>
      </p:sp>
      <p:sp>
        <p:nvSpPr>
          <p:cNvPr id="8" name="TextBox 7">
            <a:extLst>
              <a:ext uri="{FF2B5EF4-FFF2-40B4-BE49-F238E27FC236}">
                <a16:creationId xmlns:a16="http://schemas.microsoft.com/office/drawing/2014/main" id="{857219B0-D16A-98CB-FD50-F211F376D105}"/>
              </a:ext>
            </a:extLst>
          </p:cNvPr>
          <p:cNvSpPr txBox="1"/>
          <p:nvPr/>
        </p:nvSpPr>
        <p:spPr>
          <a:xfrm>
            <a:off x="5148072" y="1224222"/>
            <a:ext cx="4553712" cy="600164"/>
          </a:xfrm>
          <a:prstGeom prst="rect">
            <a:avLst/>
          </a:prstGeom>
          <a:noFill/>
        </p:spPr>
        <p:txBody>
          <a:bodyPr wrap="square">
            <a:spAutoFit/>
          </a:bodyPr>
          <a:lstStyle/>
          <a:p>
            <a:r>
              <a:rPr lang="en-US" sz="1100" dirty="0"/>
              <a:t>Table 6: Correlation Table/Tables</a:t>
            </a:r>
          </a:p>
          <a:p>
            <a:r>
              <a:rPr lang="en-US" sz="1100" dirty="0"/>
              <a:t>The following table displays the songs within the dataset that had the lowest percentage of energy.</a:t>
            </a:r>
          </a:p>
        </p:txBody>
      </p:sp>
      <p:graphicFrame>
        <p:nvGraphicFramePr>
          <p:cNvPr id="11" name="Table 10">
            <a:extLst>
              <a:ext uri="{FF2B5EF4-FFF2-40B4-BE49-F238E27FC236}">
                <a16:creationId xmlns:a16="http://schemas.microsoft.com/office/drawing/2014/main" id="{E5738190-5060-6C52-165F-5FE222A355DA}"/>
              </a:ext>
            </a:extLst>
          </p:cNvPr>
          <p:cNvGraphicFramePr>
            <a:graphicFrameLocks noGrp="1"/>
          </p:cNvGraphicFramePr>
          <p:nvPr>
            <p:extLst>
              <p:ext uri="{D42A27DB-BD31-4B8C-83A1-F6EECF244321}">
                <p14:modId xmlns:p14="http://schemas.microsoft.com/office/powerpoint/2010/main" val="4011441153"/>
              </p:ext>
            </p:extLst>
          </p:nvPr>
        </p:nvGraphicFramePr>
        <p:xfrm>
          <a:off x="5148072" y="1824387"/>
          <a:ext cx="4054475" cy="2682240"/>
        </p:xfrm>
        <a:graphic>
          <a:graphicData uri="http://schemas.openxmlformats.org/drawingml/2006/table">
            <a:tbl>
              <a:tblPr firstRow="1" firstCol="1" bandRow="1"/>
              <a:tblGrid>
                <a:gridCol w="2282825">
                  <a:extLst>
                    <a:ext uri="{9D8B030D-6E8A-4147-A177-3AD203B41FA5}">
                      <a16:colId xmlns:a16="http://schemas.microsoft.com/office/drawing/2014/main" val="2255427127"/>
                    </a:ext>
                  </a:extLst>
                </a:gridCol>
                <a:gridCol w="971550">
                  <a:extLst>
                    <a:ext uri="{9D8B030D-6E8A-4147-A177-3AD203B41FA5}">
                      <a16:colId xmlns:a16="http://schemas.microsoft.com/office/drawing/2014/main" val="744012672"/>
                    </a:ext>
                  </a:extLst>
                </a:gridCol>
                <a:gridCol w="800100">
                  <a:extLst>
                    <a:ext uri="{9D8B030D-6E8A-4147-A177-3AD203B41FA5}">
                      <a16:colId xmlns:a16="http://schemas.microsoft.com/office/drawing/2014/main" val="1470740373"/>
                    </a:ext>
                  </a:extLst>
                </a:gridCol>
              </a:tblGrid>
              <a:tr h="0">
                <a:tc>
                  <a:txBody>
                    <a:bodyPr/>
                    <a:lstStyle/>
                    <a:p>
                      <a:pPr marL="0" marR="0">
                        <a:spcBef>
                          <a:spcPts val="0"/>
                        </a:spcBef>
                        <a:spcAft>
                          <a:spcPts val="0"/>
                        </a:spcAft>
                      </a:pPr>
                      <a:r>
                        <a:rPr lang="en-US" sz="1100" b="1" i="1">
                          <a:effectLst/>
                          <a:latin typeface="Times New Roman" panose="02020603050405020304" pitchFamily="18" charset="0"/>
                          <a:ea typeface="Yu Mincho" panose="02020400000000000000" pitchFamily="18" charset="-128"/>
                        </a:rPr>
                        <a:t>Track Name</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b="1" i="1">
                          <a:effectLst/>
                          <a:latin typeface="Times New Roman" panose="02020603050405020304" pitchFamily="18" charset="0"/>
                          <a:ea typeface="Yu Mincho" panose="02020400000000000000" pitchFamily="18" charset="-128"/>
                        </a:rPr>
                        <a:t>Artist Name</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b="1" i="1">
                          <a:effectLst/>
                          <a:latin typeface="Times New Roman" panose="02020603050405020304" pitchFamily="18" charset="0"/>
                          <a:ea typeface="Yu Mincho" panose="02020400000000000000" pitchFamily="18" charset="-128"/>
                        </a:rPr>
                        <a:t>Energy %</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1140008"/>
                  </a:ext>
                </a:extLst>
              </a:tr>
              <a:tr h="0">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Happier Than Ever</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Billie Eilish</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24</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1230554"/>
                  </a:ext>
                </a:extLst>
              </a:tr>
              <a:tr h="0">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It's Beginning To Look A Lot Like Christmas</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Michael Buble</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23</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581154"/>
                  </a:ext>
                </a:extLst>
              </a:tr>
              <a:tr h="0">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Boyfriends</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Harry Styles</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20</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20892"/>
                  </a:ext>
                </a:extLst>
              </a:tr>
              <a:tr h="0">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Special</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SZA</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20</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6917955"/>
                  </a:ext>
                </a:extLst>
              </a:tr>
              <a:tr h="0">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I'm Tired - From "Euphoria" An Original HBO Se...</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Labrinth</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20</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6140965"/>
                  </a:ext>
                </a:extLst>
              </a:tr>
              <a:tr h="0">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Something In The Way - Remastered 2021</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Nirvana</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20</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6367327"/>
                  </a:ext>
                </a:extLst>
              </a:tr>
              <a:tr h="0">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Sweet Nothing</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Taylor Swift</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16</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5435970"/>
                  </a:ext>
                </a:extLst>
              </a:tr>
              <a:tr h="0">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The Christmas Song (Merry Christmas To You)</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Nat King Cole</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15</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5694194"/>
                  </a:ext>
                </a:extLst>
              </a:tr>
              <a:tr h="0">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Heart To Heart</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Mac DeMarco</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14</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0634907"/>
                  </a:ext>
                </a:extLst>
              </a:tr>
              <a:tr h="0">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What Was I Made For? [From The Motion Picture Barbie]</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Billie Eilish</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dirty="0">
                          <a:effectLst/>
                          <a:latin typeface="Times New Roman" panose="02020603050405020304" pitchFamily="18" charset="0"/>
                          <a:ea typeface="Yu Mincho" panose="02020400000000000000" pitchFamily="18" charset="-128"/>
                        </a:rPr>
                        <a:t>9</a:t>
                      </a:r>
                      <a:endParaRPr lang="en-US" sz="1100" dirty="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3150386"/>
                  </a:ext>
                </a:extLst>
              </a:tr>
            </a:tbl>
          </a:graphicData>
        </a:graphic>
      </p:graphicFrame>
    </p:spTree>
    <p:extLst>
      <p:ext uri="{BB962C8B-B14F-4D97-AF65-F5344CB8AC3E}">
        <p14:creationId xmlns:p14="http://schemas.microsoft.com/office/powerpoint/2010/main" val="837664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4328B-5D6E-04E8-51F7-AC35C5581660}"/>
              </a:ext>
            </a:extLst>
          </p:cNvPr>
          <p:cNvSpPr>
            <a:spLocks noGrp="1"/>
          </p:cNvSpPr>
          <p:nvPr>
            <p:ph type="title"/>
          </p:nvPr>
        </p:nvSpPr>
        <p:spPr/>
        <p:txBody>
          <a:bodyPr/>
          <a:lstStyle/>
          <a:p>
            <a:r>
              <a:rPr lang="en-US" dirty="0"/>
              <a:t>DATA SET GRAPHICAL EXPLORATION </a:t>
            </a:r>
          </a:p>
        </p:txBody>
      </p:sp>
      <p:pic>
        <p:nvPicPr>
          <p:cNvPr id="4" name="Content Placeholder 3">
            <a:extLst>
              <a:ext uri="{FF2B5EF4-FFF2-40B4-BE49-F238E27FC236}">
                <a16:creationId xmlns:a16="http://schemas.microsoft.com/office/drawing/2014/main" id="{14F749D0-BA13-92CC-BDCA-F72601DA9197}"/>
              </a:ext>
            </a:extLst>
          </p:cNvPr>
          <p:cNvPicPr>
            <a:picLocks noGrp="1" noChangeAspect="1"/>
          </p:cNvPicPr>
          <p:nvPr>
            <p:ph idx="1"/>
          </p:nvPr>
        </p:nvPicPr>
        <p:blipFill>
          <a:blip r:embed="rId2"/>
          <a:stretch>
            <a:fillRect/>
          </a:stretch>
        </p:blipFill>
        <p:spPr>
          <a:xfrm>
            <a:off x="5559109" y="1490472"/>
            <a:ext cx="6200862" cy="5164206"/>
          </a:xfrm>
          <a:prstGeom prst="rect">
            <a:avLst/>
          </a:prstGeom>
        </p:spPr>
      </p:pic>
      <p:sp>
        <p:nvSpPr>
          <p:cNvPr id="6" name="TextBox 5">
            <a:extLst>
              <a:ext uri="{FF2B5EF4-FFF2-40B4-BE49-F238E27FC236}">
                <a16:creationId xmlns:a16="http://schemas.microsoft.com/office/drawing/2014/main" id="{6552DC8F-955F-0064-E918-670208A71560}"/>
              </a:ext>
            </a:extLst>
          </p:cNvPr>
          <p:cNvSpPr txBox="1"/>
          <p:nvPr/>
        </p:nvSpPr>
        <p:spPr>
          <a:xfrm>
            <a:off x="249174" y="2069884"/>
            <a:ext cx="6094476" cy="1477328"/>
          </a:xfrm>
          <a:prstGeom prst="rect">
            <a:avLst/>
          </a:prstGeom>
          <a:noFill/>
        </p:spPr>
        <p:txBody>
          <a:bodyPr wrap="square">
            <a:spAutoFit/>
          </a:bodyPr>
          <a:lstStyle/>
          <a:p>
            <a:r>
              <a:rPr lang="en-US" dirty="0"/>
              <a:t>Based on this bar graph, in 2023, The artist with the most streams on Spotify was the SZA with 96709329, while  the artist with the second most streams was The Walters with 972164968 streams, and the artists with the third most streams being </a:t>
            </a:r>
            <a:r>
              <a:rPr lang="en-US" dirty="0" err="1"/>
              <a:t>Burna</a:t>
            </a:r>
            <a:r>
              <a:rPr lang="en-US" dirty="0"/>
              <a:t> Boy.</a:t>
            </a:r>
          </a:p>
        </p:txBody>
      </p:sp>
    </p:spTree>
    <p:extLst>
      <p:ext uri="{BB962C8B-B14F-4D97-AF65-F5344CB8AC3E}">
        <p14:creationId xmlns:p14="http://schemas.microsoft.com/office/powerpoint/2010/main" val="3072303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9D6FB-B92F-1657-A212-2212C9C2C691}"/>
              </a:ext>
            </a:extLst>
          </p:cNvPr>
          <p:cNvSpPr>
            <a:spLocks noGrp="1"/>
          </p:cNvSpPr>
          <p:nvPr>
            <p:ph type="title"/>
          </p:nvPr>
        </p:nvSpPr>
        <p:spPr/>
        <p:txBody>
          <a:bodyPr/>
          <a:lstStyle/>
          <a:p>
            <a:r>
              <a:rPr lang="en-US" dirty="0"/>
              <a:t>Identify which mode is most used in Christmas songs.</a:t>
            </a:r>
          </a:p>
        </p:txBody>
      </p:sp>
      <p:pic>
        <p:nvPicPr>
          <p:cNvPr id="4" name="Content Placeholder 3">
            <a:extLst>
              <a:ext uri="{FF2B5EF4-FFF2-40B4-BE49-F238E27FC236}">
                <a16:creationId xmlns:a16="http://schemas.microsoft.com/office/drawing/2014/main" id="{6EAB780D-8F64-79EC-3BFE-24FEF9A54240}"/>
              </a:ext>
            </a:extLst>
          </p:cNvPr>
          <p:cNvPicPr>
            <a:picLocks noGrp="1" noChangeAspect="1"/>
          </p:cNvPicPr>
          <p:nvPr>
            <p:ph idx="1"/>
          </p:nvPr>
        </p:nvPicPr>
        <p:blipFill>
          <a:blip r:embed="rId2"/>
          <a:stretch>
            <a:fillRect/>
          </a:stretch>
        </p:blipFill>
        <p:spPr>
          <a:xfrm>
            <a:off x="3875468" y="1384432"/>
            <a:ext cx="4747324" cy="4747324"/>
          </a:xfrm>
          <a:prstGeom prst="rect">
            <a:avLst/>
          </a:prstGeom>
        </p:spPr>
      </p:pic>
    </p:spTree>
    <p:extLst>
      <p:ext uri="{BB962C8B-B14F-4D97-AF65-F5344CB8AC3E}">
        <p14:creationId xmlns:p14="http://schemas.microsoft.com/office/powerpoint/2010/main" val="329924475"/>
      </p:ext>
    </p:extLst>
  </p:cSld>
  <p:clrMapOvr>
    <a:masterClrMapping/>
  </p:clrMapOvr>
</p:sld>
</file>

<file path=ppt/theme/theme1.xml><?xml version="1.0" encoding="utf-8"?>
<a:theme xmlns:a="http://schemas.openxmlformats.org/drawingml/2006/main" name="Office Theme">
  <a:themeElements>
    <a:clrScheme name="Bellarmine Palette">
      <a:dk1>
        <a:srgbClr val="000000"/>
      </a:dk1>
      <a:lt1>
        <a:srgbClr val="FFFFFF"/>
      </a:lt1>
      <a:dk2>
        <a:srgbClr val="44546A"/>
      </a:dk2>
      <a:lt2>
        <a:srgbClr val="E7E6E6"/>
      </a:lt2>
      <a:accent1>
        <a:srgbClr val="752836"/>
      </a:accent1>
      <a:accent2>
        <a:srgbClr val="697970"/>
      </a:accent2>
      <a:accent3>
        <a:srgbClr val="C8C8C8"/>
      </a:accent3>
      <a:accent4>
        <a:srgbClr val="F7BE00"/>
      </a:accent4>
      <a:accent5>
        <a:srgbClr val="00677F"/>
      </a:accent5>
      <a:accent6>
        <a:srgbClr val="4D4D4D"/>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andard Screen Bellarmine Template" id="{109F2BBD-B805-0C47-8BE1-EE5FD54F39DA}" vid="{7B5311A2-F663-764E-9F9C-04F6C47E4FF9}"/>
    </a:ext>
  </a:extLst>
</a:theme>
</file>

<file path=docProps/app.xml><?xml version="1.0" encoding="utf-8"?>
<Properties xmlns="http://schemas.openxmlformats.org/officeDocument/2006/extended-properties" xmlns:vt="http://schemas.openxmlformats.org/officeDocument/2006/docPropsVTypes">
  <Template/>
  <TotalTime>159</TotalTime>
  <Words>1435</Words>
  <Application>Microsoft Office PowerPoint</Application>
  <PresentationFormat>Widescreen</PresentationFormat>
  <Paragraphs>345</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Times New Roman</vt:lpstr>
      <vt:lpstr>Office Theme</vt:lpstr>
      <vt:lpstr>Spotify 2023  Exploratory Analysis  </vt:lpstr>
      <vt:lpstr>Objective</vt:lpstr>
      <vt:lpstr>Preprocessing </vt:lpstr>
      <vt:lpstr>About my Data</vt:lpstr>
      <vt:lpstr>Data Set Summary Statistics </vt:lpstr>
      <vt:lpstr>Heatmap</vt:lpstr>
      <vt:lpstr>Correlation tables</vt:lpstr>
      <vt:lpstr>DATA SET GRAPHICAL EXPLORATION </vt:lpstr>
      <vt:lpstr>Identify which mode is most used in Christmas songs.</vt:lpstr>
      <vt:lpstr>Identify which key most of Christmas songs appear in the data.</vt:lpstr>
      <vt:lpstr>Song Release Count in Nov. &amp; Dec. Over Time</vt:lpstr>
      <vt:lpstr>This bar graph helps with understanding Christmas songs by the used keys.</vt:lpstr>
      <vt:lpstr>Create histogram to understand Christmas music using mode</vt:lpstr>
      <vt:lpstr>Visualize the bar chart the average BPM over the signature key and modes.</vt:lpstr>
      <vt:lpstr>Linear Regression variables and direct outcomes</vt:lpstr>
      <vt:lpstr>Challenges and improvements</vt:lpstr>
      <vt:lpstr>Findings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Katie Kelty</dc:creator>
  <cp:lastModifiedBy>Jonathan J. Penaloza Rumie</cp:lastModifiedBy>
  <cp:revision>16</cp:revision>
  <dcterms:created xsi:type="dcterms:W3CDTF">2020-08-18T13:57:38Z</dcterms:created>
  <dcterms:modified xsi:type="dcterms:W3CDTF">2023-12-14T07:54:10Z</dcterms:modified>
</cp:coreProperties>
</file>