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2"/>
    <p:restoredTop sz="94694"/>
  </p:normalViewPr>
  <p:slideViewPr>
    <p:cSldViewPr snapToGrid="0" snapToObjects="1">
      <p:cViewPr varScale="1">
        <p:scale>
          <a:sx n="105" d="100"/>
          <a:sy n="105" d="100"/>
        </p:scale>
        <p:origin x="9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306E680-6A26-9C48-87BF-4368862B9A1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3755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8F6-F979-A948-9E97-51A38426511E}"/>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DC9482-4942-9A42-9B6B-9A6D0C3F57D2}"/>
              </a:ext>
            </a:extLst>
          </p:cNvPr>
          <p:cNvSpPr>
            <a:spLocks noGrp="1"/>
          </p:cNvSpPr>
          <p:nvPr>
            <p:ph type="pic" idx="1"/>
          </p:nvPr>
        </p:nvSpPr>
        <p:spPr>
          <a:xfrm>
            <a:off x="5183188" y="987429"/>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a:extLst>
              <a:ext uri="{FF2B5EF4-FFF2-40B4-BE49-F238E27FC236}">
                <a16:creationId xmlns:a16="http://schemas.microsoft.com/office/drawing/2014/main" id="{B1ABD93E-E334-794F-AAA4-ED2738BD9FF2}"/>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2F737-FC71-3D41-A122-65FFC918677F}"/>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6" name="Footer Placeholder 5">
            <a:extLst>
              <a:ext uri="{FF2B5EF4-FFF2-40B4-BE49-F238E27FC236}">
                <a16:creationId xmlns:a16="http://schemas.microsoft.com/office/drawing/2014/main" id="{59A97691-9973-4B46-AE83-6A5F333C7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99189-E24D-B94A-A884-A8AF80D2CBC1}"/>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32772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39EF-4096-1A49-9AD4-0655F121A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2AF70-1E65-534B-9153-913A0A9E4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ECE82-C65F-6B43-ABA4-3EB664450EAF}"/>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74C09C77-D8D0-FB43-910C-1F490306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1FDC7-F78C-EE40-982D-9189AE7D300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4611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DA1A7-5913-1444-B7D0-0B55BA2D780D}"/>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705413-85D9-A548-83D7-268A900CCCD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033B9-EFDB-514F-8EDA-0D81C8C4597F}"/>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A34CC90F-E680-5346-AB4F-974271576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2FA6-882C-6645-8A51-A07C0F719F5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1765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solidFill>
                  <a:schemeClr val="bg1"/>
                </a:solidFill>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6955C273-3410-C447-B8B7-5FDFF0F32A4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2089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5C75-2456-E24C-A74E-E3F68183E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5908F-63CC-1B4E-947D-0F7354761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3A58-FFD8-4940-A7F0-8B2B57C9A10A}"/>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80CE6D3E-6D5E-D349-938B-E0B3301A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B6C36-FD1B-BE4B-974D-B33D0A7B60E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9129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D9A-4C4D-C04D-B628-4D6821CF9914}"/>
              </a:ext>
            </a:extLst>
          </p:cNvPr>
          <p:cNvSpPr>
            <a:spLocks noGrp="1"/>
          </p:cNvSpPr>
          <p:nvPr>
            <p:ph type="title" hasCustomPrompt="1"/>
          </p:nvPr>
        </p:nvSpPr>
        <p:spPr>
          <a:xfrm>
            <a:off x="831851" y="1709742"/>
            <a:ext cx="10515600" cy="2852737"/>
          </a:xfrm>
        </p:spPr>
        <p:txBody>
          <a:bodyPr anchor="b"/>
          <a:lstStyle>
            <a:lvl1pPr>
              <a:defRPr sz="4500"/>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id="{9476D619-9256-5342-BA68-AA592831FA03}"/>
              </a:ext>
            </a:extLst>
          </p:cNvPr>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652CD-DA0F-E044-884E-A857BA135CD2}"/>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AAB41647-D227-6B41-9AD6-182E7AE90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12F90-7608-D14B-BE6C-B6E7C3BFEC21}"/>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B1F2DD4F-54D8-DF4E-89F0-75242AE735F5}"/>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379544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55F1-41C9-F741-ABCA-148F72FF7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8B0D0-CB2A-5B49-AFAE-C401DC85D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FA190-6116-CE4E-880A-2A5FD5E9F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6A325-B878-6048-96EA-AD37D9146E53}"/>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6" name="Footer Placeholder 5">
            <a:extLst>
              <a:ext uri="{FF2B5EF4-FFF2-40B4-BE49-F238E27FC236}">
                <a16:creationId xmlns:a16="http://schemas.microsoft.com/office/drawing/2014/main" id="{78794E63-81BD-D34E-9FB6-590D87A2C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2F3FA-6596-F141-A53F-FDEC5D0FDED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7208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86C4-8A82-2E47-BA0A-3B4FD275E24A}"/>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DAD30-26CB-894D-B249-16631B50FFE3}"/>
              </a:ext>
            </a:extLst>
          </p:cNvPr>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E37DF-FCA3-9345-8F1B-3B2DEECC38B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7F32-108C-0147-BF1C-151D185797D4}"/>
              </a:ext>
            </a:extLst>
          </p:cNvPr>
          <p:cNvSpPr>
            <a:spLocks noGrp="1"/>
          </p:cNvSpPr>
          <p:nvPr>
            <p:ph type="body" sz="quarter" idx="3"/>
          </p:nvPr>
        </p:nvSpPr>
        <p:spPr>
          <a:xfrm>
            <a:off x="6172202"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79B9-C154-E741-8BC5-8B95F0D25144}"/>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23CC-9985-5B43-B4F5-7A65FBBBB362}"/>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8" name="Footer Placeholder 7">
            <a:extLst>
              <a:ext uri="{FF2B5EF4-FFF2-40B4-BE49-F238E27FC236}">
                <a16:creationId xmlns:a16="http://schemas.microsoft.com/office/drawing/2014/main" id="{85A89551-72F1-6A40-B02D-98C9990F1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ACEE8-777A-5940-9519-1D826BCADDA9}"/>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67641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EB-C558-DB4D-9DBB-60DA77C03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A75B9-E07E-614C-9F6C-7943A325F696}"/>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4" name="Footer Placeholder 3">
            <a:extLst>
              <a:ext uri="{FF2B5EF4-FFF2-40B4-BE49-F238E27FC236}">
                <a16:creationId xmlns:a16="http://schemas.microsoft.com/office/drawing/2014/main" id="{E876482A-9624-104B-AFF8-5DE40120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B9DE2-8332-1E4D-806B-6DDB78385EB5}"/>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3048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0AD24-3C30-D545-822F-3EF5F7FE4D7C}"/>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3" name="Footer Placeholder 2">
            <a:extLst>
              <a:ext uri="{FF2B5EF4-FFF2-40B4-BE49-F238E27FC236}">
                <a16:creationId xmlns:a16="http://schemas.microsoft.com/office/drawing/2014/main" id="{5F31DBBA-BE87-D441-B84D-D8F2DAF19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2A5FB-A616-8D45-9939-E7B33461593A}"/>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1721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ADA5-6E94-DB46-948A-CE55B2255B39}"/>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4303E3-1AEE-0E46-A78B-8B0925632D4A}"/>
              </a:ext>
            </a:extLst>
          </p:cNvPr>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A59D-5684-1941-8033-29499AF5C6B3}"/>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F289D9-B751-654C-8849-B701A522D780}"/>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6" name="Footer Placeholder 5">
            <a:extLst>
              <a:ext uri="{FF2B5EF4-FFF2-40B4-BE49-F238E27FC236}">
                <a16:creationId xmlns:a16="http://schemas.microsoft.com/office/drawing/2014/main" id="{F38A2888-A517-7A40-9678-F86659CA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6589-428D-8542-B91B-AA693B17C443}"/>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34370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A89C3-E6FA-684D-8BAE-1760B34F554E}"/>
              </a:ext>
            </a:extLst>
          </p:cNvPr>
          <p:cNvSpPr/>
          <p:nvPr userDrawn="1"/>
        </p:nvSpPr>
        <p:spPr>
          <a:xfrm>
            <a:off x="0" y="6356350"/>
            <a:ext cx="12192000" cy="50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8871C330-0F02-8249-82EC-9F3A278C0AB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53E27E-2040-824D-B637-1C07F3E06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FD629B-BAF4-A343-8BF1-1572AB380340}"/>
              </a:ext>
            </a:extLst>
          </p:cNvPr>
          <p:cNvSpPr>
            <a:spLocks noGrp="1"/>
          </p:cNvSpPr>
          <p:nvPr>
            <p:ph type="dt" sz="half" idx="2"/>
          </p:nvPr>
        </p:nvSpPr>
        <p:spPr>
          <a:xfrm>
            <a:off x="838200" y="6428272"/>
            <a:ext cx="2743200" cy="365125"/>
          </a:xfrm>
          <a:prstGeom prst="rect">
            <a:avLst/>
          </a:prstGeom>
        </p:spPr>
        <p:txBody>
          <a:bodyPr vert="horz" lIns="91440" tIns="45720" rIns="91440" bIns="45720" rtlCol="0" anchor="ctr"/>
          <a:lstStyle>
            <a:lvl1pPr algn="l">
              <a:defRPr sz="900">
                <a:solidFill>
                  <a:schemeClr val="bg1"/>
                </a:solidFill>
              </a:defRPr>
            </a:lvl1pPr>
          </a:lstStyle>
          <a:p>
            <a:fld id="{C171DC17-4A50-5F49-AEC7-C955C81B92E5}" type="datetimeFigureOut">
              <a:rPr lang="en-US" smtClean="0"/>
              <a:pPr/>
              <a:t>12/14/2023</a:t>
            </a:fld>
            <a:endParaRPr lang="en-US" dirty="0"/>
          </a:p>
        </p:txBody>
      </p:sp>
      <p:sp>
        <p:nvSpPr>
          <p:cNvPr id="5" name="Footer Placeholder 4">
            <a:extLst>
              <a:ext uri="{FF2B5EF4-FFF2-40B4-BE49-F238E27FC236}">
                <a16:creationId xmlns:a16="http://schemas.microsoft.com/office/drawing/2014/main" id="{1861F82B-A72E-B848-BB19-0207CDE46B40}"/>
              </a:ext>
            </a:extLst>
          </p:cNvPr>
          <p:cNvSpPr>
            <a:spLocks noGrp="1"/>
          </p:cNvSpPr>
          <p:nvPr>
            <p:ph type="ftr" sz="quarter" idx="3"/>
          </p:nvPr>
        </p:nvSpPr>
        <p:spPr>
          <a:xfrm>
            <a:off x="4038600" y="6428272"/>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B1620FE-B066-7C49-9BDF-AF56CC193DE1}"/>
              </a:ext>
            </a:extLst>
          </p:cNvPr>
          <p:cNvSpPr>
            <a:spLocks noGrp="1"/>
          </p:cNvSpPr>
          <p:nvPr>
            <p:ph type="sldNum" sz="quarter" idx="4"/>
          </p:nvPr>
        </p:nvSpPr>
        <p:spPr>
          <a:xfrm>
            <a:off x="8610600" y="6428272"/>
            <a:ext cx="2743200" cy="365125"/>
          </a:xfrm>
          <a:prstGeom prst="rect">
            <a:avLst/>
          </a:prstGeom>
        </p:spPr>
        <p:txBody>
          <a:bodyPr vert="horz" lIns="91440" tIns="45720" rIns="91440" bIns="45720" rtlCol="0" anchor="ctr"/>
          <a:lstStyle>
            <a:lvl1pPr algn="r">
              <a:defRPr sz="900">
                <a:solidFill>
                  <a:schemeClr val="bg1"/>
                </a:solidFill>
              </a:defRPr>
            </a:lvl1pPr>
          </a:lstStyle>
          <a:p>
            <a:fld id="{09B8F8C4-05A7-DC4E-8BB7-4202EC4ACBF7}"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id="{A6F54A4B-B617-B54F-B600-5EFC28C265A6}"/>
              </a:ext>
            </a:extLst>
          </p:cNvPr>
          <p:cNvPicPr>
            <a:picLocks noChangeAspect="1"/>
          </p:cNvPicPr>
          <p:nvPr userDrawn="1"/>
        </p:nvPicPr>
        <p:blipFill>
          <a:blip r:embed="rId14"/>
          <a:stretch>
            <a:fillRect/>
          </a:stretch>
        </p:blipFill>
        <p:spPr>
          <a:xfrm>
            <a:off x="11056147" y="185741"/>
            <a:ext cx="961397" cy="1325563"/>
          </a:xfrm>
          <a:prstGeom prst="rect">
            <a:avLst/>
          </a:prstGeom>
        </p:spPr>
      </p:pic>
    </p:spTree>
    <p:extLst>
      <p:ext uri="{BB962C8B-B14F-4D97-AF65-F5344CB8AC3E}">
        <p14:creationId xmlns:p14="http://schemas.microsoft.com/office/powerpoint/2010/main" val="37938773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783"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0DA4-D291-4B42-B1AF-848E941EB3BD}"/>
              </a:ext>
            </a:extLst>
          </p:cNvPr>
          <p:cNvSpPr>
            <a:spLocks noGrp="1"/>
          </p:cNvSpPr>
          <p:nvPr>
            <p:ph type="ctrTitle"/>
          </p:nvPr>
        </p:nvSpPr>
        <p:spPr/>
        <p:txBody>
          <a:bodyPr/>
          <a:lstStyle/>
          <a:p>
            <a:r>
              <a:rPr lang="en-US" dirty="0"/>
              <a:t>Spotify 2023 </a:t>
            </a:r>
            <a:br>
              <a:rPr lang="en-US" dirty="0"/>
            </a:br>
            <a:r>
              <a:rPr lang="en-US" dirty="0"/>
              <a:t>Exploratory Analysis </a:t>
            </a:r>
            <a:br>
              <a:rPr lang="en-US" dirty="0"/>
            </a:br>
            <a:endParaRPr lang="en-US" dirty="0"/>
          </a:p>
        </p:txBody>
      </p:sp>
      <p:sp>
        <p:nvSpPr>
          <p:cNvPr id="3" name="Subtitle 2">
            <a:extLst>
              <a:ext uri="{FF2B5EF4-FFF2-40B4-BE49-F238E27FC236}">
                <a16:creationId xmlns:a16="http://schemas.microsoft.com/office/drawing/2014/main" id="{8997951D-6AED-F64B-AB8D-89218E91D0A2}"/>
              </a:ext>
            </a:extLst>
          </p:cNvPr>
          <p:cNvSpPr>
            <a:spLocks noGrp="1"/>
          </p:cNvSpPr>
          <p:nvPr>
            <p:ph type="subTitle" idx="1"/>
          </p:nvPr>
        </p:nvSpPr>
        <p:spPr/>
        <p:txBody>
          <a:bodyPr/>
          <a:lstStyle/>
          <a:p>
            <a:r>
              <a:rPr lang="en-US" dirty="0"/>
              <a:t>By: Jonathan Penaloza</a:t>
            </a:r>
          </a:p>
        </p:txBody>
      </p:sp>
    </p:spTree>
    <p:extLst>
      <p:ext uri="{BB962C8B-B14F-4D97-AF65-F5344CB8AC3E}">
        <p14:creationId xmlns:p14="http://schemas.microsoft.com/office/powerpoint/2010/main" val="12720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CF0B-C6C2-D015-047F-5741623E5E9E}"/>
              </a:ext>
            </a:extLst>
          </p:cNvPr>
          <p:cNvSpPr>
            <a:spLocks noGrp="1"/>
          </p:cNvSpPr>
          <p:nvPr>
            <p:ph type="title"/>
          </p:nvPr>
        </p:nvSpPr>
        <p:spPr/>
        <p:txBody>
          <a:bodyPr/>
          <a:lstStyle/>
          <a:p>
            <a:r>
              <a:rPr lang="en-US" dirty="0"/>
              <a:t>This bar graph helps with understanding Christmas songs by the used keys.</a:t>
            </a:r>
          </a:p>
        </p:txBody>
      </p:sp>
      <p:pic>
        <p:nvPicPr>
          <p:cNvPr id="4" name="Content Placeholder 3">
            <a:extLst>
              <a:ext uri="{FF2B5EF4-FFF2-40B4-BE49-F238E27FC236}">
                <a16:creationId xmlns:a16="http://schemas.microsoft.com/office/drawing/2014/main" id="{33C504E6-97AC-651B-3ECD-CA4CBFA8353F}"/>
              </a:ext>
            </a:extLst>
          </p:cNvPr>
          <p:cNvPicPr>
            <a:picLocks noGrp="1" noChangeAspect="1"/>
          </p:cNvPicPr>
          <p:nvPr>
            <p:ph idx="1"/>
          </p:nvPr>
        </p:nvPicPr>
        <p:blipFill>
          <a:blip r:embed="rId2"/>
          <a:stretch>
            <a:fillRect/>
          </a:stretch>
        </p:blipFill>
        <p:spPr>
          <a:xfrm>
            <a:off x="3843188" y="1825625"/>
            <a:ext cx="4843612" cy="4917258"/>
          </a:xfrm>
          <a:prstGeom prst="rect">
            <a:avLst/>
          </a:prstGeom>
        </p:spPr>
      </p:pic>
      <p:sp>
        <p:nvSpPr>
          <p:cNvPr id="6" name="TextBox 5">
            <a:extLst>
              <a:ext uri="{FF2B5EF4-FFF2-40B4-BE49-F238E27FC236}">
                <a16:creationId xmlns:a16="http://schemas.microsoft.com/office/drawing/2014/main" id="{915B3A02-2E7C-D037-D2EA-F229ED4F0969}"/>
              </a:ext>
            </a:extLst>
          </p:cNvPr>
          <p:cNvSpPr txBox="1"/>
          <p:nvPr/>
        </p:nvSpPr>
        <p:spPr>
          <a:xfrm>
            <a:off x="5639562" y="1176169"/>
            <a:ext cx="6094476" cy="646331"/>
          </a:xfrm>
          <a:prstGeom prst="rect">
            <a:avLst/>
          </a:prstGeom>
          <a:noFill/>
        </p:spPr>
        <p:txBody>
          <a:bodyPr wrap="square">
            <a:spAutoFit/>
          </a:bodyPr>
          <a:lstStyle/>
          <a:p>
            <a:r>
              <a:rPr lang="en-US" dirty="0"/>
              <a:t>From the Two histograms we observed some interesting things about the diversity of keys and mode of the songs.</a:t>
            </a:r>
          </a:p>
        </p:txBody>
      </p:sp>
      <p:sp>
        <p:nvSpPr>
          <p:cNvPr id="8" name="TextBox 7">
            <a:extLst>
              <a:ext uri="{FF2B5EF4-FFF2-40B4-BE49-F238E27FC236}">
                <a16:creationId xmlns:a16="http://schemas.microsoft.com/office/drawing/2014/main" id="{EEC75C07-FAA7-70BC-DBAA-9DEE70F313DA}"/>
              </a:ext>
            </a:extLst>
          </p:cNvPr>
          <p:cNvSpPr txBox="1"/>
          <p:nvPr/>
        </p:nvSpPr>
        <p:spPr>
          <a:xfrm>
            <a:off x="0" y="2081707"/>
            <a:ext cx="3843188" cy="1754326"/>
          </a:xfrm>
          <a:prstGeom prst="rect">
            <a:avLst/>
          </a:prstGeom>
          <a:noFill/>
        </p:spPr>
        <p:txBody>
          <a:bodyPr wrap="square">
            <a:spAutoFit/>
          </a:bodyPr>
          <a:lstStyle/>
          <a:p>
            <a:r>
              <a:rPr lang="en-US" dirty="0"/>
              <a:t>Observations:</a:t>
            </a:r>
          </a:p>
          <a:p>
            <a:r>
              <a:rPr lang="en-US" dirty="0"/>
              <a:t>For the key, there is mode diversity of keys used in the newly released Christmas music.</a:t>
            </a:r>
          </a:p>
          <a:p>
            <a:r>
              <a:rPr lang="en-US" dirty="0"/>
              <a:t>As predicted G#, C# and G are the most used key signatures.</a:t>
            </a:r>
          </a:p>
        </p:txBody>
      </p:sp>
    </p:spTree>
    <p:extLst>
      <p:ext uri="{BB962C8B-B14F-4D97-AF65-F5344CB8AC3E}">
        <p14:creationId xmlns:p14="http://schemas.microsoft.com/office/powerpoint/2010/main" val="119190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F31C-41F9-28AC-775F-B8253B3E302E}"/>
              </a:ext>
            </a:extLst>
          </p:cNvPr>
          <p:cNvSpPr>
            <a:spLocks noGrp="1"/>
          </p:cNvSpPr>
          <p:nvPr>
            <p:ph type="title"/>
          </p:nvPr>
        </p:nvSpPr>
        <p:spPr/>
        <p:txBody>
          <a:bodyPr/>
          <a:lstStyle/>
          <a:p>
            <a:r>
              <a:rPr lang="en-US" dirty="0"/>
              <a:t>Create histogram to understand Christmas music using mode</a:t>
            </a:r>
          </a:p>
        </p:txBody>
      </p:sp>
      <p:pic>
        <p:nvPicPr>
          <p:cNvPr id="4" name="Content Placeholder 3">
            <a:extLst>
              <a:ext uri="{FF2B5EF4-FFF2-40B4-BE49-F238E27FC236}">
                <a16:creationId xmlns:a16="http://schemas.microsoft.com/office/drawing/2014/main" id="{FF1DCB46-9415-36DF-281A-DD86079F6FDD}"/>
              </a:ext>
            </a:extLst>
          </p:cNvPr>
          <p:cNvPicPr>
            <a:picLocks noGrp="1" noChangeAspect="1"/>
          </p:cNvPicPr>
          <p:nvPr>
            <p:ph idx="1"/>
          </p:nvPr>
        </p:nvPicPr>
        <p:blipFill>
          <a:blip r:embed="rId2"/>
          <a:stretch>
            <a:fillRect/>
          </a:stretch>
        </p:blipFill>
        <p:spPr>
          <a:xfrm>
            <a:off x="6307765" y="1027910"/>
            <a:ext cx="5454538" cy="5541927"/>
          </a:xfrm>
          <a:prstGeom prst="rect">
            <a:avLst/>
          </a:prstGeom>
        </p:spPr>
      </p:pic>
      <p:sp>
        <p:nvSpPr>
          <p:cNvPr id="6" name="TextBox 5">
            <a:extLst>
              <a:ext uri="{FF2B5EF4-FFF2-40B4-BE49-F238E27FC236}">
                <a16:creationId xmlns:a16="http://schemas.microsoft.com/office/drawing/2014/main" id="{3F311353-4C6E-177E-4C1C-A3815EF0DA72}"/>
              </a:ext>
            </a:extLst>
          </p:cNvPr>
          <p:cNvSpPr txBox="1"/>
          <p:nvPr/>
        </p:nvSpPr>
        <p:spPr>
          <a:xfrm>
            <a:off x="213289" y="2199007"/>
            <a:ext cx="6094476" cy="1200329"/>
          </a:xfrm>
          <a:prstGeom prst="rect">
            <a:avLst/>
          </a:prstGeom>
          <a:noFill/>
        </p:spPr>
        <p:txBody>
          <a:bodyPr wrap="square">
            <a:spAutoFit/>
          </a:bodyPr>
          <a:lstStyle/>
          <a:p>
            <a:r>
              <a:rPr lang="en-US" dirty="0"/>
              <a:t>Observations:</a:t>
            </a:r>
          </a:p>
          <a:p>
            <a:r>
              <a:rPr lang="en-US" dirty="0"/>
              <a:t>In the Second chart we visualize that there is a more use of both modes, even after having clear trends of modes over the years.</a:t>
            </a:r>
          </a:p>
        </p:txBody>
      </p:sp>
    </p:spTree>
    <p:extLst>
      <p:ext uri="{BB962C8B-B14F-4D97-AF65-F5344CB8AC3E}">
        <p14:creationId xmlns:p14="http://schemas.microsoft.com/office/powerpoint/2010/main" val="111759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E55D-0D6F-669D-350A-3BE243F3780A}"/>
              </a:ext>
            </a:extLst>
          </p:cNvPr>
          <p:cNvSpPr>
            <a:spLocks noGrp="1"/>
          </p:cNvSpPr>
          <p:nvPr>
            <p:ph type="title"/>
          </p:nvPr>
        </p:nvSpPr>
        <p:spPr/>
        <p:txBody>
          <a:bodyPr/>
          <a:lstStyle/>
          <a:p>
            <a:r>
              <a:rPr lang="en-US" dirty="0"/>
              <a:t>Visualize the bar chart the average BPM over the signature key and modes.</a:t>
            </a:r>
          </a:p>
        </p:txBody>
      </p:sp>
      <p:pic>
        <p:nvPicPr>
          <p:cNvPr id="4" name="Content Placeholder 3">
            <a:extLst>
              <a:ext uri="{FF2B5EF4-FFF2-40B4-BE49-F238E27FC236}">
                <a16:creationId xmlns:a16="http://schemas.microsoft.com/office/drawing/2014/main" id="{E104C533-2D07-FB25-D8D7-5D060A457D08}"/>
              </a:ext>
            </a:extLst>
          </p:cNvPr>
          <p:cNvPicPr>
            <a:picLocks noGrp="1" noChangeAspect="1"/>
          </p:cNvPicPr>
          <p:nvPr>
            <p:ph idx="1"/>
          </p:nvPr>
        </p:nvPicPr>
        <p:blipFill>
          <a:blip r:embed="rId2"/>
          <a:stretch>
            <a:fillRect/>
          </a:stretch>
        </p:blipFill>
        <p:spPr>
          <a:xfrm>
            <a:off x="569766" y="1940679"/>
            <a:ext cx="4834547" cy="3846909"/>
          </a:xfrm>
          <a:prstGeom prst="rect">
            <a:avLst/>
          </a:prstGeom>
        </p:spPr>
      </p:pic>
      <p:pic>
        <p:nvPicPr>
          <p:cNvPr id="5" name="Picture 4">
            <a:extLst>
              <a:ext uri="{FF2B5EF4-FFF2-40B4-BE49-F238E27FC236}">
                <a16:creationId xmlns:a16="http://schemas.microsoft.com/office/drawing/2014/main" id="{48D95620-6B98-A48C-1444-6AAD9416752A}"/>
              </a:ext>
            </a:extLst>
          </p:cNvPr>
          <p:cNvPicPr>
            <a:picLocks noChangeAspect="1"/>
          </p:cNvPicPr>
          <p:nvPr/>
        </p:nvPicPr>
        <p:blipFill>
          <a:blip r:embed="rId3"/>
          <a:stretch>
            <a:fillRect/>
          </a:stretch>
        </p:blipFill>
        <p:spPr>
          <a:xfrm>
            <a:off x="5404313" y="2560321"/>
            <a:ext cx="6528186" cy="3227268"/>
          </a:xfrm>
          <a:prstGeom prst="rect">
            <a:avLst/>
          </a:prstGeom>
        </p:spPr>
      </p:pic>
      <p:sp>
        <p:nvSpPr>
          <p:cNvPr id="7" name="TextBox 6">
            <a:extLst>
              <a:ext uri="{FF2B5EF4-FFF2-40B4-BE49-F238E27FC236}">
                <a16:creationId xmlns:a16="http://schemas.microsoft.com/office/drawing/2014/main" id="{17AD0007-2554-F2E4-1A91-B7EE0EE25CFA}"/>
              </a:ext>
            </a:extLst>
          </p:cNvPr>
          <p:cNvSpPr txBox="1"/>
          <p:nvPr/>
        </p:nvSpPr>
        <p:spPr>
          <a:xfrm>
            <a:off x="5726430" y="1550015"/>
            <a:ext cx="6094476" cy="923330"/>
          </a:xfrm>
          <a:prstGeom prst="rect">
            <a:avLst/>
          </a:prstGeom>
          <a:noFill/>
        </p:spPr>
        <p:txBody>
          <a:bodyPr wrap="square">
            <a:spAutoFit/>
          </a:bodyPr>
          <a:lstStyle/>
          <a:p>
            <a:r>
              <a:rPr lang="en-US" dirty="0"/>
              <a:t>From the first chart we can see that certain songs have a higher speed regardless of how popular those keys might be.</a:t>
            </a:r>
          </a:p>
        </p:txBody>
      </p:sp>
    </p:spTree>
    <p:extLst>
      <p:ext uri="{BB962C8B-B14F-4D97-AF65-F5344CB8AC3E}">
        <p14:creationId xmlns:p14="http://schemas.microsoft.com/office/powerpoint/2010/main" val="200424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C0A1-F1AC-FA59-4636-2CF462A62975}"/>
              </a:ext>
            </a:extLst>
          </p:cNvPr>
          <p:cNvSpPr>
            <a:spLocks noGrp="1"/>
          </p:cNvSpPr>
          <p:nvPr>
            <p:ph type="title"/>
          </p:nvPr>
        </p:nvSpPr>
        <p:spPr/>
        <p:txBody>
          <a:bodyPr/>
          <a:lstStyle/>
          <a:p>
            <a:r>
              <a:rPr lang="en-US" dirty="0"/>
              <a:t>Hypothesis and findings:</a:t>
            </a:r>
          </a:p>
        </p:txBody>
      </p:sp>
      <p:sp>
        <p:nvSpPr>
          <p:cNvPr id="3" name="Content Placeholder 2">
            <a:extLst>
              <a:ext uri="{FF2B5EF4-FFF2-40B4-BE49-F238E27FC236}">
                <a16:creationId xmlns:a16="http://schemas.microsoft.com/office/drawing/2014/main" id="{84EBA0F4-14B6-39A0-756E-61E90A86C7A1}"/>
              </a:ext>
            </a:extLst>
          </p:cNvPr>
          <p:cNvSpPr>
            <a:spLocks noGrp="1"/>
          </p:cNvSpPr>
          <p:nvPr>
            <p:ph idx="1"/>
          </p:nvPr>
        </p:nvSpPr>
        <p:spPr>
          <a:xfrm>
            <a:off x="838200" y="1825625"/>
            <a:ext cx="10515600" cy="3578479"/>
          </a:xfrm>
        </p:spPr>
        <p:txBody>
          <a:bodyPr>
            <a:normAutofit fontScale="92500" lnSpcReduction="10000"/>
          </a:bodyPr>
          <a:lstStyle/>
          <a:p>
            <a:r>
              <a:rPr lang="en-US" dirty="0"/>
              <a:t>The year 2022 saw the most Christmas songs created, driven by technological advancements and the globalization of music. </a:t>
            </a:r>
          </a:p>
          <a:p>
            <a:r>
              <a:rPr lang="en-US" dirty="0"/>
              <a:t>Artists and musicians explored new sounds and innovative production techniques, resulting in a surge in Christmas songs. </a:t>
            </a:r>
          </a:p>
          <a:p>
            <a:r>
              <a:rPr lang="en-US" dirty="0"/>
              <a:t>Key signatures and modes have diversified, with artists drawing inspiration from different cultures and genres. </a:t>
            </a:r>
          </a:p>
          <a:p>
            <a:r>
              <a:rPr lang="en-US" dirty="0"/>
              <a:t>Tempo in Christmas music is not arbitrary, as certain keys may have inherent associations with the holiday season. </a:t>
            </a:r>
          </a:p>
          <a:p>
            <a:r>
              <a:rPr lang="en-US" dirty="0"/>
              <a:t>Spotify, Apple Charts, Shazam, and Deezer share similarities in heat maps and statistics, but each platform has its unique features and user base. </a:t>
            </a:r>
          </a:p>
          <a:p>
            <a:r>
              <a:rPr lang="en-US" dirty="0"/>
              <a:t>Understanding these differences can provide a deeper understanding of music consumption across different streaming services.</a:t>
            </a:r>
          </a:p>
        </p:txBody>
      </p:sp>
    </p:spTree>
    <p:extLst>
      <p:ext uri="{BB962C8B-B14F-4D97-AF65-F5344CB8AC3E}">
        <p14:creationId xmlns:p14="http://schemas.microsoft.com/office/powerpoint/2010/main" val="119434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a:xfrm>
            <a:off x="719328" y="163961"/>
            <a:ext cx="10515600" cy="896743"/>
          </a:xfrm>
        </p:spPr>
        <p:txBody>
          <a:bodyPr/>
          <a:lstStyle/>
          <a:p>
            <a:r>
              <a:rPr lang="en-US" dirty="0"/>
              <a:t>About my Data</a:t>
            </a:r>
          </a:p>
        </p:txBody>
      </p:sp>
      <p:sp>
        <p:nvSpPr>
          <p:cNvPr id="4" name="TextBox 3">
            <a:extLst>
              <a:ext uri="{FF2B5EF4-FFF2-40B4-BE49-F238E27FC236}">
                <a16:creationId xmlns:a16="http://schemas.microsoft.com/office/drawing/2014/main" id="{003AD1C3-8005-59F5-25B8-CC0095F1AFDC}"/>
              </a:ext>
            </a:extLst>
          </p:cNvPr>
          <p:cNvSpPr txBox="1"/>
          <p:nvPr/>
        </p:nvSpPr>
        <p:spPr>
          <a:xfrm>
            <a:off x="219456" y="1307592"/>
            <a:ext cx="3614928" cy="1754326"/>
          </a:xfrm>
          <a:prstGeom prst="rect">
            <a:avLst/>
          </a:prstGeom>
          <a:noFill/>
        </p:spPr>
        <p:txBody>
          <a:bodyPr wrap="square" rtlCol="0">
            <a:spAutoFit/>
          </a:bodyPr>
          <a:lstStyle/>
          <a:p>
            <a:r>
              <a:rPr lang="en-US"/>
              <a:t>There are 953 entries (rows) in the dataset, with 25 columns. The columns position, name, their datatypes, number of, and percentage of missing values are as follows</a:t>
            </a:r>
            <a:endParaRPr lang="en-US" dirty="0"/>
          </a:p>
        </p:txBody>
      </p:sp>
      <p:graphicFrame>
        <p:nvGraphicFramePr>
          <p:cNvPr id="7" name="Table 6">
            <a:extLst>
              <a:ext uri="{FF2B5EF4-FFF2-40B4-BE49-F238E27FC236}">
                <a16:creationId xmlns:a16="http://schemas.microsoft.com/office/drawing/2014/main" id="{A50BA3FB-C208-6A1D-32E5-441A1A94310C}"/>
              </a:ext>
            </a:extLst>
          </p:cNvPr>
          <p:cNvGraphicFramePr>
            <a:graphicFrameLocks noGrp="1"/>
          </p:cNvGraphicFramePr>
          <p:nvPr>
            <p:extLst>
              <p:ext uri="{D42A27DB-BD31-4B8C-83A1-F6EECF244321}">
                <p14:modId xmlns:p14="http://schemas.microsoft.com/office/powerpoint/2010/main" val="2466394869"/>
              </p:ext>
            </p:extLst>
          </p:nvPr>
        </p:nvGraphicFramePr>
        <p:xfrm>
          <a:off x="4138330" y="411480"/>
          <a:ext cx="5901782" cy="5897880"/>
        </p:xfrm>
        <a:graphic>
          <a:graphicData uri="http://schemas.openxmlformats.org/drawingml/2006/table">
            <a:tbl>
              <a:tblPr firstRow="1" firstCol="1" bandRow="1"/>
              <a:tblGrid>
                <a:gridCol w="2005690">
                  <a:extLst>
                    <a:ext uri="{9D8B030D-6E8A-4147-A177-3AD203B41FA5}">
                      <a16:colId xmlns:a16="http://schemas.microsoft.com/office/drawing/2014/main" val="3919694478"/>
                    </a:ext>
                  </a:extLst>
                </a:gridCol>
                <a:gridCol w="2142547">
                  <a:extLst>
                    <a:ext uri="{9D8B030D-6E8A-4147-A177-3AD203B41FA5}">
                      <a16:colId xmlns:a16="http://schemas.microsoft.com/office/drawing/2014/main" val="2965636632"/>
                    </a:ext>
                  </a:extLst>
                </a:gridCol>
                <a:gridCol w="1753545">
                  <a:extLst>
                    <a:ext uri="{9D8B030D-6E8A-4147-A177-3AD203B41FA5}">
                      <a16:colId xmlns:a16="http://schemas.microsoft.com/office/drawing/2014/main" val="4169143066"/>
                    </a:ext>
                  </a:extLst>
                </a:gridCol>
              </a:tblGrid>
              <a:tr h="185845">
                <a:tc>
                  <a:txBody>
                    <a:bodyPr/>
                    <a:lstStyle/>
                    <a:p>
                      <a:pPr marL="0" marR="0" algn="ctr">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Variable Name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Data Type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Missing Data (%)</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401137"/>
                  </a:ext>
                </a:extLst>
              </a:tr>
              <a:tr h="185845">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track_name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Nominal,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254581"/>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artist(s)_name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Nominal,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709434"/>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artist_count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207299"/>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released_year</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1917955"/>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released_month</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311088"/>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released_day</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537855"/>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in_spotify_playlists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9384008"/>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in_spotify_charts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5146005"/>
                  </a:ext>
                </a:extLst>
              </a:tr>
              <a:tr h="200254">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streams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1297418"/>
                  </a:ext>
                </a:extLst>
              </a:tr>
              <a:tr h="207186">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in_apple_playlists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2160943"/>
                  </a:ext>
                </a:extLst>
              </a:tr>
              <a:tr h="193321">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in_apple_charts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dirty="0">
                          <a:effectLst/>
                          <a:latin typeface="Times New Roman" panose="02020603050405020304" pitchFamily="18" charset="0"/>
                          <a:ea typeface="Yu Mincho" panose="02020400000000000000" pitchFamily="18" charset="-128"/>
                          <a:cs typeface="Arial" panose="020B0604020202020204" pitchFamily="34" charset="0"/>
                        </a:rPr>
                        <a:t>0%</a:t>
                      </a:r>
                      <a:endParaRPr lang="en-US" sz="1000" dirty="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551926"/>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in_deezer_playlists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293374"/>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in_deezer_charts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3726502"/>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in_shazam_charts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5.25%</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2012675"/>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bpm</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143217"/>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key</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Nominal,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10%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312333"/>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mode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Nominal,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dirty="0">
                          <a:effectLst/>
                          <a:latin typeface="Times New Roman" panose="02020603050405020304" pitchFamily="18" charset="0"/>
                          <a:ea typeface="Yu Mincho" panose="02020400000000000000" pitchFamily="18" charset="-128"/>
                          <a:cs typeface="Arial" panose="020B0604020202020204" pitchFamily="34" charset="0"/>
                        </a:rPr>
                        <a:t>0%</a:t>
                      </a:r>
                      <a:endParaRPr lang="en-US" sz="1000" dirty="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7166256"/>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danceability_%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245390"/>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valence_%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3848618"/>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energy_%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740991"/>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acousticness_%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5769372"/>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instrumentalness_%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1950776"/>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liveness_%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6248358"/>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speechiness_%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3345712"/>
                  </a:ext>
                </a:extLst>
              </a:tr>
              <a:tr h="304229">
                <a:tc>
                  <a:txBody>
                    <a:bodyPr/>
                    <a:lstStyle/>
                    <a:p>
                      <a:pPr marL="0" marR="0">
                        <a:lnSpc>
                          <a:spcPct val="107000"/>
                        </a:lnSpc>
                        <a:spcBef>
                          <a:spcPts val="0"/>
                        </a:spcBef>
                        <a:spcAft>
                          <a:spcPts val="80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release_date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datetime64[ns]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900" i="1" dirty="0">
                          <a:effectLst/>
                          <a:latin typeface="Times New Roman" panose="02020603050405020304" pitchFamily="18" charset="0"/>
                          <a:ea typeface="Yu Mincho" panose="02020400000000000000" pitchFamily="18" charset="-128"/>
                          <a:cs typeface="Arial" panose="020B0604020202020204" pitchFamily="34" charset="0"/>
                        </a:rPr>
                        <a:t>0%</a:t>
                      </a:r>
                      <a:endParaRPr lang="en-US" sz="1000" dirty="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413393"/>
                  </a:ext>
                </a:extLst>
              </a:tr>
            </a:tbl>
          </a:graphicData>
        </a:graphic>
      </p:graphicFrame>
    </p:spTree>
    <p:extLst>
      <p:ext uri="{BB962C8B-B14F-4D97-AF65-F5344CB8AC3E}">
        <p14:creationId xmlns:p14="http://schemas.microsoft.com/office/powerpoint/2010/main" val="224212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177D-C76D-4594-1DA6-FDBDDD73614E}"/>
              </a:ext>
            </a:extLst>
          </p:cNvPr>
          <p:cNvSpPr>
            <a:spLocks noGrp="1"/>
          </p:cNvSpPr>
          <p:nvPr>
            <p:ph type="title"/>
          </p:nvPr>
        </p:nvSpPr>
        <p:spPr/>
        <p:txBody>
          <a:bodyPr/>
          <a:lstStyle/>
          <a:p>
            <a:r>
              <a:rPr lang="en-US" dirty="0"/>
              <a:t>Data Set Summary Statistics </a:t>
            </a:r>
          </a:p>
        </p:txBody>
      </p:sp>
      <p:graphicFrame>
        <p:nvGraphicFramePr>
          <p:cNvPr id="8" name="Table 7">
            <a:extLst>
              <a:ext uri="{FF2B5EF4-FFF2-40B4-BE49-F238E27FC236}">
                <a16:creationId xmlns:a16="http://schemas.microsoft.com/office/drawing/2014/main" id="{9DDF5CD2-AFF9-9F07-ABEF-7CE3CD896225}"/>
              </a:ext>
            </a:extLst>
          </p:cNvPr>
          <p:cNvGraphicFramePr>
            <a:graphicFrameLocks noGrp="1"/>
          </p:cNvGraphicFramePr>
          <p:nvPr>
            <p:extLst>
              <p:ext uri="{D42A27DB-BD31-4B8C-83A1-F6EECF244321}">
                <p14:modId xmlns:p14="http://schemas.microsoft.com/office/powerpoint/2010/main" val="3981332800"/>
              </p:ext>
            </p:extLst>
          </p:nvPr>
        </p:nvGraphicFramePr>
        <p:xfrm>
          <a:off x="658369" y="1714497"/>
          <a:ext cx="10972800" cy="4640389"/>
        </p:xfrm>
        <a:graphic>
          <a:graphicData uri="http://schemas.openxmlformats.org/drawingml/2006/table">
            <a:tbl>
              <a:tblPr firstRow="1" firstCol="1" bandRow="1"/>
              <a:tblGrid>
                <a:gridCol w="2392359">
                  <a:extLst>
                    <a:ext uri="{9D8B030D-6E8A-4147-A177-3AD203B41FA5}">
                      <a16:colId xmlns:a16="http://schemas.microsoft.com/office/drawing/2014/main" val="670233524"/>
                    </a:ext>
                  </a:extLst>
                </a:gridCol>
                <a:gridCol w="1134200">
                  <a:extLst>
                    <a:ext uri="{9D8B030D-6E8A-4147-A177-3AD203B41FA5}">
                      <a16:colId xmlns:a16="http://schemas.microsoft.com/office/drawing/2014/main" val="2829689813"/>
                    </a:ext>
                  </a:extLst>
                </a:gridCol>
                <a:gridCol w="1199896">
                  <a:extLst>
                    <a:ext uri="{9D8B030D-6E8A-4147-A177-3AD203B41FA5}">
                      <a16:colId xmlns:a16="http://schemas.microsoft.com/office/drawing/2014/main" val="4286373244"/>
                    </a:ext>
                  </a:extLst>
                </a:gridCol>
                <a:gridCol w="1248240">
                  <a:extLst>
                    <a:ext uri="{9D8B030D-6E8A-4147-A177-3AD203B41FA5}">
                      <a16:colId xmlns:a16="http://schemas.microsoft.com/office/drawing/2014/main" val="1961660444"/>
                    </a:ext>
                  </a:extLst>
                </a:gridCol>
                <a:gridCol w="1087097">
                  <a:extLst>
                    <a:ext uri="{9D8B030D-6E8A-4147-A177-3AD203B41FA5}">
                      <a16:colId xmlns:a16="http://schemas.microsoft.com/office/drawing/2014/main" val="1835876217"/>
                    </a:ext>
                  </a:extLst>
                </a:gridCol>
                <a:gridCol w="1077183">
                  <a:extLst>
                    <a:ext uri="{9D8B030D-6E8A-4147-A177-3AD203B41FA5}">
                      <a16:colId xmlns:a16="http://schemas.microsoft.com/office/drawing/2014/main" val="1108841792"/>
                    </a:ext>
                  </a:extLst>
                </a:gridCol>
                <a:gridCol w="1094536">
                  <a:extLst>
                    <a:ext uri="{9D8B030D-6E8A-4147-A177-3AD203B41FA5}">
                      <a16:colId xmlns:a16="http://schemas.microsoft.com/office/drawing/2014/main" val="2540991859"/>
                    </a:ext>
                  </a:extLst>
                </a:gridCol>
                <a:gridCol w="210373">
                  <a:extLst>
                    <a:ext uri="{9D8B030D-6E8A-4147-A177-3AD203B41FA5}">
                      <a16:colId xmlns:a16="http://schemas.microsoft.com/office/drawing/2014/main" val="2699034141"/>
                    </a:ext>
                  </a:extLst>
                </a:gridCol>
                <a:gridCol w="210373">
                  <a:extLst>
                    <a:ext uri="{9D8B030D-6E8A-4147-A177-3AD203B41FA5}">
                      <a16:colId xmlns:a16="http://schemas.microsoft.com/office/drawing/2014/main" val="1622059426"/>
                    </a:ext>
                  </a:extLst>
                </a:gridCol>
                <a:gridCol w="210373">
                  <a:extLst>
                    <a:ext uri="{9D8B030D-6E8A-4147-A177-3AD203B41FA5}">
                      <a16:colId xmlns:a16="http://schemas.microsoft.com/office/drawing/2014/main" val="3403792911"/>
                    </a:ext>
                  </a:extLst>
                </a:gridCol>
                <a:gridCol w="1108170">
                  <a:extLst>
                    <a:ext uri="{9D8B030D-6E8A-4147-A177-3AD203B41FA5}">
                      <a16:colId xmlns:a16="http://schemas.microsoft.com/office/drawing/2014/main" val="2572584556"/>
                    </a:ext>
                  </a:extLst>
                </a:gridCol>
              </a:tblGrid>
              <a:tr h="316859">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Variable Name</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Count</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Mean</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Standard Deviation</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Min</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25</a:t>
                      </a:r>
                      <a:r>
                        <a:rPr lang="en-US" sz="1200" i="1" baseline="30000">
                          <a:effectLst/>
                          <a:latin typeface="Times New Roman" panose="02020603050405020304" pitchFamily="18" charset="0"/>
                          <a:ea typeface="Yu Mincho" panose="02020400000000000000" pitchFamily="18" charset="-128"/>
                          <a:cs typeface="Arial" panose="020B0604020202020204" pitchFamily="34" charset="0"/>
                        </a:rPr>
                        <a:t>th</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50</a:t>
                      </a:r>
                      <a:r>
                        <a:rPr lang="en-US" sz="1200" i="1" baseline="30000">
                          <a:effectLst/>
                          <a:latin typeface="Times New Roman" panose="02020603050405020304" pitchFamily="18" charset="0"/>
                          <a:ea typeface="Yu Mincho" panose="02020400000000000000" pitchFamily="18" charset="-128"/>
                          <a:cs typeface="Arial" panose="020B0604020202020204" pitchFamily="34" charset="0"/>
                        </a:rPr>
                        <a:t>th</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75</a:t>
                      </a:r>
                      <a:r>
                        <a:rPr lang="en-US" sz="1200" i="1" baseline="30000">
                          <a:effectLst/>
                          <a:latin typeface="Times New Roman" panose="02020603050405020304" pitchFamily="18" charset="0"/>
                          <a:ea typeface="Yu Mincho" panose="02020400000000000000" pitchFamily="18" charset="-128"/>
                          <a:cs typeface="Arial" panose="020B0604020202020204" pitchFamily="34" charset="0"/>
                        </a:rPr>
                        <a:t>th</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Max</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466464361"/>
                  </a:ext>
                </a:extLst>
              </a:tr>
              <a:tr h="345664">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in_spotify_playlists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5200.125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7897.6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875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2224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5542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52898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0370816"/>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in_spotify_charts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12.00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19.58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147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98203908"/>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in_apple_playlists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67.81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86.44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672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336185827"/>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in_apple_charts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51.90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50.63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275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69523592"/>
                  </a:ext>
                </a:extLst>
              </a:tr>
              <a:tr h="108020">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in_deezer_charts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2.70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6.04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961129225"/>
                  </a:ext>
                </a:extLst>
              </a:tr>
              <a:tr h="259248">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bpm</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122.54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28.06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121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140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720212476"/>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danceability_%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66.97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14.63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69</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305536833"/>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valence_%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51.43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23.48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dirty="0">
                          <a:effectLst/>
                          <a:latin typeface="Times New Roman" panose="02020603050405020304" pitchFamily="18" charset="0"/>
                          <a:ea typeface="Yu Mincho" panose="02020400000000000000" pitchFamily="18" charset="-128"/>
                          <a:cs typeface="Arial" panose="020B0604020202020204" pitchFamily="34" charset="0"/>
                        </a:rPr>
                        <a:t>97</a:t>
                      </a:r>
                      <a:endParaRPr lang="en-US" sz="1200" dirty="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616199509"/>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energy_%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64.28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16.55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14698950"/>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acousticness_%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27.06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25.99</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43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141667809"/>
                  </a:ext>
                </a:extLst>
              </a:tr>
              <a:tr h="108020">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instrumentalness_%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1.58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8.40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043199224"/>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liveness_%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18.21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13.71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42689858"/>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speechiness_%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10.13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9.91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120013468"/>
                  </a:ext>
                </a:extLst>
              </a:tr>
              <a:tr h="1658037">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release_date</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2018-01-06 13:29:24.705882368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NaN</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1946-11-01 00:00:00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2019-12-06 00:00:00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2021-12-24 00:00:00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2022-12-02 00:00:00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800"/>
                        </a:spcAft>
                      </a:pPr>
                      <a:r>
                        <a:rPr lang="en-US" sz="1200" i="1" dirty="0">
                          <a:effectLst/>
                          <a:latin typeface="Times New Roman" panose="02020603050405020304" pitchFamily="18" charset="0"/>
                          <a:ea typeface="Yu Mincho" panose="02020400000000000000" pitchFamily="18" charset="-128"/>
                          <a:cs typeface="Arial" panose="020B0604020202020204" pitchFamily="34" charset="0"/>
                        </a:rPr>
                        <a:t>2022-12-30 00:00:00</a:t>
                      </a:r>
                      <a:endParaRPr lang="en-US" sz="1200" dirty="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659593"/>
                  </a:ext>
                </a:extLst>
              </a:tr>
            </a:tbl>
          </a:graphicData>
        </a:graphic>
      </p:graphicFrame>
    </p:spTree>
    <p:extLst>
      <p:ext uri="{BB962C8B-B14F-4D97-AF65-F5344CB8AC3E}">
        <p14:creationId xmlns:p14="http://schemas.microsoft.com/office/powerpoint/2010/main" val="362796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3561-8D3A-5129-FECB-D4B6116E19F2}"/>
              </a:ext>
            </a:extLst>
          </p:cNvPr>
          <p:cNvSpPr>
            <a:spLocks noGrp="1"/>
          </p:cNvSpPr>
          <p:nvPr>
            <p:ph type="title"/>
          </p:nvPr>
        </p:nvSpPr>
        <p:spPr>
          <a:xfrm>
            <a:off x="838200" y="365129"/>
            <a:ext cx="10515600" cy="1325563"/>
          </a:xfrm>
        </p:spPr>
        <p:txBody>
          <a:bodyPr anchor="ctr">
            <a:normAutofit/>
          </a:bodyPr>
          <a:lstStyle/>
          <a:p>
            <a:r>
              <a:rPr lang="en-US" dirty="0"/>
              <a:t>Heatmap</a:t>
            </a:r>
          </a:p>
        </p:txBody>
      </p:sp>
      <p:sp>
        <p:nvSpPr>
          <p:cNvPr id="9" name="Content Placeholder 2">
            <a:extLst>
              <a:ext uri="{FF2B5EF4-FFF2-40B4-BE49-F238E27FC236}">
                <a16:creationId xmlns:a16="http://schemas.microsoft.com/office/drawing/2014/main" id="{144DE64A-0A30-F22C-4501-3E02B0745A9F}"/>
              </a:ext>
            </a:extLst>
          </p:cNvPr>
          <p:cNvSpPr>
            <a:spLocks noGrp="1"/>
          </p:cNvSpPr>
          <p:nvPr>
            <p:ph sz="half" idx="1"/>
          </p:nvPr>
        </p:nvSpPr>
        <p:spPr>
          <a:xfrm>
            <a:off x="0" y="1825625"/>
            <a:ext cx="5422392" cy="4351338"/>
          </a:xfrm>
        </p:spPr>
        <p:txBody>
          <a:bodyPr/>
          <a:lstStyle/>
          <a:p>
            <a:r>
              <a:rPr lang="en-US" dirty="0"/>
              <a:t>Figure 1: Correlation matrix pf continuous variables excluding categorical variables.</a:t>
            </a:r>
          </a:p>
          <a:p>
            <a:r>
              <a:rPr lang="en-US" dirty="0"/>
              <a:t>Based on the heatmap both population in Spotify and Deezer seem to have a more similar likings for the same songs than the population of apple users, but all together seem to like the same songs. Ergo there is a higher correlation of Deezer and Spotify users that listen to the same songs than the apple users.</a:t>
            </a:r>
          </a:p>
          <a:p>
            <a:endParaRPr lang="en-US" dirty="0"/>
          </a:p>
        </p:txBody>
      </p:sp>
      <p:pic>
        <p:nvPicPr>
          <p:cNvPr id="4" name="Content Placeholder 3" descr="A green and black chart&#10;&#10;Description automatically generated with medium confidence">
            <a:extLst>
              <a:ext uri="{FF2B5EF4-FFF2-40B4-BE49-F238E27FC236}">
                <a16:creationId xmlns:a16="http://schemas.microsoft.com/office/drawing/2014/main" id="{4725D58B-8EC2-AB28-417B-86FF17E4EF62}"/>
              </a:ext>
            </a:extLst>
          </p:cNvPr>
          <p:cNvPicPr>
            <a:picLocks noGrp="1" noChangeAspect="1"/>
          </p:cNvPicPr>
          <p:nvPr>
            <p:ph sz="half" idx="2"/>
          </p:nvPr>
        </p:nvPicPr>
        <p:blipFill>
          <a:blip r:embed="rId2"/>
          <a:stretch>
            <a:fillRect/>
          </a:stretch>
        </p:blipFill>
        <p:spPr>
          <a:xfrm>
            <a:off x="5422391" y="218825"/>
            <a:ext cx="5724657" cy="5811834"/>
          </a:xfrm>
          <a:prstGeom prst="rect">
            <a:avLst/>
          </a:prstGeom>
          <a:noFill/>
        </p:spPr>
      </p:pic>
    </p:spTree>
    <p:extLst>
      <p:ext uri="{BB962C8B-B14F-4D97-AF65-F5344CB8AC3E}">
        <p14:creationId xmlns:p14="http://schemas.microsoft.com/office/powerpoint/2010/main" val="335227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99E1-5D6E-30C3-9B59-1255F3F04C64}"/>
              </a:ext>
            </a:extLst>
          </p:cNvPr>
          <p:cNvSpPr>
            <a:spLocks noGrp="1"/>
          </p:cNvSpPr>
          <p:nvPr>
            <p:ph type="title"/>
          </p:nvPr>
        </p:nvSpPr>
        <p:spPr/>
        <p:txBody>
          <a:bodyPr/>
          <a:lstStyle/>
          <a:p>
            <a:r>
              <a:rPr lang="en-US" dirty="0"/>
              <a:t>Correlation tables</a:t>
            </a:r>
          </a:p>
        </p:txBody>
      </p:sp>
      <p:graphicFrame>
        <p:nvGraphicFramePr>
          <p:cNvPr id="4" name="Content Placeholder 3">
            <a:extLst>
              <a:ext uri="{FF2B5EF4-FFF2-40B4-BE49-F238E27FC236}">
                <a16:creationId xmlns:a16="http://schemas.microsoft.com/office/drawing/2014/main" id="{C6C7367E-F45E-6124-1FE7-20CD99D8E300}"/>
              </a:ext>
            </a:extLst>
          </p:cNvPr>
          <p:cNvGraphicFramePr>
            <a:graphicFrameLocks noGrp="1"/>
          </p:cNvGraphicFramePr>
          <p:nvPr>
            <p:ph idx="1"/>
            <p:extLst>
              <p:ext uri="{D42A27DB-BD31-4B8C-83A1-F6EECF244321}">
                <p14:modId xmlns:p14="http://schemas.microsoft.com/office/powerpoint/2010/main" val="1514777556"/>
              </p:ext>
            </p:extLst>
          </p:nvPr>
        </p:nvGraphicFramePr>
        <p:xfrm>
          <a:off x="584898" y="1824387"/>
          <a:ext cx="4054475" cy="2378710"/>
        </p:xfrm>
        <a:graphic>
          <a:graphicData uri="http://schemas.openxmlformats.org/drawingml/2006/table">
            <a:tbl>
              <a:tblPr firstRow="1" firstCol="1" bandRow="1"/>
              <a:tblGrid>
                <a:gridCol w="1654175">
                  <a:extLst>
                    <a:ext uri="{9D8B030D-6E8A-4147-A177-3AD203B41FA5}">
                      <a16:colId xmlns:a16="http://schemas.microsoft.com/office/drawing/2014/main" val="3996322530"/>
                    </a:ext>
                  </a:extLst>
                </a:gridCol>
                <a:gridCol w="1600200">
                  <a:extLst>
                    <a:ext uri="{9D8B030D-6E8A-4147-A177-3AD203B41FA5}">
                      <a16:colId xmlns:a16="http://schemas.microsoft.com/office/drawing/2014/main" val="3066097218"/>
                    </a:ext>
                  </a:extLst>
                </a:gridCol>
                <a:gridCol w="800100">
                  <a:extLst>
                    <a:ext uri="{9D8B030D-6E8A-4147-A177-3AD203B41FA5}">
                      <a16:colId xmlns:a16="http://schemas.microsoft.com/office/drawing/2014/main" val="2047132689"/>
                    </a:ext>
                  </a:extLst>
                </a:gridCol>
              </a:tblGrid>
              <a:tr h="0">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Track Name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Artist Name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Energy %</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476749"/>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I'm Good (Blue)</a:t>
                      </a:r>
                      <a:endParaRPr lang="en-US" sz="11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Bebe Rexha, David Guetta</a:t>
                      </a:r>
                      <a:endParaRPr lang="en-US" sz="11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97</a:t>
                      </a:r>
                      <a:endParaRPr lang="en-US" sz="11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9792275"/>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Murder In My Mind</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Kordhell</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97</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4773563"/>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That That (prod. &amp; feat. SUGA of BTS)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PSY, Suga</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96</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7858792"/>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Tá OK</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dennis, MC Kevin o Chris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96</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9711258"/>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Bombonzinho - Ao Vivo</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Israel &amp; Rodolffo, Ana Castela</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95</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419086"/>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Merry Christmas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Ed Sheeran, Elton John</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155940"/>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Every Angel is Terrifying</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The Weeknd</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05020"/>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Idol (</a:t>
                      </a:r>
                      <a:r>
                        <a:rPr lang="ja-JP" sz="1100" i="1">
                          <a:effectLst/>
                          <a:latin typeface="Times New Roman" panose="02020603050405020304" pitchFamily="18" charset="0"/>
                          <a:ea typeface="Yu Mincho" panose="02020400000000000000" pitchFamily="18" charset="-128"/>
                          <a:cs typeface="Times New Roman" panose="02020603050405020304" pitchFamily="18" charset="0"/>
                        </a:rPr>
                        <a:t>「アイドル」</a:t>
                      </a:r>
                      <a:r>
                        <a:rPr lang="en-US" sz="1100" i="1">
                          <a:effectLst/>
                          <a:latin typeface="Times New Roman" panose="02020603050405020304" pitchFamily="18" charset="0"/>
                          <a:ea typeface="Yu Mincho" panose="02020400000000000000" pitchFamily="18" charset="-128"/>
                        </a:rPr>
                        <a:t>)</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YOASOBI</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601563"/>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KICK BACK</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Kenshi Yonezu</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7677857"/>
                  </a:ext>
                </a:extLst>
              </a:tr>
              <a:tr h="19939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Freaks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Surf Curse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dirty="0">
                          <a:effectLst/>
                          <a:latin typeface="Times New Roman" panose="02020603050405020304" pitchFamily="18" charset="0"/>
                          <a:ea typeface="Yu Mincho" panose="02020400000000000000" pitchFamily="18" charset="-128"/>
                        </a:rPr>
                        <a:t>94</a:t>
                      </a:r>
                      <a:endParaRPr lang="en-US" sz="1100" dirty="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864605"/>
                  </a:ext>
                </a:extLst>
              </a:tr>
            </a:tbl>
          </a:graphicData>
        </a:graphic>
      </p:graphicFrame>
      <p:sp>
        <p:nvSpPr>
          <p:cNvPr id="6" name="TextBox 5">
            <a:extLst>
              <a:ext uri="{FF2B5EF4-FFF2-40B4-BE49-F238E27FC236}">
                <a16:creationId xmlns:a16="http://schemas.microsoft.com/office/drawing/2014/main" id="{42E35B84-2D90-532A-CFCA-DB19027F5545}"/>
              </a:ext>
            </a:extLst>
          </p:cNvPr>
          <p:cNvSpPr txBox="1"/>
          <p:nvPr/>
        </p:nvSpPr>
        <p:spPr>
          <a:xfrm>
            <a:off x="66294" y="1295874"/>
            <a:ext cx="4780026" cy="461665"/>
          </a:xfrm>
          <a:prstGeom prst="rect">
            <a:avLst/>
          </a:prstGeom>
          <a:noFill/>
        </p:spPr>
        <p:txBody>
          <a:bodyPr wrap="square">
            <a:spAutoFit/>
          </a:bodyPr>
          <a:lstStyle/>
          <a:p>
            <a:r>
              <a:rPr lang="en-US" sz="1200" dirty="0"/>
              <a:t>The following table displays the songs within the dataset that had the highest percentage of energy.</a:t>
            </a:r>
          </a:p>
        </p:txBody>
      </p:sp>
      <p:sp>
        <p:nvSpPr>
          <p:cNvPr id="8" name="TextBox 7">
            <a:extLst>
              <a:ext uri="{FF2B5EF4-FFF2-40B4-BE49-F238E27FC236}">
                <a16:creationId xmlns:a16="http://schemas.microsoft.com/office/drawing/2014/main" id="{857219B0-D16A-98CB-FD50-F211F376D105}"/>
              </a:ext>
            </a:extLst>
          </p:cNvPr>
          <p:cNvSpPr txBox="1"/>
          <p:nvPr/>
        </p:nvSpPr>
        <p:spPr>
          <a:xfrm>
            <a:off x="5148072" y="1224222"/>
            <a:ext cx="4553712" cy="600164"/>
          </a:xfrm>
          <a:prstGeom prst="rect">
            <a:avLst/>
          </a:prstGeom>
          <a:noFill/>
        </p:spPr>
        <p:txBody>
          <a:bodyPr wrap="square">
            <a:spAutoFit/>
          </a:bodyPr>
          <a:lstStyle/>
          <a:p>
            <a:r>
              <a:rPr lang="en-US" sz="1100" dirty="0"/>
              <a:t>Table 6: Correlation Table/Tables</a:t>
            </a:r>
          </a:p>
          <a:p>
            <a:r>
              <a:rPr lang="en-US" sz="1100" dirty="0"/>
              <a:t>The following table displays the songs within the dataset that had the lowest percentage of energy.</a:t>
            </a:r>
          </a:p>
        </p:txBody>
      </p:sp>
      <p:graphicFrame>
        <p:nvGraphicFramePr>
          <p:cNvPr id="11" name="Table 10">
            <a:extLst>
              <a:ext uri="{FF2B5EF4-FFF2-40B4-BE49-F238E27FC236}">
                <a16:creationId xmlns:a16="http://schemas.microsoft.com/office/drawing/2014/main" id="{E5738190-5060-6C52-165F-5FE222A355DA}"/>
              </a:ext>
            </a:extLst>
          </p:cNvPr>
          <p:cNvGraphicFramePr>
            <a:graphicFrameLocks noGrp="1"/>
          </p:cNvGraphicFramePr>
          <p:nvPr>
            <p:extLst>
              <p:ext uri="{D42A27DB-BD31-4B8C-83A1-F6EECF244321}">
                <p14:modId xmlns:p14="http://schemas.microsoft.com/office/powerpoint/2010/main" val="4011441153"/>
              </p:ext>
            </p:extLst>
          </p:nvPr>
        </p:nvGraphicFramePr>
        <p:xfrm>
          <a:off x="5148072" y="1824387"/>
          <a:ext cx="4054475" cy="2682240"/>
        </p:xfrm>
        <a:graphic>
          <a:graphicData uri="http://schemas.openxmlformats.org/drawingml/2006/table">
            <a:tbl>
              <a:tblPr firstRow="1" firstCol="1" bandRow="1"/>
              <a:tblGrid>
                <a:gridCol w="2282825">
                  <a:extLst>
                    <a:ext uri="{9D8B030D-6E8A-4147-A177-3AD203B41FA5}">
                      <a16:colId xmlns:a16="http://schemas.microsoft.com/office/drawing/2014/main" val="2255427127"/>
                    </a:ext>
                  </a:extLst>
                </a:gridCol>
                <a:gridCol w="971550">
                  <a:extLst>
                    <a:ext uri="{9D8B030D-6E8A-4147-A177-3AD203B41FA5}">
                      <a16:colId xmlns:a16="http://schemas.microsoft.com/office/drawing/2014/main" val="744012672"/>
                    </a:ext>
                  </a:extLst>
                </a:gridCol>
                <a:gridCol w="800100">
                  <a:extLst>
                    <a:ext uri="{9D8B030D-6E8A-4147-A177-3AD203B41FA5}">
                      <a16:colId xmlns:a16="http://schemas.microsoft.com/office/drawing/2014/main" val="1470740373"/>
                    </a:ext>
                  </a:extLst>
                </a:gridCol>
              </a:tblGrid>
              <a:tr h="0">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Track Name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Artist Name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Energy %</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140008"/>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Happier Than Ever</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Billie Eilish</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1230554"/>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It's Beginning To Look A Lot Like Christmas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Michael Buble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23</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581154"/>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Boyfriends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Harry Styles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20</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20892"/>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Special</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SZA</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20</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6917955"/>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I'm Tired - From "Euphoria" An Original HBO Se...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Labrinth</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20</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140965"/>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Something In The Way - Remastered 2021</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Nirvana</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20</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6367327"/>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Sweet Nothing</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Taylor Swift</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16</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5435970"/>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The Christmas Song (Merry Christmas To You)</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Nat King Cole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15</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694194"/>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Heart To Heart</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Mac DeMarco</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14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634907"/>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What Was I Made For? [From The Motion Picture Barbie]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Billie Eilish</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dirty="0">
                          <a:effectLst/>
                          <a:latin typeface="Times New Roman" panose="02020603050405020304" pitchFamily="18" charset="0"/>
                          <a:ea typeface="Yu Mincho" panose="02020400000000000000" pitchFamily="18" charset="-128"/>
                        </a:rPr>
                        <a:t>9</a:t>
                      </a:r>
                      <a:endParaRPr lang="en-US" sz="1100" dirty="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3150386"/>
                  </a:ext>
                </a:extLst>
              </a:tr>
            </a:tbl>
          </a:graphicData>
        </a:graphic>
      </p:graphicFrame>
    </p:spTree>
    <p:extLst>
      <p:ext uri="{BB962C8B-B14F-4D97-AF65-F5344CB8AC3E}">
        <p14:creationId xmlns:p14="http://schemas.microsoft.com/office/powerpoint/2010/main" val="83766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328B-5D6E-04E8-51F7-AC35C5581660}"/>
              </a:ext>
            </a:extLst>
          </p:cNvPr>
          <p:cNvSpPr>
            <a:spLocks noGrp="1"/>
          </p:cNvSpPr>
          <p:nvPr>
            <p:ph type="title"/>
          </p:nvPr>
        </p:nvSpPr>
        <p:spPr/>
        <p:txBody>
          <a:bodyPr/>
          <a:lstStyle/>
          <a:p>
            <a:r>
              <a:rPr lang="en-US" dirty="0"/>
              <a:t>DATA SET GRAPHICAL EXPLORATION </a:t>
            </a:r>
          </a:p>
        </p:txBody>
      </p:sp>
      <p:pic>
        <p:nvPicPr>
          <p:cNvPr id="4" name="Content Placeholder 3">
            <a:extLst>
              <a:ext uri="{FF2B5EF4-FFF2-40B4-BE49-F238E27FC236}">
                <a16:creationId xmlns:a16="http://schemas.microsoft.com/office/drawing/2014/main" id="{14F749D0-BA13-92CC-BDCA-F72601DA9197}"/>
              </a:ext>
            </a:extLst>
          </p:cNvPr>
          <p:cNvPicPr>
            <a:picLocks noGrp="1" noChangeAspect="1"/>
          </p:cNvPicPr>
          <p:nvPr>
            <p:ph idx="1"/>
          </p:nvPr>
        </p:nvPicPr>
        <p:blipFill>
          <a:blip r:embed="rId2"/>
          <a:stretch>
            <a:fillRect/>
          </a:stretch>
        </p:blipFill>
        <p:spPr>
          <a:xfrm>
            <a:off x="5559109" y="1490472"/>
            <a:ext cx="6200862" cy="5164206"/>
          </a:xfrm>
          <a:prstGeom prst="rect">
            <a:avLst/>
          </a:prstGeom>
        </p:spPr>
      </p:pic>
      <p:sp>
        <p:nvSpPr>
          <p:cNvPr id="6" name="TextBox 5">
            <a:extLst>
              <a:ext uri="{FF2B5EF4-FFF2-40B4-BE49-F238E27FC236}">
                <a16:creationId xmlns:a16="http://schemas.microsoft.com/office/drawing/2014/main" id="{6552DC8F-955F-0064-E918-670208A71560}"/>
              </a:ext>
            </a:extLst>
          </p:cNvPr>
          <p:cNvSpPr txBox="1"/>
          <p:nvPr/>
        </p:nvSpPr>
        <p:spPr>
          <a:xfrm>
            <a:off x="249174" y="2069884"/>
            <a:ext cx="6094476" cy="1477328"/>
          </a:xfrm>
          <a:prstGeom prst="rect">
            <a:avLst/>
          </a:prstGeom>
          <a:noFill/>
        </p:spPr>
        <p:txBody>
          <a:bodyPr wrap="square">
            <a:spAutoFit/>
          </a:bodyPr>
          <a:lstStyle/>
          <a:p>
            <a:r>
              <a:rPr lang="en-US" dirty="0"/>
              <a:t>Based on this bar graph, in 2023, The artist with the most streams on Spotify was the SZA with 96709329, while  the artist with the second most streams was The Walters with 972164968 streams, and the artists with the third most streams being </a:t>
            </a:r>
            <a:r>
              <a:rPr lang="en-US" dirty="0" err="1"/>
              <a:t>Burna</a:t>
            </a:r>
            <a:r>
              <a:rPr lang="en-US" dirty="0"/>
              <a:t> Boy.</a:t>
            </a:r>
          </a:p>
        </p:txBody>
      </p:sp>
    </p:spTree>
    <p:extLst>
      <p:ext uri="{BB962C8B-B14F-4D97-AF65-F5344CB8AC3E}">
        <p14:creationId xmlns:p14="http://schemas.microsoft.com/office/powerpoint/2010/main" val="307230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D6FB-B92F-1657-A212-2212C9C2C691}"/>
              </a:ext>
            </a:extLst>
          </p:cNvPr>
          <p:cNvSpPr>
            <a:spLocks noGrp="1"/>
          </p:cNvSpPr>
          <p:nvPr>
            <p:ph type="title"/>
          </p:nvPr>
        </p:nvSpPr>
        <p:spPr/>
        <p:txBody>
          <a:bodyPr/>
          <a:lstStyle/>
          <a:p>
            <a:r>
              <a:rPr lang="en-US" dirty="0"/>
              <a:t>Identify which mode is most used in Christmas songs.</a:t>
            </a:r>
          </a:p>
        </p:txBody>
      </p:sp>
      <p:pic>
        <p:nvPicPr>
          <p:cNvPr id="4" name="Content Placeholder 3">
            <a:extLst>
              <a:ext uri="{FF2B5EF4-FFF2-40B4-BE49-F238E27FC236}">
                <a16:creationId xmlns:a16="http://schemas.microsoft.com/office/drawing/2014/main" id="{6EAB780D-8F64-79EC-3BFE-24FEF9A54240}"/>
              </a:ext>
            </a:extLst>
          </p:cNvPr>
          <p:cNvPicPr>
            <a:picLocks noGrp="1" noChangeAspect="1"/>
          </p:cNvPicPr>
          <p:nvPr>
            <p:ph idx="1"/>
          </p:nvPr>
        </p:nvPicPr>
        <p:blipFill>
          <a:blip r:embed="rId2"/>
          <a:stretch>
            <a:fillRect/>
          </a:stretch>
        </p:blipFill>
        <p:spPr>
          <a:xfrm>
            <a:off x="3875468" y="1384432"/>
            <a:ext cx="4747324" cy="4747324"/>
          </a:xfrm>
          <a:prstGeom prst="rect">
            <a:avLst/>
          </a:prstGeom>
        </p:spPr>
      </p:pic>
    </p:spTree>
    <p:extLst>
      <p:ext uri="{BB962C8B-B14F-4D97-AF65-F5344CB8AC3E}">
        <p14:creationId xmlns:p14="http://schemas.microsoft.com/office/powerpoint/2010/main" val="32992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8BC1-DC6F-7026-8049-FE61341A57C5}"/>
              </a:ext>
            </a:extLst>
          </p:cNvPr>
          <p:cNvSpPr>
            <a:spLocks noGrp="1"/>
          </p:cNvSpPr>
          <p:nvPr>
            <p:ph type="title"/>
          </p:nvPr>
        </p:nvSpPr>
        <p:spPr/>
        <p:txBody>
          <a:bodyPr/>
          <a:lstStyle/>
          <a:p>
            <a:r>
              <a:rPr lang="en-US" dirty="0"/>
              <a:t>Identify which key most of Christmas songs appear in the data.</a:t>
            </a:r>
          </a:p>
        </p:txBody>
      </p:sp>
      <p:pic>
        <p:nvPicPr>
          <p:cNvPr id="4" name="Content Placeholder 3">
            <a:extLst>
              <a:ext uri="{FF2B5EF4-FFF2-40B4-BE49-F238E27FC236}">
                <a16:creationId xmlns:a16="http://schemas.microsoft.com/office/drawing/2014/main" id="{2F9D5CD7-BC8B-4823-3330-80422F97F679}"/>
              </a:ext>
            </a:extLst>
          </p:cNvPr>
          <p:cNvPicPr>
            <a:picLocks noGrp="1" noChangeAspect="1"/>
          </p:cNvPicPr>
          <p:nvPr>
            <p:ph idx="1"/>
          </p:nvPr>
        </p:nvPicPr>
        <p:blipFill>
          <a:blip r:embed="rId2"/>
          <a:stretch>
            <a:fillRect/>
          </a:stretch>
        </p:blipFill>
        <p:spPr>
          <a:xfrm>
            <a:off x="3346692" y="1144105"/>
            <a:ext cx="6556260" cy="5188306"/>
          </a:xfrm>
          <a:prstGeom prst="rect">
            <a:avLst/>
          </a:prstGeom>
        </p:spPr>
      </p:pic>
    </p:spTree>
    <p:extLst>
      <p:ext uri="{BB962C8B-B14F-4D97-AF65-F5344CB8AC3E}">
        <p14:creationId xmlns:p14="http://schemas.microsoft.com/office/powerpoint/2010/main" val="33252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6C39-7181-C7B7-FE50-58C1720F6A8B}"/>
              </a:ext>
            </a:extLst>
          </p:cNvPr>
          <p:cNvSpPr>
            <a:spLocks noGrp="1"/>
          </p:cNvSpPr>
          <p:nvPr>
            <p:ph type="title"/>
          </p:nvPr>
        </p:nvSpPr>
        <p:spPr/>
        <p:txBody>
          <a:bodyPr/>
          <a:lstStyle/>
          <a:p>
            <a:r>
              <a:rPr lang="en-US" dirty="0"/>
              <a:t>Song Release Count in Nov. &amp; Dec. Over Time</a:t>
            </a:r>
          </a:p>
        </p:txBody>
      </p:sp>
      <p:pic>
        <p:nvPicPr>
          <p:cNvPr id="4" name="Content Placeholder 3">
            <a:extLst>
              <a:ext uri="{FF2B5EF4-FFF2-40B4-BE49-F238E27FC236}">
                <a16:creationId xmlns:a16="http://schemas.microsoft.com/office/drawing/2014/main" id="{8B0E5D0E-A2F4-E880-1105-5A791514EDEB}"/>
              </a:ext>
            </a:extLst>
          </p:cNvPr>
          <p:cNvPicPr>
            <a:picLocks noGrp="1" noChangeAspect="1"/>
          </p:cNvPicPr>
          <p:nvPr>
            <p:ph idx="1"/>
          </p:nvPr>
        </p:nvPicPr>
        <p:blipFill>
          <a:blip r:embed="rId2"/>
          <a:stretch>
            <a:fillRect/>
          </a:stretch>
        </p:blipFill>
        <p:spPr>
          <a:xfrm>
            <a:off x="271272" y="3098610"/>
            <a:ext cx="6257544" cy="2327989"/>
          </a:xfrm>
          <a:prstGeom prst="rect">
            <a:avLst/>
          </a:prstGeom>
        </p:spPr>
      </p:pic>
      <p:pic>
        <p:nvPicPr>
          <p:cNvPr id="5" name="Picture 4">
            <a:extLst>
              <a:ext uri="{FF2B5EF4-FFF2-40B4-BE49-F238E27FC236}">
                <a16:creationId xmlns:a16="http://schemas.microsoft.com/office/drawing/2014/main" id="{5E9BCCEE-C86F-B1BF-F209-15EE0FE3058C}"/>
              </a:ext>
            </a:extLst>
          </p:cNvPr>
          <p:cNvPicPr>
            <a:picLocks noChangeAspect="1"/>
          </p:cNvPicPr>
          <p:nvPr/>
        </p:nvPicPr>
        <p:blipFill>
          <a:blip r:embed="rId3"/>
          <a:stretch>
            <a:fillRect/>
          </a:stretch>
        </p:blipFill>
        <p:spPr>
          <a:xfrm>
            <a:off x="6528816" y="1436715"/>
            <a:ext cx="5166596" cy="5131960"/>
          </a:xfrm>
          <a:prstGeom prst="rect">
            <a:avLst/>
          </a:prstGeom>
        </p:spPr>
      </p:pic>
    </p:spTree>
    <p:extLst>
      <p:ext uri="{BB962C8B-B14F-4D97-AF65-F5344CB8AC3E}">
        <p14:creationId xmlns:p14="http://schemas.microsoft.com/office/powerpoint/2010/main" val="555256373"/>
      </p:ext>
    </p:extLst>
  </p:cSld>
  <p:clrMapOvr>
    <a:masterClrMapping/>
  </p:clrMapOvr>
</p:sld>
</file>

<file path=ppt/theme/theme1.xml><?xml version="1.0" encoding="utf-8"?>
<a:theme xmlns:a="http://schemas.openxmlformats.org/drawingml/2006/main" name="Office Theme">
  <a:themeElements>
    <a:clrScheme name="Bellarmine Palette">
      <a:dk1>
        <a:srgbClr val="000000"/>
      </a:dk1>
      <a:lt1>
        <a:srgbClr val="FFFFFF"/>
      </a:lt1>
      <a:dk2>
        <a:srgbClr val="44546A"/>
      </a:dk2>
      <a:lt2>
        <a:srgbClr val="E7E6E6"/>
      </a:lt2>
      <a:accent1>
        <a:srgbClr val="752836"/>
      </a:accent1>
      <a:accent2>
        <a:srgbClr val="697970"/>
      </a:accent2>
      <a:accent3>
        <a:srgbClr val="C8C8C8"/>
      </a:accent3>
      <a:accent4>
        <a:srgbClr val="F7BE00"/>
      </a:accent4>
      <a:accent5>
        <a:srgbClr val="00677F"/>
      </a:accent5>
      <a:accent6>
        <a:srgbClr val="4D4D4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Screen Bellarmine Template" id="{109F2BBD-B805-0C47-8BE1-EE5FD54F39DA}" vid="{7B5311A2-F663-764E-9F9C-04F6C47E4FF9}"/>
    </a:ext>
  </a:extLst>
</a:theme>
</file>

<file path=docProps/app.xml><?xml version="1.0" encoding="utf-8"?>
<Properties xmlns="http://schemas.openxmlformats.org/officeDocument/2006/extended-properties" xmlns:vt="http://schemas.openxmlformats.org/officeDocument/2006/docPropsVTypes">
  <Template/>
  <TotalTime>125</TotalTime>
  <Words>1089</Words>
  <Application>Microsoft Office PowerPoint</Application>
  <PresentationFormat>Widescreen</PresentationFormat>
  <Paragraphs>313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Office Theme</vt:lpstr>
      <vt:lpstr>Spotify 2023  Exploratory Analysis  </vt:lpstr>
      <vt:lpstr>About my Data</vt:lpstr>
      <vt:lpstr>Data Set Summary Statistics </vt:lpstr>
      <vt:lpstr>Heatmap</vt:lpstr>
      <vt:lpstr>Correlation tables</vt:lpstr>
      <vt:lpstr>DATA SET GRAPHICAL EXPLORATION </vt:lpstr>
      <vt:lpstr>Identify which mode is most used in Christmas songs.</vt:lpstr>
      <vt:lpstr>Identify which key most of Christmas songs appear in the data.</vt:lpstr>
      <vt:lpstr>Song Release Count in Nov. &amp; Dec. Over Time</vt:lpstr>
      <vt:lpstr>This bar graph helps with understanding Christmas songs by the used keys.</vt:lpstr>
      <vt:lpstr>Create histogram to understand Christmas music using mode</vt:lpstr>
      <vt:lpstr>Visualize the bar chart the average BPM over the signature key and modes.</vt:lpstr>
      <vt:lpstr>Hypothesis and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Kelty</dc:creator>
  <cp:lastModifiedBy>Jonathan J. Penaloza Rumie</cp:lastModifiedBy>
  <cp:revision>14</cp:revision>
  <dcterms:created xsi:type="dcterms:W3CDTF">2020-08-18T13:57:38Z</dcterms:created>
  <dcterms:modified xsi:type="dcterms:W3CDTF">2023-12-14T07:20:40Z</dcterms:modified>
</cp:coreProperties>
</file>