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5" r:id="rId16"/>
    <p:sldId id="266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46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218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5FF0-F044-4DE0-8C9B-EA0825F104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6F18F-256B-47DF-8401-3C8D4A16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B354-DC02-C0E7-DB37-3714AD95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1DEC-BD78-F880-50B6-8EED4C186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Jaden Wilkins</a:t>
            </a:r>
          </a:p>
          <a:p>
            <a:r>
              <a:rPr lang="en-US" dirty="0"/>
              <a:t>Jonathan Penaloza Rumie</a:t>
            </a:r>
          </a:p>
          <a:p>
            <a:r>
              <a:rPr lang="en-US" dirty="0"/>
              <a:t>10-26-2022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550E7-C759-E01E-0CD8-3ACC1912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80" y="459688"/>
            <a:ext cx="5302920" cy="38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8A0E-8257-B139-C535-8533B739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D6A3-0303-FA9F-C305-1E62A3A3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dirty="0"/>
              <a:t>We graphed the prior bar chart in pie form as well (right)</a:t>
            </a:r>
          </a:p>
          <a:p>
            <a:r>
              <a:rPr lang="en-US" dirty="0"/>
              <a:t>The one difference is instead of counting the number of songs over 3.5 minutes, we calculated the percentage of each artist’s songs over 3.5 minutes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8F6396-81A3-0396-1BC5-CD97F00CA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3" b="3"/>
          <a:stretch/>
        </p:blipFill>
        <p:spPr bwMode="auto">
          <a:xfrm>
            <a:off x="4634683" y="609600"/>
            <a:ext cx="7024466" cy="601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02D7-FEC9-DD10-9AB0-30C7B54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C371-D5A9-CB27-08E5-CC508459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46691" cy="3880773"/>
          </a:xfrm>
        </p:spPr>
        <p:txBody>
          <a:bodyPr/>
          <a:lstStyle/>
          <a:p>
            <a:r>
              <a:rPr lang="en-US" dirty="0"/>
              <a:t>Our histogram does not focus as much on popularity</a:t>
            </a:r>
          </a:p>
          <a:p>
            <a:r>
              <a:rPr lang="en-US" dirty="0"/>
              <a:t>It tries to understand how joyful music is based off its danceability (right)</a:t>
            </a:r>
          </a:p>
          <a:p>
            <a:pPr lvl="1"/>
            <a:r>
              <a:rPr lang="en-US" dirty="0"/>
              <a:t>Of note: “Joyfulness” the x-axis and “Danceability” the y-axis are both columns in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EE1A7-044F-D27C-5ECC-720F3BE3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5" y="1000771"/>
            <a:ext cx="568721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E1D0-74D7-3A44-790D-2029B235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CF86-2C28-4802-0131-F3C97915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53989" cy="3880773"/>
          </a:xfrm>
        </p:spPr>
        <p:txBody>
          <a:bodyPr/>
          <a:lstStyle/>
          <a:p>
            <a:r>
              <a:rPr lang="en-US" dirty="0"/>
              <a:t>Finally, we made a correlation heatmap to find any more relationships we could have missed (right)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0226EA-1C36-53D0-863A-0A161860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1420837"/>
            <a:ext cx="5781822" cy="52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4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0CDA-8168-AE8B-E04C-1E4218DB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3A19-1677-8C17-6EB7-6012CF6F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78875" cy="3880773"/>
          </a:xfrm>
        </p:spPr>
        <p:txBody>
          <a:bodyPr/>
          <a:lstStyle/>
          <a:p>
            <a:r>
              <a:rPr lang="en-US" dirty="0"/>
              <a:t>Our hypothesis was that shorter songs are becoming more popular as the population’s attention span slowly declines</a:t>
            </a:r>
          </a:p>
          <a:p>
            <a:r>
              <a:rPr lang="en-US" dirty="0"/>
              <a:t>Our hypothesis was correct, as a sweeping majority of the songs on the charts are under 3.5 minutes, or average length</a:t>
            </a:r>
          </a:p>
          <a:p>
            <a:r>
              <a:rPr lang="en-US" dirty="0"/>
              <a:t>With this data, we could let an aspiring artist know what needs to be done to make the Top 200 charts</a:t>
            </a:r>
          </a:p>
        </p:txBody>
      </p:sp>
    </p:spTree>
    <p:extLst>
      <p:ext uri="{BB962C8B-B14F-4D97-AF65-F5344CB8AC3E}">
        <p14:creationId xmlns:p14="http://schemas.microsoft.com/office/powerpoint/2010/main" val="417587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D19-69A8-97F9-DE76-BD704250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4AB7-3289-05E9-E36A-39ECDE3A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81757" cy="3880773"/>
          </a:xfrm>
        </p:spPr>
        <p:txBody>
          <a:bodyPr/>
          <a:lstStyle/>
          <a:p>
            <a:r>
              <a:rPr lang="en-US" dirty="0"/>
              <a:t>Songs with a shorter duration will have an easier time charting</a:t>
            </a:r>
          </a:p>
          <a:p>
            <a:r>
              <a:rPr lang="en-US" dirty="0"/>
              <a:t>Danceable and joyful songs will have a bigger outreach</a:t>
            </a:r>
          </a:p>
          <a:p>
            <a:r>
              <a:rPr lang="en-US" dirty="0"/>
              <a:t>We were able to find a strong relationship between duration and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0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8E64-25EE-466D-917D-D3C90C5A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770" y="1985817"/>
            <a:ext cx="3996266" cy="2401456"/>
          </a:xfrm>
        </p:spPr>
        <p:txBody>
          <a:bodyPr>
            <a:normAutofit/>
          </a:bodyPr>
          <a:lstStyle/>
          <a:p>
            <a:r>
              <a:rPr lang="en-US" sz="13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255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34FB-92B5-D017-7FAD-3821562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F18-C5B8-D82A-14A2-592D71BA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included all the songs that have been on the Top 200 Weekly (Global) charts of Spotify in 2020 &amp; 2021</a:t>
            </a:r>
          </a:p>
          <a:p>
            <a:r>
              <a:rPr lang="en-US" dirty="0"/>
              <a:t>With 1,556 entries, there was a lot of data to investigate</a:t>
            </a:r>
          </a:p>
          <a:p>
            <a:r>
              <a:rPr lang="en-US" dirty="0"/>
              <a:t>We mainly decided to focus on how song duration affects popularity</a:t>
            </a:r>
          </a:p>
          <a:p>
            <a:r>
              <a:rPr lang="en-US" dirty="0"/>
              <a:t>This would help us find what makes songs popular, or at least what hit songs have in common</a:t>
            </a:r>
          </a:p>
        </p:txBody>
      </p:sp>
    </p:spTree>
    <p:extLst>
      <p:ext uri="{BB962C8B-B14F-4D97-AF65-F5344CB8AC3E}">
        <p14:creationId xmlns:p14="http://schemas.microsoft.com/office/powerpoint/2010/main" val="22791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0756-1B09-D8D7-23F7-F6012FFE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EEA23-D6FB-E116-3C64-B602E4B02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33" y="1974491"/>
            <a:ext cx="3061061" cy="4482508"/>
          </a:xfrm>
        </p:spPr>
        <p:txBody>
          <a:bodyPr>
            <a:normAutofit/>
          </a:bodyPr>
          <a:lstStyle/>
          <a:p>
            <a:r>
              <a:rPr lang="en-US" dirty="0"/>
              <a:t>We have a total of 25 columns.</a:t>
            </a:r>
          </a:p>
          <a:p>
            <a:r>
              <a:rPr lang="en-US" dirty="0"/>
              <a:t>4 integers</a:t>
            </a:r>
          </a:p>
          <a:p>
            <a:r>
              <a:rPr lang="en-US" dirty="0"/>
              <a:t>8 objects</a:t>
            </a:r>
          </a:p>
          <a:p>
            <a:r>
              <a:rPr lang="en-US" dirty="0"/>
              <a:t>11 floats</a:t>
            </a:r>
          </a:p>
          <a:p>
            <a:r>
              <a:rPr lang="en-US" dirty="0"/>
              <a:t>We experience some issues with some of the columns that were just blank and the rows that had empty values were deleted.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695546-C533-A189-5A1D-A51E2DB9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64" y="609600"/>
            <a:ext cx="8229842" cy="58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BAB-C529-81E2-72C5-D13A47EC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2C92-8C7D-0531-B461-41F68E19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found our dataset on Kaggle, and took interest in it due to Jonathan’s music background</a:t>
            </a:r>
          </a:p>
          <a:p>
            <a:r>
              <a:rPr lang="en-US" dirty="0"/>
              <a:t>Along with song titles, our dataset had columns such as song duration, artist name, artist followers, and more</a:t>
            </a:r>
          </a:p>
          <a:p>
            <a:r>
              <a:rPr lang="en-US" dirty="0"/>
              <a:t>Originally, we had only 23 columns, so we added a few of our own</a:t>
            </a:r>
          </a:p>
          <a:p>
            <a:pPr lvl="1"/>
            <a:r>
              <a:rPr lang="en-US" dirty="0"/>
              <a:t>Popularity: “Streams” -  “Artist Followers. This was done to track new artists’ rise to fame</a:t>
            </a:r>
          </a:p>
          <a:p>
            <a:pPr lvl="1"/>
            <a:r>
              <a:rPr lang="en-US" dirty="0" err="1"/>
              <a:t>PLength</a:t>
            </a:r>
            <a:r>
              <a:rPr lang="en-US" dirty="0"/>
              <a:t>: Added songs to column if the duration was less than 3.5 minutes</a:t>
            </a:r>
          </a:p>
          <a:p>
            <a:pPr lvl="1"/>
            <a:r>
              <a:rPr lang="en-US" dirty="0"/>
              <a:t>Joyfulness: (“Valence” + “Danceability”) / “Liveness”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90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04E6-91C7-BF2E-47A7-6808AC19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3B83-28D2-7DAF-B1F1-AE17F589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787939"/>
          </a:xfrm>
        </p:spPr>
        <p:txBody>
          <a:bodyPr/>
          <a:lstStyle/>
          <a:p>
            <a:r>
              <a:rPr lang="en-US" dirty="0"/>
              <a:t>As mentioned, originally, we had only 23 columns, so we added some</a:t>
            </a:r>
          </a:p>
          <a:p>
            <a:r>
              <a:rPr lang="en-US" dirty="0"/>
              <a:t>Also, some of the continuous variables were showing up as objects and not integers, so that also required manual adjusting on the csv file</a:t>
            </a:r>
          </a:p>
          <a:p>
            <a:r>
              <a:rPr lang="en-US" dirty="0"/>
              <a:t>11 of the 1556 songs had null values, so we made a new data frame that dropped the non-applicable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27981DC-7900-ED13-3777-B4C9D554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12848"/>
          <a:stretch/>
        </p:blipFill>
        <p:spPr>
          <a:xfrm>
            <a:off x="838200" y="3685308"/>
            <a:ext cx="6948056" cy="1151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27740-D65B-E84F-3DBF-39709EEC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36409"/>
            <a:ext cx="7108921" cy="17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A4D8-BDE1-74BE-C7D9-65FCC1CE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F8B6-DE13-B7D9-32EF-666AE9A7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21" y="1634378"/>
            <a:ext cx="5418666" cy="3880773"/>
          </a:xfrm>
        </p:spPr>
        <p:txBody>
          <a:bodyPr/>
          <a:lstStyle/>
          <a:p>
            <a:r>
              <a:rPr lang="en-US" dirty="0"/>
              <a:t>We used Seaborn and matplotlib the most to come to our findings</a:t>
            </a:r>
          </a:p>
          <a:p>
            <a:r>
              <a:rPr lang="en-US" dirty="0"/>
              <a:t>First, we used Seaborn for the pair plot (right)</a:t>
            </a:r>
          </a:p>
          <a:p>
            <a:r>
              <a:rPr lang="en-US" dirty="0"/>
              <a:t>Next, we took a deeper dive into the correlation between columns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C01D3-2312-0F4F-17AE-E8D614C8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88" y="491705"/>
            <a:ext cx="6419622" cy="62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0DE2-0054-D20C-4310-EF9A6CA4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C5E4-C976-C7C9-C746-965146DE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35675" cy="3880773"/>
          </a:xfrm>
        </p:spPr>
        <p:txBody>
          <a:bodyPr/>
          <a:lstStyle/>
          <a:p>
            <a:r>
              <a:rPr lang="en-US" dirty="0"/>
              <a:t>Next, we found the correlations between “Streams”, “Duration”, and “Liveness”</a:t>
            </a:r>
          </a:p>
          <a:p>
            <a:pPr lvl="1"/>
            <a:r>
              <a:rPr lang="en-US" dirty="0"/>
              <a:t>“Liveness” describes how long it takes for a sound to reverberate in a song, simulating a live performance</a:t>
            </a:r>
          </a:p>
          <a:p>
            <a:r>
              <a:rPr lang="en-US" dirty="0"/>
              <a:t>Then, we made a heatmap to visualize our findings (right)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9EEDB-E0D2-A62E-320E-E021369F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400"/>
            <a:ext cx="5170535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7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F958-B3FD-7763-7E36-6601911A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283-FA6E-8D00-0305-48AF8AC7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21684" cy="3880773"/>
          </a:xfrm>
        </p:spPr>
        <p:txBody>
          <a:bodyPr/>
          <a:lstStyle/>
          <a:p>
            <a:r>
              <a:rPr lang="en-US" dirty="0"/>
              <a:t>The next two plots we crafted compared duration to songs and artists, respectively</a:t>
            </a:r>
          </a:p>
          <a:p>
            <a:r>
              <a:rPr lang="en-US" dirty="0"/>
              <a:t>In the first bar chart, we got a count of how many songs are less than or greater than 3.5 minutes (right)</a:t>
            </a:r>
          </a:p>
          <a:p>
            <a:r>
              <a:rPr lang="en-US" dirty="0"/>
              <a:t>It is worth noting that most of the songs on the charts were of shorter length than what we have seen historically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4AE276-0142-7A57-2DCA-7A25EFA2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60" y="1533378"/>
            <a:ext cx="5685441" cy="450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1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A134-F9D1-662F-437C-93771BE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22BC-FE1F-60FE-ECEB-8A680082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5171" cy="3880773"/>
          </a:xfrm>
        </p:spPr>
        <p:txBody>
          <a:bodyPr/>
          <a:lstStyle/>
          <a:p>
            <a:r>
              <a:rPr lang="en-US" dirty="0"/>
              <a:t>In the second bar chart, we examined the artists who made up the top fifty spots on the charts</a:t>
            </a:r>
          </a:p>
          <a:p>
            <a:r>
              <a:rPr lang="en-US" dirty="0"/>
              <a:t>We wanted to see how many of their songs in the dataset were longer than 3.5 minutes</a:t>
            </a:r>
          </a:p>
          <a:p>
            <a:r>
              <a:rPr lang="en-US" dirty="0"/>
              <a:t>For context 3.5 minutes is considered the average song length as of 2019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02B42E7-F5C6-1EC8-7EBA-682F24E5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10" y="609600"/>
            <a:ext cx="4648200" cy="57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00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FD40D380FD44EB4468DADC897BC12" ma:contentTypeVersion="15" ma:contentTypeDescription="Create a new document." ma:contentTypeScope="" ma:versionID="471ffc5476d839329f64198f5d9d8f39">
  <xsd:schema xmlns:xsd="http://www.w3.org/2001/XMLSchema" xmlns:xs="http://www.w3.org/2001/XMLSchema" xmlns:p="http://schemas.microsoft.com/office/2006/metadata/properties" xmlns:ns3="5b3f6034-cddb-4e86-9454-42350ae00bfd" xmlns:ns4="2477bad2-4bec-4813-8588-da93843c5bfd" targetNamespace="http://schemas.microsoft.com/office/2006/metadata/properties" ma:root="true" ma:fieldsID="1b7791a21239468a3574fe92f8d2fa0c" ns3:_="" ns4:_="">
    <xsd:import namespace="5b3f6034-cddb-4e86-9454-42350ae00bfd"/>
    <xsd:import namespace="2477bad2-4bec-4813-8588-da93843c5b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f6034-cddb-4e86-9454-42350ae00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7bad2-4bec-4813-8588-da93843c5b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3f6034-cddb-4e86-9454-42350ae00bfd" xsi:nil="true"/>
  </documentManagement>
</p:properties>
</file>

<file path=customXml/itemProps1.xml><?xml version="1.0" encoding="utf-8"?>
<ds:datastoreItem xmlns:ds="http://schemas.openxmlformats.org/officeDocument/2006/customXml" ds:itemID="{9416C2E6-AFBE-45E1-B0AE-63F127881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f6034-cddb-4e86-9454-42350ae00bfd"/>
    <ds:schemaRef ds:uri="2477bad2-4bec-4813-8588-da93843c5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6C95A-A3D1-4A19-B976-CB459C5829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111A4-5A46-42C7-B5A6-0DA7D516E05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477bad2-4bec-4813-8588-da93843c5bfd"/>
    <ds:schemaRef ds:uri="5b3f6034-cddb-4e86-9454-42350ae00bf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702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Spotify EDA</vt:lpstr>
      <vt:lpstr>Introduction</vt:lpstr>
      <vt:lpstr>About Dataset</vt:lpstr>
      <vt:lpstr>Data Source</vt:lpstr>
      <vt:lpstr>Data Cleaning and Preprocessing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Analysis</vt:lpstr>
      <vt:lpstr>Discussion/Conclusion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EDA</dc:title>
  <dc:creator>Jaden Wilkins</dc:creator>
  <cp:lastModifiedBy>Jonathan J. Penaloza</cp:lastModifiedBy>
  <cp:revision>7</cp:revision>
  <dcterms:created xsi:type="dcterms:W3CDTF">2023-10-26T04:31:43Z</dcterms:created>
  <dcterms:modified xsi:type="dcterms:W3CDTF">2023-10-26T15:39:54Z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0x010100600FD40D380FD44EB4468DADC897BC12</vt:lpwstr>
  </property>
</Properties>
</file>