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3" r:id="rId6"/>
    <p:sldId id="264" r:id="rId7"/>
    <p:sldId id="268" r:id="rId8"/>
    <p:sldId id="266" r:id="rId9"/>
    <p:sldId id="265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FF8E1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6F584-800B-4C52-A0FC-0334B4A4940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7AEE-A3E5-438D-B296-881720C19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5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F7AEE-A3E5-438D-B296-881720C197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D97FD-9D0E-40D0-AB08-2A049D94F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9B19C-E33D-418B-B855-BB29C0479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042A3-DC04-4982-8D10-75171301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E86D6-0503-46AD-A0CC-572320E3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72126-5E63-4290-B001-E9006120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D217B-7C52-4193-AE2E-1C9B8375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6461E-CB71-4A77-AE89-43A28967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00820-A872-4626-AF3F-3230843E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268B6-1F44-4C9F-B310-D213FB16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C0C9F-A13E-49E6-9895-1886080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6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CC245B-9F94-4EF7-BBA3-368B8EC66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24478-1E85-4556-BB54-ADD873518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2D9D2-92D5-486C-8C0F-06C66F3A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77D48-E634-4710-ABCE-B2EB03B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52592-7CB8-43F6-AB72-6B420C1F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2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710BE-2E20-4FBC-A9B9-FA260C90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BD104-0938-425A-9D6E-F73D735E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62EA1-A5BB-4582-8B44-C2425C7A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84426-B6ED-4D34-93C0-27549F87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0D8F8-DF5F-40CB-A1BE-8E2C3D42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5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36B8A-47D4-4A46-B297-C31194BE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1CE35-CF8A-43BD-B2BB-111C903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8F018-F7EA-456E-93DF-361C033B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57EE3-34E0-4E2B-A4D1-7E2026C8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4BD41-7E29-4690-B95E-295AB8A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C2BD5-D837-4A76-BD83-3200319C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ACF4D-2054-4AD2-81C0-BF1ACC90A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2E4DD9-86CA-4629-BEE9-2D6BF2AEC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E3A9A-05B4-4FA1-8635-29E8D90B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D0971-AE7D-4C63-94E5-9E0A3114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8A349-83C1-484F-825E-174443DC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8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C5CC-8028-4625-850B-0BC949B6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DE74D-9810-430D-8495-8B94C9E5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A564F8-56C7-44C4-9221-D01DC620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E19F4-140B-417A-AADB-DF36E864C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2D4A49-7767-4FB7-B344-41AEEC948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18EAD-5018-472C-B071-9517C146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766F5A-AE84-4698-85C4-FEAA807A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489A59-3004-4356-9D8C-3E95799C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7D24E-1797-49E3-B95F-3B00E794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2DDE8-AF0E-4187-9BAD-2ABC120A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4305F-A6DE-46F0-8CB6-47FE13C8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E273C-588F-4D91-A994-D8B1679C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2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8DF1B1-0452-43A2-A4E9-E4A30D24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47664-2390-481A-85D2-2F3FF919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E7325-39A4-4C07-92F9-A46E0C5F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1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13DCF-527F-4EFF-812C-8A09C6BE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30A8B-450D-4858-9B7F-5A035362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EF8EA9-61F7-4A52-9AB9-E57D0DF47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76DE2-7B82-46D7-A9B4-7ABB0F4F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009D7-1200-4E1C-A3B6-872B5818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F7E1A1-339D-46D9-902C-1F4AE69E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0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40970-A930-4F2D-AD47-2E8CF26C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4BA181-05CB-4324-AF30-115061CA0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48DA2B-ADF1-4D63-A2C3-4CA3C75C7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309CD-AD76-45DC-BBBC-087C924B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70676-24C7-429A-B8DA-B5D3A46B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27FF9-690D-41F8-8F2F-C1DA8DB0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2B309B-B019-4751-AFF6-FE038753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DFF12-DD78-4946-90CA-A90377F67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3F80B-7FCB-4C9E-954E-54C69FE8A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44F0-86A9-4A86-953C-BB010812141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2B40A-AA18-4880-BFAD-61BE67CAF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81BB5-3DC7-41F9-AF5C-CD7F37FAF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6C85-7982-4FC2-9B3F-7679983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grafana/downloa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ortal.influxdata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python.org/ftp/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github.com/etingof/pysnmp" TargetMode="External"/><Relationship Id="rId4" Type="http://schemas.openxmlformats.org/officeDocument/2006/relationships/hyperlink" Target="https://www.python.org/ftp/python/3.6.8/Python-3.6.8.tgz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69C2C1E-635F-4330-82A6-256AF1A1679F}"/>
              </a:ext>
            </a:extLst>
          </p:cNvPr>
          <p:cNvGrpSpPr/>
          <p:nvPr/>
        </p:nvGrpSpPr>
        <p:grpSpPr>
          <a:xfrm>
            <a:off x="3151464" y="2504312"/>
            <a:ext cx="5889072" cy="1849376"/>
            <a:chOff x="3151464" y="2504312"/>
            <a:chExt cx="5889072" cy="18493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254F52-05F3-4008-8306-39293526F460}"/>
                </a:ext>
              </a:extLst>
            </p:cNvPr>
            <p:cNvSpPr/>
            <p:nvPr/>
          </p:nvSpPr>
          <p:spPr>
            <a:xfrm>
              <a:off x="3151464" y="3045005"/>
              <a:ext cx="5889071" cy="130868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>
                  <a:latin typeface="Bahnschrift Light" panose="020B0502040204020203" pitchFamily="34" charset="0"/>
                </a:rPr>
                <a:t>Grafana &amp; Python Traffic Monitoring System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D8435BB-0454-47ED-89B6-1503B7E8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0571" y="2504312"/>
              <a:ext cx="790855" cy="79085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A7D1A70-4C9E-4A9C-A2DC-BB481DCEB9DF}"/>
                </a:ext>
              </a:extLst>
            </p:cNvPr>
            <p:cNvSpPr/>
            <p:nvPr/>
          </p:nvSpPr>
          <p:spPr>
            <a:xfrm>
              <a:off x="7272068" y="3836103"/>
              <a:ext cx="1768468" cy="38399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>
                  <a:solidFill>
                    <a:srgbClr val="FF8E1D"/>
                  </a:solidFill>
                </a:rPr>
                <a:t>설치 </a:t>
              </a:r>
              <a:r>
                <a:rPr lang="en-US" altLang="ko-KR" sz="1300">
                  <a:solidFill>
                    <a:srgbClr val="FF8E1D"/>
                  </a:solidFill>
                </a:rPr>
                <a:t>&amp; </a:t>
              </a:r>
              <a:r>
                <a:rPr lang="ko-KR" altLang="en-US" sz="1300">
                  <a:solidFill>
                    <a:srgbClr val="FF8E1D"/>
                  </a:solidFill>
                </a:rPr>
                <a:t>설정 메뉴얼</a:t>
              </a:r>
              <a:endParaRPr lang="en-US" altLang="ko-KR" sz="1300">
                <a:solidFill>
                  <a:srgbClr val="FF8E1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89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88094B-5F02-44D7-ADED-1AE0B2876479}"/>
              </a:ext>
            </a:extLst>
          </p:cNvPr>
          <p:cNvCxnSpPr>
            <a:cxnSpLocks/>
          </p:cNvCxnSpPr>
          <p:nvPr/>
        </p:nvCxnSpPr>
        <p:spPr>
          <a:xfrm>
            <a:off x="2558642" y="471666"/>
            <a:ext cx="963273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8AF251-FD51-455F-BB90-3DD9975BF504}"/>
              </a:ext>
            </a:extLst>
          </p:cNvPr>
          <p:cNvSpPr/>
          <p:nvPr/>
        </p:nvSpPr>
        <p:spPr>
          <a:xfrm>
            <a:off x="6667132" y="1444209"/>
            <a:ext cx="5010021" cy="149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포맷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050">
                <a:solidFill>
                  <a:srgbClr val="FF8E1D"/>
                </a:solidFill>
                <a:latin typeface="+mn-ea"/>
              </a:rPr>
              <a:t>{'folder_name': '</a:t>
            </a:r>
            <a:r>
              <a:rPr lang="ko-KR" altLang="en-US" sz="1050">
                <a:solidFill>
                  <a:srgbClr val="FF8E1D"/>
                </a:solidFill>
                <a:latin typeface="+mn-ea"/>
              </a:rPr>
              <a:t>폴더 명</a:t>
            </a:r>
            <a:r>
              <a:rPr lang="en-US" altLang="ko-KR" sz="1050">
                <a:solidFill>
                  <a:srgbClr val="FF8E1D"/>
                </a:solidFill>
                <a:latin typeface="+mn-ea"/>
              </a:rPr>
              <a:t>', 'board_name': '</a:t>
            </a:r>
            <a:r>
              <a:rPr lang="ko-KR" altLang="en-US" sz="1050">
                <a:solidFill>
                  <a:srgbClr val="FF8E1D"/>
                </a:solidFill>
                <a:latin typeface="+mn-ea"/>
              </a:rPr>
              <a:t>보드 명</a:t>
            </a:r>
            <a:r>
              <a:rPr lang="en-US" altLang="ko-KR" sz="1050">
                <a:solidFill>
                  <a:srgbClr val="FF8E1D"/>
                </a:solidFill>
                <a:latin typeface="+mn-ea"/>
              </a:rPr>
              <a:t>', 'add_ip': '</a:t>
            </a:r>
            <a:r>
              <a:rPr lang="ko-KR" altLang="en-US" sz="1050">
                <a:solidFill>
                  <a:srgbClr val="FF8E1D"/>
                </a:solidFill>
                <a:latin typeface="+mn-ea"/>
              </a:rPr>
              <a:t>장비 </a:t>
            </a:r>
            <a:r>
              <a:rPr lang="en-US" altLang="ko-KR" sz="1050">
                <a:solidFill>
                  <a:srgbClr val="FF8E1D"/>
                </a:solidFill>
                <a:latin typeface="+mn-ea"/>
              </a:rPr>
              <a:t>IP</a:t>
            </a:r>
            <a:r>
              <a:rPr lang="ko-KR" altLang="en-US" sz="1050">
                <a:solidFill>
                  <a:srgbClr val="FF8E1D"/>
                </a:solidFill>
                <a:latin typeface="+mn-ea"/>
              </a:rPr>
              <a:t>‘</a:t>
            </a:r>
            <a:r>
              <a:rPr lang="en-US" altLang="ko-KR" sz="1050">
                <a:solidFill>
                  <a:srgbClr val="FF8E1D"/>
                </a:solidFill>
                <a:latin typeface="+mn-ea"/>
              </a:rPr>
              <a:t>}</a:t>
            </a: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folder_name : (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보드의 묶음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 최상위 폴더 명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chemeClr val="bg2">
                    <a:lumMod val="75000"/>
                  </a:schemeClr>
                </a:solidFill>
                <a:latin typeface="+mn-ea"/>
              </a:rPr>
              <a:t>ex) SK-IDC</a:t>
            </a: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board_name : (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그래프의 묶음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장비 명 </a:t>
            </a:r>
            <a:r>
              <a:rPr lang="en-US" altLang="ko-KR" sz="1200">
                <a:solidFill>
                  <a:schemeClr val="bg2">
                    <a:lumMod val="75000"/>
                  </a:schemeClr>
                </a:solidFill>
                <a:latin typeface="+mn-ea"/>
              </a:rPr>
              <a:t>ex) Customer_Active</a:t>
            </a:r>
            <a:endParaRPr lang="ko-KR" altLang="en-US" sz="120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add_ip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모니터링 장비 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IP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3E0C7A-186A-4EF0-BA48-7B734A106CCD}"/>
              </a:ext>
            </a:extLst>
          </p:cNvPr>
          <p:cNvSpPr/>
          <p:nvPr/>
        </p:nvSpPr>
        <p:spPr>
          <a:xfrm>
            <a:off x="638627" y="4170801"/>
            <a:ext cx="39246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8E1D"/>
                </a:solidFill>
                <a:latin typeface="+mn-ea"/>
              </a:rPr>
              <a:t>@sqlite3worker.py </a:t>
            </a:r>
            <a:r>
              <a:rPr lang="en-US" altLang="ko-KR" sz="1200">
                <a:solidFill>
                  <a:schemeClr val="bg2">
                    <a:lumMod val="75000"/>
                  </a:schemeClr>
                </a:solidFill>
                <a:latin typeface="+mn-ea"/>
              </a:rPr>
              <a:t>// dashboad/sqlite3worker.py</a:t>
            </a:r>
            <a:endParaRPr lang="en-US" altLang="ko-KR" sz="1200">
              <a:solidFill>
                <a:srgbClr val="FF8E1D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08BA77-CE10-45F9-85CA-F549643EC4E1}"/>
              </a:ext>
            </a:extLst>
          </p:cNvPr>
          <p:cNvSpPr/>
          <p:nvPr/>
        </p:nvSpPr>
        <p:spPr>
          <a:xfrm>
            <a:off x="639497" y="1454386"/>
            <a:ext cx="32613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>
                <a:solidFill>
                  <a:srgbClr val="FF8E1D"/>
                </a:solidFill>
                <a:latin typeface="+mn-ea"/>
              </a:rPr>
              <a:t>@boardlist.py </a:t>
            </a:r>
            <a:r>
              <a:rPr lang="en-US" altLang="ko-KR" sz="1200">
                <a:solidFill>
                  <a:schemeClr val="bg2">
                    <a:lumMod val="75000"/>
                  </a:schemeClr>
                </a:solidFill>
                <a:latin typeface="+mn-ea"/>
              </a:rPr>
              <a:t>// dashboard/boardlist.py</a:t>
            </a:r>
            <a:endParaRPr lang="en-US" altLang="ko-KR" sz="1500">
              <a:solidFill>
                <a:srgbClr val="FF8E1D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5B2816-ADF3-4D3C-A1F2-C037E990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58" y="4664130"/>
            <a:ext cx="10971704" cy="140853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27DEB7-8CEF-4FEF-9433-CCFBE987F49A}"/>
              </a:ext>
            </a:extLst>
          </p:cNvPr>
          <p:cNvSpPr/>
          <p:nvPr/>
        </p:nvSpPr>
        <p:spPr>
          <a:xfrm>
            <a:off x="5178492" y="4816934"/>
            <a:ext cx="541332" cy="199683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C2F730-51E2-44C6-A526-4CD491494A1B}"/>
              </a:ext>
            </a:extLst>
          </p:cNvPr>
          <p:cNvSpPr/>
          <p:nvPr/>
        </p:nvSpPr>
        <p:spPr>
          <a:xfrm>
            <a:off x="7852095" y="4816934"/>
            <a:ext cx="746621" cy="199683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6B094D-A1AC-471B-A503-297A7F9D9756}"/>
              </a:ext>
            </a:extLst>
          </p:cNvPr>
          <p:cNvCxnSpPr>
            <a:cxnSpLocks/>
          </p:cNvCxnSpPr>
          <p:nvPr/>
        </p:nvCxnSpPr>
        <p:spPr>
          <a:xfrm>
            <a:off x="2558642" y="3546446"/>
            <a:ext cx="707471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B1EEB1-EDAA-478C-99E5-A6D7B29CC646}"/>
              </a:ext>
            </a:extLst>
          </p:cNvPr>
          <p:cNvSpPr/>
          <p:nvPr/>
        </p:nvSpPr>
        <p:spPr>
          <a:xfrm>
            <a:off x="7569659" y="5678551"/>
            <a:ext cx="39836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chemeClr val="accent4"/>
                </a:solidFill>
                <a:latin typeface="+mn-ea"/>
              </a:rPr>
              <a:t>* DB_NAME </a:t>
            </a:r>
            <a:r>
              <a:rPr lang="ko-KR" altLang="en-US" sz="1100" b="1">
                <a:solidFill>
                  <a:schemeClr val="accent4"/>
                </a:solidFill>
                <a:latin typeface="+mn-ea"/>
              </a:rPr>
              <a:t>및 </a:t>
            </a:r>
            <a:r>
              <a:rPr lang="en-US" altLang="ko-KR" sz="1100" b="1">
                <a:solidFill>
                  <a:schemeClr val="accent4"/>
                </a:solidFill>
                <a:latin typeface="+mn-ea"/>
              </a:rPr>
              <a:t>DB_TRAFFIC_TABLE </a:t>
            </a:r>
            <a:r>
              <a:rPr lang="ko-KR" altLang="en-US" sz="1100" b="1">
                <a:solidFill>
                  <a:schemeClr val="accent4"/>
                </a:solidFill>
                <a:latin typeface="+mn-ea"/>
              </a:rPr>
              <a:t>변경 시 해당 구문 수정</a:t>
            </a:r>
            <a:r>
              <a:rPr lang="en-US" altLang="ko-KR" sz="1100" b="1">
                <a:solidFill>
                  <a:schemeClr val="accent4"/>
                </a:solidFill>
                <a:latin typeface="+mn-ea"/>
              </a:rPr>
              <a:t> 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0564C22-7941-4DC6-A45C-39C689647888}"/>
              </a:ext>
            </a:extLst>
          </p:cNvPr>
          <p:cNvSpPr txBox="1">
            <a:spLocks/>
          </p:cNvSpPr>
          <p:nvPr/>
        </p:nvSpPr>
        <p:spPr>
          <a:xfrm>
            <a:off x="223977" y="83251"/>
            <a:ext cx="2626290" cy="81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>
                <a:solidFill>
                  <a:srgbClr val="FF8E1D"/>
                </a:solidFill>
              </a:rPr>
              <a:t>Dashboard </a:t>
            </a:r>
            <a:r>
              <a:rPr lang="ko-KR" altLang="en-US" sz="2200">
                <a:solidFill>
                  <a:srgbClr val="FF8E1D"/>
                </a:solidFill>
              </a:rPr>
              <a:t>설정</a:t>
            </a:r>
            <a:endParaRPr lang="en-US" altLang="ko-KR" sz="2200">
              <a:solidFill>
                <a:srgbClr val="FF8E1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60A27-41AC-4177-B72D-AA3A1A77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05" y="1932932"/>
            <a:ext cx="5919027" cy="9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8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88094B-5F02-44D7-ADED-1AE0B2876479}"/>
              </a:ext>
            </a:extLst>
          </p:cNvPr>
          <p:cNvCxnSpPr>
            <a:cxnSpLocks/>
          </p:cNvCxnSpPr>
          <p:nvPr/>
        </p:nvCxnSpPr>
        <p:spPr>
          <a:xfrm>
            <a:off x="2558642" y="471666"/>
            <a:ext cx="963273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3E0C7A-186A-4EF0-BA48-7B734A106CCD}"/>
              </a:ext>
            </a:extLst>
          </p:cNvPr>
          <p:cNvSpPr/>
          <p:nvPr/>
        </p:nvSpPr>
        <p:spPr>
          <a:xfrm>
            <a:off x="2046680" y="1482982"/>
            <a:ext cx="31832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8E1D"/>
                </a:solidFill>
                <a:latin typeface="+mn-ea"/>
              </a:rPr>
              <a:t>@jsonbase.py </a:t>
            </a:r>
            <a:r>
              <a:rPr lang="en-US" altLang="ko-KR" sz="1200">
                <a:solidFill>
                  <a:schemeClr val="bg2">
                    <a:lumMod val="75000"/>
                  </a:schemeClr>
                </a:solidFill>
                <a:latin typeface="+mn-ea"/>
              </a:rPr>
              <a:t>// dashboad/jsonbase.py</a:t>
            </a:r>
            <a:endParaRPr lang="en-US" altLang="ko-KR" sz="1200">
              <a:solidFill>
                <a:srgbClr val="FF8E1D"/>
              </a:solidFill>
              <a:latin typeface="+mn-ea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0564C22-7941-4DC6-A45C-39C689647888}"/>
              </a:ext>
            </a:extLst>
          </p:cNvPr>
          <p:cNvSpPr txBox="1">
            <a:spLocks/>
          </p:cNvSpPr>
          <p:nvPr/>
        </p:nvSpPr>
        <p:spPr>
          <a:xfrm>
            <a:off x="223977" y="83251"/>
            <a:ext cx="2626290" cy="81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>
                <a:solidFill>
                  <a:srgbClr val="FF8E1D"/>
                </a:solidFill>
              </a:rPr>
              <a:t>Dashboard </a:t>
            </a:r>
            <a:r>
              <a:rPr lang="ko-KR" altLang="en-US" sz="2200">
                <a:solidFill>
                  <a:srgbClr val="FF8E1D"/>
                </a:solidFill>
              </a:rPr>
              <a:t>설정</a:t>
            </a:r>
            <a:endParaRPr lang="en-US" altLang="ko-KR" sz="2200">
              <a:solidFill>
                <a:srgbClr val="FF8E1D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AA966-54D6-4C47-AA3C-862F2C044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" b="1495"/>
          <a:stretch/>
        </p:blipFill>
        <p:spPr>
          <a:xfrm>
            <a:off x="2046680" y="2075939"/>
            <a:ext cx="3857625" cy="358791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27DEB7-8CEF-4FEF-9433-CCFBE987F49A}"/>
              </a:ext>
            </a:extLst>
          </p:cNvPr>
          <p:cNvSpPr/>
          <p:nvPr/>
        </p:nvSpPr>
        <p:spPr>
          <a:xfrm>
            <a:off x="3062134" y="2325048"/>
            <a:ext cx="995071" cy="199683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B1EEB1-EDAA-478C-99E5-A6D7B29CC646}"/>
              </a:ext>
            </a:extLst>
          </p:cNvPr>
          <p:cNvSpPr/>
          <p:nvPr/>
        </p:nvSpPr>
        <p:spPr>
          <a:xfrm>
            <a:off x="3069165" y="5401177"/>
            <a:ext cx="39836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accent4"/>
                </a:solidFill>
                <a:latin typeface="+mn-ea"/>
              </a:rPr>
              <a:t>* DB_TRAFFIC_TABLE </a:t>
            </a:r>
            <a:r>
              <a:rPr lang="ko-KR" altLang="en-US" sz="1000" b="1">
                <a:solidFill>
                  <a:schemeClr val="accent4"/>
                </a:solidFill>
                <a:latin typeface="+mn-ea"/>
              </a:rPr>
              <a:t>변경 시 해당 구문 수정</a:t>
            </a:r>
            <a:r>
              <a:rPr lang="en-US" altLang="ko-KR" sz="1000" b="1">
                <a:solidFill>
                  <a:schemeClr val="accent4"/>
                </a:solidFill>
                <a:latin typeface="+mn-ea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5A64BC-A132-4F80-A323-0D4E2260B67E}"/>
              </a:ext>
            </a:extLst>
          </p:cNvPr>
          <p:cNvSpPr/>
          <p:nvPr/>
        </p:nvSpPr>
        <p:spPr>
          <a:xfrm>
            <a:off x="6096000" y="2524731"/>
            <a:ext cx="4598125" cy="209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200" b="1">
                <a:solidFill>
                  <a:srgbClr val="FF8E1D"/>
                </a:solidFill>
                <a:latin typeface="+mn-ea"/>
              </a:rPr>
              <a:t>※ </a:t>
            </a:r>
            <a:r>
              <a:rPr lang="ko-KR" altLang="en-US" sz="1200" b="1">
                <a:solidFill>
                  <a:srgbClr val="FF8E1D"/>
                </a:solidFill>
                <a:latin typeface="+mn-ea"/>
              </a:rPr>
              <a:t>대시보드 생성 명령어 </a:t>
            </a:r>
            <a:r>
              <a:rPr lang="en-US" altLang="ko-KR" sz="1200" b="1">
                <a:solidFill>
                  <a:srgbClr val="FF8E1D"/>
                </a:solidFill>
                <a:latin typeface="+mn-ea"/>
              </a:rPr>
              <a:t>- python DashboardAdd.py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>
                <a:solidFill>
                  <a:srgbClr val="FF8E1D"/>
                </a:solidFill>
                <a:latin typeface="+mn-ea"/>
              </a:rPr>
              <a:t>		        (python v2.x </a:t>
            </a:r>
            <a:r>
              <a:rPr lang="ko-KR" altLang="en-US" sz="1200" b="1">
                <a:solidFill>
                  <a:srgbClr val="FF8E1D"/>
                </a:solidFill>
                <a:latin typeface="+mn-ea"/>
              </a:rPr>
              <a:t>사용</a:t>
            </a:r>
            <a:r>
              <a:rPr lang="en-US" altLang="ko-KR" sz="1200" b="1">
                <a:solidFill>
                  <a:srgbClr val="FF8E1D"/>
                </a:solid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200" b="1">
              <a:solidFill>
                <a:schemeClr val="accent4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>
                <a:solidFill>
                  <a:schemeClr val="accent4"/>
                </a:solidFill>
                <a:latin typeface="+mn-ea"/>
              </a:rPr>
              <a:t>&lt;</a:t>
            </a:r>
            <a:r>
              <a:rPr lang="ko-KR" altLang="en-US" sz="1200" b="1">
                <a:solidFill>
                  <a:schemeClr val="accent4"/>
                </a:solidFill>
                <a:latin typeface="+mn-ea"/>
              </a:rPr>
              <a:t>오류 발생</a:t>
            </a:r>
            <a:r>
              <a:rPr lang="en-US" altLang="ko-KR" sz="1200" b="1">
                <a:solidFill>
                  <a:schemeClr val="accent4"/>
                </a:solidFill>
                <a:latin typeface="+mn-ea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self.sqlite3_cursor.execute(sql, value)</a:t>
            </a:r>
          </a:p>
          <a:p>
            <a:pPr lvl="1">
              <a:lnSpc>
                <a:spcPct val="150000"/>
              </a:lnSpc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sqlite3.OperationalError: attempt to write a readonly database</a:t>
            </a:r>
          </a:p>
          <a:p>
            <a:pPr lvl="1">
              <a:lnSpc>
                <a:spcPct val="150000"/>
              </a:lnSpc>
            </a:pPr>
            <a:endParaRPr lang="en-US" altLang="ko-KR" sz="1000" b="1">
              <a:solidFill>
                <a:schemeClr val="accent4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b="1">
                <a:solidFill>
                  <a:schemeClr val="accent4"/>
                </a:solidFill>
                <a:latin typeface="+mn-ea"/>
              </a:rPr>
              <a:t>- sqllite </a:t>
            </a:r>
            <a:r>
              <a:rPr lang="ko-KR" altLang="en-US" sz="1000" b="1">
                <a:solidFill>
                  <a:schemeClr val="accent4"/>
                </a:solidFill>
                <a:latin typeface="+mn-ea"/>
              </a:rPr>
              <a:t>접근 권한 없음</a:t>
            </a:r>
            <a:r>
              <a:rPr lang="en-US" altLang="ko-KR" sz="1000" b="1">
                <a:solidFill>
                  <a:schemeClr val="accent4"/>
                </a:solidFill>
                <a:latin typeface="+mn-ea"/>
              </a:rPr>
              <a:t>. </a:t>
            </a:r>
            <a:r>
              <a:rPr lang="ko-KR" altLang="en-US" sz="1000" b="1">
                <a:solidFill>
                  <a:schemeClr val="accent4"/>
                </a:solidFill>
                <a:latin typeface="+mn-ea"/>
              </a:rPr>
              <a:t>권한 확인 필요</a:t>
            </a:r>
            <a:endParaRPr lang="ko-KR" altLang="en-US" sz="1200" b="1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880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5D911C-71A5-49F8-BA26-7C4B7682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9" y="1722830"/>
            <a:ext cx="4470899" cy="42229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88094B-5F02-44D7-ADED-1AE0B2876479}"/>
              </a:ext>
            </a:extLst>
          </p:cNvPr>
          <p:cNvCxnSpPr>
            <a:cxnSpLocks/>
          </p:cNvCxnSpPr>
          <p:nvPr/>
        </p:nvCxnSpPr>
        <p:spPr>
          <a:xfrm>
            <a:off x="2558642" y="471666"/>
            <a:ext cx="963273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3E0C7A-186A-4EF0-BA48-7B734A106CCD}"/>
              </a:ext>
            </a:extLst>
          </p:cNvPr>
          <p:cNvSpPr/>
          <p:nvPr/>
        </p:nvSpPr>
        <p:spPr>
          <a:xfrm>
            <a:off x="764529" y="1291456"/>
            <a:ext cx="18549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8E1D"/>
                </a:solidFill>
                <a:latin typeface="+mn-ea"/>
              </a:rPr>
              <a:t>@</a:t>
            </a:r>
            <a:r>
              <a:rPr lang="ko-KR" altLang="en-US" sz="1500" b="1">
                <a:solidFill>
                  <a:srgbClr val="FF8E1D"/>
                </a:solidFill>
                <a:latin typeface="+mn-ea"/>
              </a:rPr>
              <a:t>그래프 보기 설정</a:t>
            </a:r>
            <a:endParaRPr lang="en-US" altLang="ko-KR" sz="1200" b="1">
              <a:solidFill>
                <a:srgbClr val="FF8E1D"/>
              </a:solidFill>
              <a:latin typeface="+mn-ea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0564C22-7941-4DC6-A45C-39C689647888}"/>
              </a:ext>
            </a:extLst>
          </p:cNvPr>
          <p:cNvSpPr txBox="1">
            <a:spLocks/>
          </p:cNvSpPr>
          <p:nvPr/>
        </p:nvSpPr>
        <p:spPr>
          <a:xfrm>
            <a:off x="223977" y="83251"/>
            <a:ext cx="2626290" cy="81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>
                <a:solidFill>
                  <a:srgbClr val="FF8E1D"/>
                </a:solidFill>
              </a:rPr>
              <a:t>Dashboard </a:t>
            </a:r>
            <a:r>
              <a:rPr lang="ko-KR" altLang="en-US" sz="2200">
                <a:solidFill>
                  <a:srgbClr val="FF8E1D"/>
                </a:solidFill>
              </a:rPr>
              <a:t>설정</a:t>
            </a:r>
            <a:endParaRPr lang="en-US" altLang="ko-KR" sz="2200">
              <a:solidFill>
                <a:srgbClr val="FF8E1D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27DEB7-8CEF-4FEF-9433-CCFBE987F49A}"/>
              </a:ext>
            </a:extLst>
          </p:cNvPr>
          <p:cNvSpPr/>
          <p:nvPr/>
        </p:nvSpPr>
        <p:spPr>
          <a:xfrm>
            <a:off x="2878422" y="1762237"/>
            <a:ext cx="1663336" cy="240680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A6E237-57DC-4100-B802-E030AFD2ACD9}"/>
              </a:ext>
            </a:extLst>
          </p:cNvPr>
          <p:cNvSpPr/>
          <p:nvPr/>
        </p:nvSpPr>
        <p:spPr>
          <a:xfrm>
            <a:off x="1066315" y="5315997"/>
            <a:ext cx="3475443" cy="470263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61C243-A780-45A4-ADC9-1B9107C9B3B6}"/>
              </a:ext>
            </a:extLst>
          </p:cNvPr>
          <p:cNvSpPr/>
          <p:nvPr/>
        </p:nvSpPr>
        <p:spPr>
          <a:xfrm>
            <a:off x="4036661" y="2992215"/>
            <a:ext cx="722811" cy="155348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34D8-13E9-44C5-BEEF-58969EC47F87}"/>
              </a:ext>
            </a:extLst>
          </p:cNvPr>
          <p:cNvSpPr/>
          <p:nvPr/>
        </p:nvSpPr>
        <p:spPr>
          <a:xfrm>
            <a:off x="1380184" y="5457584"/>
            <a:ext cx="2194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n w="3175"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+mn-ea"/>
              </a:rPr>
              <a:t>( </a:t>
            </a:r>
            <a:r>
              <a:rPr lang="ko-KR" altLang="en-US" sz="1200" b="1">
                <a:ln w="3175"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+mn-ea"/>
              </a:rPr>
              <a:t>그래프 새로고침 주기</a:t>
            </a:r>
            <a:r>
              <a:rPr lang="en-US" altLang="ko-KR" sz="1200" b="1">
                <a:ln w="3175"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+mn-ea"/>
              </a:rPr>
              <a:t>, 30s 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FAAB0A-4536-49D6-BB7D-5842009668A3}"/>
              </a:ext>
            </a:extLst>
          </p:cNvPr>
          <p:cNvSpPr/>
          <p:nvPr/>
        </p:nvSpPr>
        <p:spPr>
          <a:xfrm>
            <a:off x="2999979" y="3816281"/>
            <a:ext cx="2194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n w="3175"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+mn-ea"/>
              </a:rPr>
              <a:t>( </a:t>
            </a:r>
            <a:r>
              <a:rPr lang="ko-KR" altLang="en-US" sz="1200" b="1">
                <a:ln w="3175"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+mn-ea"/>
              </a:rPr>
              <a:t>최근 </a:t>
            </a:r>
            <a:r>
              <a:rPr lang="en-US" altLang="ko-KR" sz="1200" b="1">
                <a:ln w="3175"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+mn-ea"/>
              </a:rPr>
              <a:t>1</a:t>
            </a:r>
            <a:r>
              <a:rPr lang="ko-KR" altLang="en-US" sz="1200" b="1">
                <a:ln w="3175"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+mn-ea"/>
              </a:rPr>
              <a:t>시간 동안의 그래프 </a:t>
            </a:r>
            <a:r>
              <a:rPr lang="en-US" altLang="ko-KR" sz="1200" b="1">
                <a:ln w="3175"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+mn-ea"/>
              </a:rPr>
              <a:t>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4348B35-A612-4D86-B935-E3BB69BCECBD}"/>
              </a:ext>
            </a:extLst>
          </p:cNvPr>
          <p:cNvCxnSpPr>
            <a:cxnSpLocks/>
          </p:cNvCxnSpPr>
          <p:nvPr/>
        </p:nvCxnSpPr>
        <p:spPr>
          <a:xfrm>
            <a:off x="6095999" y="1945479"/>
            <a:ext cx="0" cy="38407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041E50-CC84-47F6-B946-457BE8EE4C27}"/>
              </a:ext>
            </a:extLst>
          </p:cNvPr>
          <p:cNvSpPr/>
          <p:nvPr/>
        </p:nvSpPr>
        <p:spPr>
          <a:xfrm>
            <a:off x="6956571" y="1291456"/>
            <a:ext cx="14029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8E1D"/>
                </a:solidFill>
                <a:latin typeface="+mn-ea"/>
              </a:rPr>
              <a:t>@</a:t>
            </a:r>
            <a:r>
              <a:rPr lang="ko-KR" altLang="en-US" sz="1500" b="1">
                <a:solidFill>
                  <a:srgbClr val="FF8E1D"/>
                </a:solidFill>
                <a:latin typeface="+mn-ea"/>
              </a:rPr>
              <a:t>그래프 완성</a:t>
            </a:r>
            <a:endParaRPr lang="en-US" altLang="ko-KR" sz="1200" b="1">
              <a:solidFill>
                <a:srgbClr val="FF8E1D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677687-819C-475C-8BCD-E4E30B9E4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48" y="1762237"/>
            <a:ext cx="5364472" cy="418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3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B27A6-5E7B-4F2E-A932-5535E0B7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113" y="75026"/>
            <a:ext cx="2626290" cy="819790"/>
          </a:xfrm>
        </p:spPr>
        <p:txBody>
          <a:bodyPr>
            <a:normAutofit/>
          </a:bodyPr>
          <a:lstStyle/>
          <a:p>
            <a:r>
              <a:rPr lang="ko-KR" altLang="en-US" sz="3000">
                <a:solidFill>
                  <a:srgbClr val="FF8E1D"/>
                </a:solidFill>
              </a:rPr>
              <a:t>시스템 구성도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A6CB284-1500-4C6F-A1F4-F9990C24B27B}"/>
              </a:ext>
            </a:extLst>
          </p:cNvPr>
          <p:cNvGrpSpPr/>
          <p:nvPr/>
        </p:nvGrpSpPr>
        <p:grpSpPr>
          <a:xfrm>
            <a:off x="776722" y="1208015"/>
            <a:ext cx="10638555" cy="4952649"/>
            <a:chOff x="687987" y="1104825"/>
            <a:chExt cx="10897040" cy="509778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1E21257-CE85-4B2B-B00E-D0253623C257}"/>
                </a:ext>
              </a:extLst>
            </p:cNvPr>
            <p:cNvSpPr/>
            <p:nvPr/>
          </p:nvSpPr>
          <p:spPr>
            <a:xfrm>
              <a:off x="3206222" y="1104825"/>
              <a:ext cx="2475408" cy="5097786"/>
            </a:xfrm>
            <a:prstGeom prst="rect">
              <a:avLst/>
            </a:prstGeom>
            <a:solidFill>
              <a:schemeClr val="accent3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9E9A2F1-DB2C-4356-A08B-DE734DA5BE37}"/>
                </a:ext>
              </a:extLst>
            </p:cNvPr>
            <p:cNvSpPr/>
            <p:nvPr/>
          </p:nvSpPr>
          <p:spPr>
            <a:xfrm>
              <a:off x="6620430" y="3719519"/>
              <a:ext cx="2475408" cy="2476800"/>
            </a:xfrm>
            <a:prstGeom prst="rect">
              <a:avLst/>
            </a:prstGeom>
            <a:solidFill>
              <a:schemeClr val="accent3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421C144A-DD2F-4837-9F25-3A7D5F5FCEB0}"/>
                </a:ext>
              </a:extLst>
            </p:cNvPr>
            <p:cNvSpPr/>
            <p:nvPr/>
          </p:nvSpPr>
          <p:spPr>
            <a:xfrm>
              <a:off x="5359789" y="2206087"/>
              <a:ext cx="4495468" cy="756686"/>
            </a:xfrm>
            <a:prstGeom prst="rightArrow">
              <a:avLst/>
            </a:prstGeom>
            <a:gradFill>
              <a:gsLst>
                <a:gs pos="36000">
                  <a:srgbClr val="494949"/>
                </a:gs>
                <a:gs pos="7300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hnschrift Light" panose="020B0502040204020203" pitchFamily="34" charset="0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162E6C4-B810-44ED-8132-6EEB3519CDC5}"/>
                </a:ext>
              </a:extLst>
            </p:cNvPr>
            <p:cNvGrpSpPr/>
            <p:nvPr/>
          </p:nvGrpSpPr>
          <p:grpSpPr>
            <a:xfrm>
              <a:off x="7327243" y="4476099"/>
              <a:ext cx="1061783" cy="1325302"/>
              <a:chOff x="7149501" y="2822066"/>
              <a:chExt cx="1224960" cy="1499842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193ADB4-57DE-4434-9ABF-E39AFE2F33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74" t="11331" r="17440" b="11178"/>
              <a:stretch/>
            </p:blipFill>
            <p:spPr>
              <a:xfrm>
                <a:off x="7177886" y="2822066"/>
                <a:ext cx="1061783" cy="1109092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8D785B2-43E1-4AF4-AB58-376CF23B93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  <a14:imgEffect>
                          <a14:brightnessContrast bright="4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77"/>
              <a:stretch/>
            </p:blipFill>
            <p:spPr>
              <a:xfrm>
                <a:off x="7149501" y="3925934"/>
                <a:ext cx="1224960" cy="395974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FEC9228-1405-429C-87D4-53FC6B48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896" y="4410217"/>
              <a:ext cx="966287" cy="96628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934AA5E-030B-4B3B-9BEE-A08E92CAF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843" y="1500170"/>
              <a:ext cx="988312" cy="985677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2572EB-6D4D-4411-8697-A82194531077}"/>
                </a:ext>
              </a:extLst>
            </p:cNvPr>
            <p:cNvSpPr/>
            <p:nvPr/>
          </p:nvSpPr>
          <p:spPr>
            <a:xfrm>
              <a:off x="687987" y="5502656"/>
              <a:ext cx="1729770" cy="3573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모니터링 장비</a:t>
              </a:r>
              <a:endParaRPr lang="en-US" altLang="ko-KR" sz="15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29533A-92D1-43F9-94F3-9A047FBF3B7A}"/>
                </a:ext>
              </a:extLst>
            </p:cNvPr>
            <p:cNvSpPr/>
            <p:nvPr/>
          </p:nvSpPr>
          <p:spPr>
            <a:xfrm>
              <a:off x="9855257" y="5460823"/>
              <a:ext cx="1729770" cy="3573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그래프 출력</a:t>
              </a:r>
              <a:endParaRPr lang="en-US" altLang="ko-KR" sz="15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1DB1B8D2-85A7-422C-BEC2-B8C674CC85FE}"/>
                </a:ext>
              </a:extLst>
            </p:cNvPr>
            <p:cNvSpPr/>
            <p:nvPr/>
          </p:nvSpPr>
          <p:spPr>
            <a:xfrm>
              <a:off x="5478553" y="4490206"/>
              <a:ext cx="1394663" cy="392524"/>
            </a:xfrm>
            <a:prstGeom prst="rightArrow">
              <a:avLst/>
            </a:prstGeom>
            <a:gradFill flip="none" rotWithShape="1">
              <a:gsLst>
                <a:gs pos="23000">
                  <a:srgbClr val="494949"/>
                </a:gs>
                <a:gs pos="7300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hnschrift Light" panose="020B0502040204020203" pitchFamily="34" charset="0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A88FC10D-54B4-4CAC-9D63-00558C710EDD}"/>
                </a:ext>
              </a:extLst>
            </p:cNvPr>
            <p:cNvSpPr/>
            <p:nvPr/>
          </p:nvSpPr>
          <p:spPr>
            <a:xfrm rot="5400000">
              <a:off x="4046224" y="3876685"/>
              <a:ext cx="809511" cy="392524"/>
            </a:xfrm>
            <a:prstGeom prst="rightArrow">
              <a:avLst/>
            </a:prstGeom>
            <a:gradFill flip="none" rotWithShape="1">
              <a:gsLst>
                <a:gs pos="56000">
                  <a:srgbClr val="838383"/>
                </a:gs>
                <a:gs pos="21000">
                  <a:srgbClr val="494949"/>
                </a:gs>
                <a:gs pos="7900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hnschrift Light" panose="020B0502040204020203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A9B9785-D921-47ED-AC9B-6B9705E90DF4}"/>
                </a:ext>
              </a:extLst>
            </p:cNvPr>
            <p:cNvSpPr/>
            <p:nvPr/>
          </p:nvSpPr>
          <p:spPr>
            <a:xfrm>
              <a:off x="6866934" y="2405752"/>
              <a:ext cx="1600234" cy="3573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알람 메세지 발송</a:t>
              </a:r>
              <a:endParaRPr lang="en-US" altLang="ko-KR" sz="12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3163414-B4BD-4ADF-BDB0-0FCB64B491F8}"/>
                </a:ext>
              </a:extLst>
            </p:cNvPr>
            <p:cNvSpPr/>
            <p:nvPr/>
          </p:nvSpPr>
          <p:spPr>
            <a:xfrm>
              <a:off x="2445116" y="3059376"/>
              <a:ext cx="820757" cy="3573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>
                  <a:latin typeface="Bahnschrift Light" panose="020B0502040204020203" pitchFamily="34" charset="0"/>
                </a:rPr>
                <a:t>SNMP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FDC92D0-8F9D-4B81-AB97-D226B31C6DB9}"/>
                </a:ext>
              </a:extLst>
            </p:cNvPr>
            <p:cNvGrpSpPr/>
            <p:nvPr/>
          </p:nvGrpSpPr>
          <p:grpSpPr>
            <a:xfrm>
              <a:off x="3920089" y="4662708"/>
              <a:ext cx="1061783" cy="1193932"/>
              <a:chOff x="4205418" y="4435621"/>
              <a:chExt cx="1061783" cy="119393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317AB249-3D41-4882-8CB3-B04C93364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9445" y="4435621"/>
                <a:ext cx="796863" cy="796863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29464D8-60BB-4ADD-98E4-7F929D700992}"/>
                  </a:ext>
                </a:extLst>
              </p:cNvPr>
              <p:cNvGrpSpPr/>
              <p:nvPr/>
            </p:nvGrpSpPr>
            <p:grpSpPr>
              <a:xfrm>
                <a:off x="4205418" y="4655698"/>
                <a:ext cx="1061783" cy="973855"/>
                <a:chOff x="5588886" y="3284636"/>
                <a:chExt cx="1224961" cy="1079884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A10699F6-B25A-4F97-814E-4E300592AE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54"/>
                <a:stretch/>
              </p:blipFill>
              <p:spPr>
                <a:xfrm>
                  <a:off x="5588886" y="3971996"/>
                  <a:ext cx="1224961" cy="392524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FB595939-B292-4DF0-A03E-E7B19D5C3E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4932" r="76224"/>
                <a:stretch/>
              </p:blipFill>
              <p:spPr>
                <a:xfrm>
                  <a:off x="5931620" y="3284636"/>
                  <a:ext cx="539494" cy="552727"/>
                </a:xfrm>
                <a:prstGeom prst="rect">
                  <a:avLst/>
                </a:prstGeom>
                <a:effectLst>
                  <a:glow rad="38100">
                    <a:schemeClr val="tx1">
                      <a:alpha val="75000"/>
                    </a:schemeClr>
                  </a:glow>
                </a:effectLst>
              </p:spPr>
            </p:pic>
          </p:grp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C9A8FA3-88C0-4650-A6D4-3CA941990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687" y="2735432"/>
              <a:ext cx="956477" cy="95647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0"/>
            </a:effec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4663750-BB88-43CC-93E1-A8E48E0C1489}"/>
                </a:ext>
              </a:extLst>
            </p:cNvPr>
            <p:cNvSpPr/>
            <p:nvPr/>
          </p:nvSpPr>
          <p:spPr>
            <a:xfrm>
              <a:off x="3829292" y="2285884"/>
              <a:ext cx="1219531" cy="3573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트래픽 계산</a:t>
              </a:r>
              <a:endParaRPr lang="en-US" altLang="ko-KR" sz="1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2C669D0-616E-4BDF-8F6E-4B3B7F1DA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716" y="2448535"/>
              <a:ext cx="988312" cy="985677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0CCD908-3672-4C8F-AD4A-24ED650C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079" y="3396155"/>
              <a:ext cx="988312" cy="98567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A8C3133-917E-4D6F-8DE5-9EEFEA5E6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695" y="4356087"/>
              <a:ext cx="988312" cy="985677"/>
            </a:xfrm>
            <a:prstGeom prst="rect">
              <a:avLst/>
            </a:prstGeom>
          </p:spPr>
        </p:pic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966F9853-D087-46AC-90C6-BF35CEDC11EE}"/>
                </a:ext>
              </a:extLst>
            </p:cNvPr>
            <p:cNvSpPr/>
            <p:nvPr/>
          </p:nvSpPr>
          <p:spPr>
            <a:xfrm>
              <a:off x="8888970" y="4619818"/>
              <a:ext cx="966287" cy="756686"/>
            </a:xfrm>
            <a:prstGeom prst="rightArrow">
              <a:avLst/>
            </a:prstGeom>
            <a:gradFill>
              <a:gsLst>
                <a:gs pos="20000">
                  <a:srgbClr val="494949"/>
                </a:gs>
                <a:gs pos="6500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hnschrift Light" panose="020B0502040204020203" pitchFamily="34" charset="0"/>
              </a:endParaRPr>
            </a:p>
          </p:txBody>
        </p:sp>
        <p:sp>
          <p:nvSpPr>
            <p:cNvPr id="52" name="화살표: 왼쪽/오른쪽 51">
              <a:extLst>
                <a:ext uri="{FF2B5EF4-FFF2-40B4-BE49-F238E27FC236}">
                  <a16:creationId xmlns:a16="http://schemas.microsoft.com/office/drawing/2014/main" id="{B969832F-933A-4700-BFCC-852D903D3BB8}"/>
                </a:ext>
              </a:extLst>
            </p:cNvPr>
            <p:cNvSpPr/>
            <p:nvPr/>
          </p:nvSpPr>
          <p:spPr>
            <a:xfrm flipH="1">
              <a:off x="5416211" y="5101269"/>
              <a:ext cx="1457005" cy="392524"/>
            </a:xfrm>
            <a:prstGeom prst="leftRightArrow">
              <a:avLst/>
            </a:prstGeom>
            <a:gradFill flip="none" rotWithShape="1">
              <a:gsLst>
                <a:gs pos="28000">
                  <a:srgbClr val="494949"/>
                </a:gs>
                <a:gs pos="7300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hnschrift Light" panose="020B0502040204020203" pitchFamily="34" charset="0"/>
              </a:endParaRPr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CBA6FAB0-CA1F-4523-AB10-C5CB3236A7BB}"/>
                </a:ext>
              </a:extLst>
            </p:cNvPr>
            <p:cNvSpPr/>
            <p:nvPr/>
          </p:nvSpPr>
          <p:spPr>
            <a:xfrm>
              <a:off x="2283513" y="2735432"/>
              <a:ext cx="1221091" cy="392524"/>
            </a:xfrm>
            <a:prstGeom prst="rightArrow">
              <a:avLst/>
            </a:prstGeom>
            <a:gradFill flip="none" rotWithShape="1">
              <a:gsLst>
                <a:gs pos="13000">
                  <a:srgbClr val="262626"/>
                </a:gs>
                <a:gs pos="7300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hnschrift Light" panose="020B0502040204020203" pitchFamily="34" charset="0"/>
              </a:endParaRPr>
            </a:p>
          </p:txBody>
        </p:sp>
        <p:sp>
          <p:nvSpPr>
            <p:cNvPr id="54" name="화살표: 왼쪽/오른쪽 53">
              <a:extLst>
                <a:ext uri="{FF2B5EF4-FFF2-40B4-BE49-F238E27FC236}">
                  <a16:creationId xmlns:a16="http://schemas.microsoft.com/office/drawing/2014/main" id="{74898E29-24B1-4316-987C-347B18530C40}"/>
                </a:ext>
              </a:extLst>
            </p:cNvPr>
            <p:cNvSpPr/>
            <p:nvPr/>
          </p:nvSpPr>
          <p:spPr>
            <a:xfrm flipH="1">
              <a:off x="2283514" y="3346495"/>
              <a:ext cx="1390574" cy="392524"/>
            </a:xfrm>
            <a:prstGeom prst="leftRightArrow">
              <a:avLst/>
            </a:prstGeom>
            <a:gradFill flip="none" rotWithShape="1">
              <a:gsLst>
                <a:gs pos="44000">
                  <a:srgbClr val="494949"/>
                </a:gs>
                <a:gs pos="7300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hnschrift Light" panose="020B0502040204020203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1B0816E-25F9-4507-AB96-CB93F4A289DB}"/>
                </a:ext>
              </a:extLst>
            </p:cNvPr>
            <p:cNvSpPr/>
            <p:nvPr/>
          </p:nvSpPr>
          <p:spPr>
            <a:xfrm>
              <a:off x="6904332" y="3723046"/>
              <a:ext cx="1917103" cy="7191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- </a:t>
              </a:r>
              <a:r>
                <a:rPr lang="ko-KR" altLang="en-US" sz="14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그래프 자동 생성</a:t>
              </a:r>
              <a:endParaRPr lang="en-US" altLang="ko-KR" sz="1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5389241-94E5-41B8-822F-B78CDFEF4738}"/>
                </a:ext>
              </a:extLst>
            </p:cNvPr>
            <p:cNvGrpSpPr/>
            <p:nvPr/>
          </p:nvGrpSpPr>
          <p:grpSpPr>
            <a:xfrm>
              <a:off x="10226478" y="2001441"/>
              <a:ext cx="1199273" cy="1303894"/>
              <a:chOff x="10245272" y="1905850"/>
              <a:chExt cx="1199273" cy="1303894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B7C2A493-129A-4C13-ADBE-1B952751F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colorTemperature colorTemp="4971"/>
                        </a14:imgEffect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4203" y="2289402"/>
                <a:ext cx="920342" cy="920342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FCF5C5ED-AE6B-4F33-8EF5-009D428C3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45272" y="1905850"/>
                <a:ext cx="557862" cy="557862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99A63C1-2457-4F21-B84E-727A5EBF3CF5}"/>
                </a:ext>
              </a:extLst>
            </p:cNvPr>
            <p:cNvSpPr/>
            <p:nvPr/>
          </p:nvSpPr>
          <p:spPr>
            <a:xfrm>
              <a:off x="2886686" y="1403873"/>
              <a:ext cx="3104742" cy="3573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</a:rPr>
                <a:t>Server </a:t>
              </a:r>
            </a:p>
            <a:p>
              <a:pPr algn="ctr"/>
              <a:r>
                <a:rPr lang="en-US" altLang="ko-KR" sz="20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</a:rPr>
                <a:t>(</a:t>
              </a:r>
              <a:r>
                <a:rPr lang="en-US" altLang="ko-KR" sz="200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</a:rPr>
                <a:t>Py</a:t>
              </a:r>
              <a:r>
                <a:rPr lang="en-US" altLang="ko-KR" sz="2000">
                  <a:solidFill>
                    <a:schemeClr val="accent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</a:rPr>
                <a:t>thon</a:t>
              </a:r>
              <a:r>
                <a:rPr lang="en-US" altLang="ko-KR" sz="20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</a:rPr>
                <a:t> Agent)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5C3473-C539-4DF0-989B-125916DB4436}"/>
              </a:ext>
            </a:extLst>
          </p:cNvPr>
          <p:cNvCxnSpPr>
            <a:cxnSpLocks/>
          </p:cNvCxnSpPr>
          <p:nvPr/>
        </p:nvCxnSpPr>
        <p:spPr>
          <a:xfrm>
            <a:off x="0" y="471666"/>
            <a:ext cx="90958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0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1B4F18A-E48C-4A56-BE7B-6FA9F205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32" y="2139644"/>
            <a:ext cx="8169587" cy="381824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D8EDB1B-FC96-49BB-ADDB-3014CFF57208}"/>
              </a:ext>
            </a:extLst>
          </p:cNvPr>
          <p:cNvSpPr txBox="1">
            <a:spLocks/>
          </p:cNvSpPr>
          <p:nvPr/>
        </p:nvSpPr>
        <p:spPr>
          <a:xfrm>
            <a:off x="223977" y="193268"/>
            <a:ext cx="2626290" cy="81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>
                <a:solidFill>
                  <a:srgbClr val="FF8E1D"/>
                </a:solidFill>
              </a:rPr>
              <a:t>설치 방법</a:t>
            </a:r>
            <a:endParaRPr lang="en-US" altLang="ko-KR" sz="3000">
              <a:solidFill>
                <a:srgbClr val="FF8E1D"/>
              </a:solidFill>
            </a:endParaRPr>
          </a:p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- 19.03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기준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C2411E-07B6-441B-B63B-CE514B45D7E7}"/>
              </a:ext>
            </a:extLst>
          </p:cNvPr>
          <p:cNvSpPr/>
          <p:nvPr/>
        </p:nvSpPr>
        <p:spPr>
          <a:xfrm>
            <a:off x="1947532" y="1256287"/>
            <a:ext cx="369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Grafana 설치 (v6.0.1)</a:t>
            </a:r>
          </a:p>
          <a:p>
            <a:r>
              <a:rPr lang="ko-KR" altLang="en-US" sz="1500">
                <a:solidFill>
                  <a:srgbClr val="FF8E1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https://grafana.com/grafana/download</a:t>
            </a:r>
            <a:endParaRPr lang="ko-KR" altLang="en-US" sz="1500">
              <a:solidFill>
                <a:srgbClr val="FF8E1D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560C14-08A9-4114-98B9-C43C44D95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15" y="1114762"/>
            <a:ext cx="923178" cy="923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88094B-5F02-44D7-ADED-1AE0B2876479}"/>
              </a:ext>
            </a:extLst>
          </p:cNvPr>
          <p:cNvCxnSpPr>
            <a:cxnSpLocks/>
          </p:cNvCxnSpPr>
          <p:nvPr/>
        </p:nvCxnSpPr>
        <p:spPr>
          <a:xfrm>
            <a:off x="2348917" y="471666"/>
            <a:ext cx="98424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AB3112-4D0A-4B45-82C1-5D6BBDAB5C3E}"/>
              </a:ext>
            </a:extLst>
          </p:cNvPr>
          <p:cNvSpPr/>
          <p:nvPr/>
        </p:nvSpPr>
        <p:spPr>
          <a:xfrm>
            <a:off x="1945653" y="2139644"/>
            <a:ext cx="923178" cy="714022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AE1321-7BE1-43E5-A4E9-F2409BF6C9B9}"/>
              </a:ext>
            </a:extLst>
          </p:cNvPr>
          <p:cNvSpPr/>
          <p:nvPr/>
        </p:nvSpPr>
        <p:spPr>
          <a:xfrm>
            <a:off x="1945653" y="5075073"/>
            <a:ext cx="8169587" cy="882820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1205E-878D-4A0C-862E-4A2F6D9ACEE7}"/>
              </a:ext>
            </a:extLst>
          </p:cNvPr>
          <p:cNvSpPr/>
          <p:nvPr/>
        </p:nvSpPr>
        <p:spPr>
          <a:xfrm>
            <a:off x="7751565" y="1394786"/>
            <a:ext cx="2274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OS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확인</a:t>
            </a:r>
            <a:endParaRPr lang="en-US" altLang="ko-KR" sz="120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설치 명령어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홈페이지 참조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1BB6DF-C4F1-4A73-BE19-159CE39BB0AE}"/>
              </a:ext>
            </a:extLst>
          </p:cNvPr>
          <p:cNvSpPr/>
          <p:nvPr/>
        </p:nvSpPr>
        <p:spPr>
          <a:xfrm>
            <a:off x="8898379" y="5994865"/>
            <a:ext cx="1352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* </a:t>
            </a:r>
            <a:r>
              <a:rPr lang="ko-KR" altLang="en-US" sz="1000">
                <a:solidFill>
                  <a:schemeClr val="accent4"/>
                </a:solidFill>
              </a:rPr>
              <a:t>콘솔창에 붙여넣기</a:t>
            </a:r>
          </a:p>
        </p:txBody>
      </p:sp>
    </p:spTree>
    <p:extLst>
      <p:ext uri="{BB962C8B-B14F-4D97-AF65-F5344CB8AC3E}">
        <p14:creationId xmlns:p14="http://schemas.microsoft.com/office/powerpoint/2010/main" val="424726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71E332-5950-4CEE-B9E3-AB02F3430F14}"/>
              </a:ext>
            </a:extLst>
          </p:cNvPr>
          <p:cNvSpPr/>
          <p:nvPr/>
        </p:nvSpPr>
        <p:spPr>
          <a:xfrm>
            <a:off x="1897587" y="1256287"/>
            <a:ext cx="369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InfluxDB </a:t>
            </a:r>
            <a:r>
              <a:rPr lang="ko-KR" altLang="en-US">
                <a:solidFill>
                  <a:schemeClr val="bg1"/>
                </a:solidFill>
              </a:rPr>
              <a:t>설치 (v</a:t>
            </a:r>
            <a:r>
              <a:rPr lang="en-US" altLang="ko-KR">
                <a:solidFill>
                  <a:schemeClr val="bg1"/>
                </a:solidFill>
              </a:rPr>
              <a:t>1.7.4</a:t>
            </a:r>
            <a:r>
              <a:rPr lang="ko-KR" altLang="en-US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500">
                <a:solidFill>
                  <a:srgbClr val="FF8E1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https://portal.influxdata.com/downloads</a:t>
            </a:r>
            <a:endParaRPr lang="ko-KR" altLang="en-US" sz="1500">
              <a:solidFill>
                <a:srgbClr val="FF8E1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287873-2F0A-4DD5-96CE-C5F4E62D3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36"/>
          <a:stretch/>
        </p:blipFill>
        <p:spPr>
          <a:xfrm>
            <a:off x="1280621" y="1276268"/>
            <a:ext cx="616966" cy="6001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D8EDB1B-FC96-49BB-ADDB-3014CFF57208}"/>
              </a:ext>
            </a:extLst>
          </p:cNvPr>
          <p:cNvSpPr txBox="1">
            <a:spLocks/>
          </p:cNvSpPr>
          <p:nvPr/>
        </p:nvSpPr>
        <p:spPr>
          <a:xfrm>
            <a:off x="223977" y="193268"/>
            <a:ext cx="2626290" cy="81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>
                <a:solidFill>
                  <a:srgbClr val="FF8E1D"/>
                </a:solidFill>
              </a:rPr>
              <a:t>설치 방법</a:t>
            </a:r>
            <a:endParaRPr lang="en-US" altLang="ko-KR" sz="3000">
              <a:solidFill>
                <a:srgbClr val="FF8E1D"/>
              </a:solidFill>
            </a:endParaRPr>
          </a:p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- 19.03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기준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88094B-5F02-44D7-ADED-1AE0B2876479}"/>
              </a:ext>
            </a:extLst>
          </p:cNvPr>
          <p:cNvCxnSpPr>
            <a:cxnSpLocks/>
          </p:cNvCxnSpPr>
          <p:nvPr/>
        </p:nvCxnSpPr>
        <p:spPr>
          <a:xfrm>
            <a:off x="2348917" y="471666"/>
            <a:ext cx="98424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1205E-878D-4A0C-862E-4A2F6D9ACEE7}"/>
              </a:ext>
            </a:extLst>
          </p:cNvPr>
          <p:cNvSpPr/>
          <p:nvPr/>
        </p:nvSpPr>
        <p:spPr>
          <a:xfrm>
            <a:off x="7751565" y="1394786"/>
            <a:ext cx="2274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InfluxDB (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버전 확인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OS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확인</a:t>
            </a:r>
            <a:endParaRPr lang="en-US" altLang="ko-KR" sz="120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설치 명령어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홈페이지 참조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EF997D-EC43-4818-8C85-F6C46AA72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605" y="2041117"/>
            <a:ext cx="2622169" cy="414850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B345AC-D399-43B8-9C5D-E2DFABB1C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079" y="2041117"/>
            <a:ext cx="4680163" cy="421158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4DD3DD4-340B-43FB-8D35-6F1781F4E124}"/>
              </a:ext>
            </a:extLst>
          </p:cNvPr>
          <p:cNvSpPr/>
          <p:nvPr/>
        </p:nvSpPr>
        <p:spPr>
          <a:xfrm>
            <a:off x="4501839" y="3939317"/>
            <a:ext cx="629175" cy="324682"/>
          </a:xfrm>
          <a:prstGeom prst="rightArrow">
            <a:avLst/>
          </a:prstGeom>
          <a:gradFill>
            <a:gsLst>
              <a:gs pos="20000">
                <a:srgbClr val="494949"/>
              </a:gs>
              <a:gs pos="6500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hnschrift Light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AB3112-4D0A-4B45-82C1-5D6BBDAB5C3E}"/>
              </a:ext>
            </a:extLst>
          </p:cNvPr>
          <p:cNvSpPr/>
          <p:nvPr/>
        </p:nvSpPr>
        <p:spPr>
          <a:xfrm>
            <a:off x="1805878" y="4662970"/>
            <a:ext cx="2329894" cy="605316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BFE625-3B97-476C-93DB-7F77F05B701B}"/>
              </a:ext>
            </a:extLst>
          </p:cNvPr>
          <p:cNvSpPr/>
          <p:nvPr/>
        </p:nvSpPr>
        <p:spPr>
          <a:xfrm>
            <a:off x="5331099" y="4106981"/>
            <a:ext cx="4669976" cy="641188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D199C0-AB7E-44A7-97F8-ECA1138BA335}"/>
              </a:ext>
            </a:extLst>
          </p:cNvPr>
          <p:cNvSpPr/>
          <p:nvPr/>
        </p:nvSpPr>
        <p:spPr>
          <a:xfrm>
            <a:off x="9712111" y="4570663"/>
            <a:ext cx="18469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* </a:t>
            </a:r>
            <a:r>
              <a:rPr lang="ko-KR" altLang="en-US" sz="1000">
                <a:solidFill>
                  <a:schemeClr val="accent4"/>
                </a:solidFill>
              </a:rPr>
              <a:t>콘솔창에 붙여넣기</a:t>
            </a:r>
          </a:p>
        </p:txBody>
      </p:sp>
    </p:spTree>
    <p:extLst>
      <p:ext uri="{BB962C8B-B14F-4D97-AF65-F5344CB8AC3E}">
        <p14:creationId xmlns:p14="http://schemas.microsoft.com/office/powerpoint/2010/main" val="125845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71E332-5950-4CEE-B9E3-AB02F3430F14}"/>
              </a:ext>
            </a:extLst>
          </p:cNvPr>
          <p:cNvSpPr/>
          <p:nvPr/>
        </p:nvSpPr>
        <p:spPr>
          <a:xfrm>
            <a:off x="1897587" y="1256287"/>
            <a:ext cx="6189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파이썬 설치</a:t>
            </a:r>
            <a:r>
              <a:rPr lang="en-US" altLang="ko-KR">
                <a:solidFill>
                  <a:schemeClr val="bg1"/>
                </a:solidFill>
              </a:rPr>
              <a:t>(v3.6.8)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rgbClr val="FF8E1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https://www.python.org/ftp/python/</a:t>
            </a:r>
            <a:endParaRPr lang="ko-KR" altLang="en-US" sz="1500">
              <a:solidFill>
                <a:srgbClr val="FF8E1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287873-2F0A-4DD5-96CE-C5F4E62D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21" y="1276268"/>
            <a:ext cx="600165" cy="6001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D8EDB1B-FC96-49BB-ADDB-3014CFF57208}"/>
              </a:ext>
            </a:extLst>
          </p:cNvPr>
          <p:cNvSpPr txBox="1">
            <a:spLocks/>
          </p:cNvSpPr>
          <p:nvPr/>
        </p:nvSpPr>
        <p:spPr>
          <a:xfrm>
            <a:off x="223977" y="193268"/>
            <a:ext cx="2626290" cy="81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>
                <a:solidFill>
                  <a:srgbClr val="FF8E1D"/>
                </a:solidFill>
              </a:rPr>
              <a:t>설치 방법</a:t>
            </a:r>
            <a:endParaRPr lang="en-US" altLang="ko-KR" sz="3000">
              <a:solidFill>
                <a:srgbClr val="FF8E1D"/>
              </a:solidFill>
            </a:endParaRPr>
          </a:p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- 19.03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기준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88094B-5F02-44D7-ADED-1AE0B2876479}"/>
              </a:ext>
            </a:extLst>
          </p:cNvPr>
          <p:cNvCxnSpPr>
            <a:cxnSpLocks/>
          </p:cNvCxnSpPr>
          <p:nvPr/>
        </p:nvCxnSpPr>
        <p:spPr>
          <a:xfrm>
            <a:off x="2348917" y="471666"/>
            <a:ext cx="98424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3D783A-88A9-494E-AF7B-05F18F34B085}"/>
              </a:ext>
            </a:extLst>
          </p:cNvPr>
          <p:cNvGrpSpPr/>
          <p:nvPr/>
        </p:nvGrpSpPr>
        <p:grpSpPr>
          <a:xfrm>
            <a:off x="6122168" y="1264202"/>
            <a:ext cx="5739300" cy="5055020"/>
            <a:chOff x="6734565" y="1331314"/>
            <a:chExt cx="5739300" cy="50550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28AF251-FD51-455F-BB90-3DD9975BF504}"/>
                </a:ext>
              </a:extLst>
            </p:cNvPr>
            <p:cNvSpPr/>
            <p:nvPr/>
          </p:nvSpPr>
          <p:spPr>
            <a:xfrm>
              <a:off x="6734565" y="1331314"/>
              <a:ext cx="5197443" cy="2539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>
                  <a:solidFill>
                    <a:srgbClr val="FF8E1D"/>
                  </a:solidFill>
                  <a:latin typeface="+mn-ea"/>
                </a:rPr>
                <a:t>@파이썬 설치</a:t>
              </a:r>
              <a:endParaRPr lang="en-US" altLang="ko-KR" sz="1500">
                <a:solidFill>
                  <a:srgbClr val="FF8E1D"/>
                </a:solidFill>
                <a:latin typeface="+mn-ea"/>
              </a:endParaRPr>
            </a:p>
            <a:p>
              <a:r>
                <a:rPr lang="ko-KR" altLang="en-US" sz="1500">
                  <a:solidFill>
                    <a:schemeClr val="bg1"/>
                  </a:solidFill>
                  <a:latin typeface="+mn-ea"/>
                </a:rPr>
                <a:t>    </a:t>
              </a:r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sz="1200">
                  <a:solidFill>
                    <a:schemeClr val="bg1"/>
                  </a:solidFill>
                  <a:latin typeface="+mn-ea"/>
                </a:rPr>
                <a:t>yum install zlib-devel bzip2-devel openssl-devel ncurses-devel sqlite-devel readline-devel tk-devel gdbm-devel db4-devel libpcap-devel xz-devel</a:t>
              </a:r>
            </a:p>
            <a:p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    - </a:t>
              </a:r>
              <a:r>
                <a:rPr lang="en-US" altLang="ko-KR" sz="1200">
                  <a:solidFill>
                    <a:srgbClr val="FFFFFF"/>
                  </a:solidFill>
                  <a:latin typeface="+mn-ea"/>
                </a:rPr>
                <a:t>wget </a:t>
              </a:r>
              <a:r>
                <a:rPr lang="en-US" altLang="ko-KR" sz="1200">
                  <a:solidFill>
                    <a:srgbClr val="438FFF"/>
                  </a:solidFill>
                  <a:latin typeface="+mn-ea"/>
                  <a:hlinkClick r:id="rId4"/>
                </a:rPr>
                <a:t>https://www.python.org/ftp/python/3.6.8/Python-3.6.8.tgz</a:t>
              </a:r>
              <a:r>
                <a:rPr lang="en-US" altLang="ko-KR" sz="1200">
                  <a:solidFill>
                    <a:srgbClr val="FFFFFF"/>
                  </a:solidFill>
                  <a:latin typeface="+mn-ea"/>
                </a:rPr>
                <a:t> </a:t>
              </a:r>
            </a:p>
            <a:p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    - </a:t>
              </a:r>
              <a:r>
                <a:rPr lang="en-US" altLang="ko-KR" sz="1200">
                  <a:solidFill>
                    <a:srgbClr val="FFFFFF"/>
                  </a:solidFill>
                  <a:latin typeface="+mn-ea"/>
                </a:rPr>
                <a:t>tar xvf Python-3.6.8.tgz</a:t>
              </a:r>
            </a:p>
            <a:p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    - </a:t>
              </a:r>
              <a:r>
                <a:rPr lang="en-US" altLang="ko-KR" sz="1200">
                  <a:solidFill>
                    <a:srgbClr val="FFFFFF"/>
                  </a:solidFill>
                  <a:latin typeface="+mn-ea"/>
                </a:rPr>
                <a:t>cd Python-3.6.8</a:t>
              </a:r>
            </a:p>
            <a:p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    - </a:t>
              </a:r>
              <a:r>
                <a:rPr lang="en-US" altLang="ko-KR" sz="1200">
                  <a:solidFill>
                    <a:srgbClr val="FFFFFF"/>
                  </a:solidFill>
                  <a:latin typeface="+mn-ea"/>
                </a:rPr>
                <a:t>./configure</a:t>
              </a:r>
            </a:p>
            <a:p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    - </a:t>
              </a:r>
              <a:r>
                <a:rPr lang="en-US" altLang="ko-KR" sz="1200">
                  <a:solidFill>
                    <a:srgbClr val="FFFFFF"/>
                  </a:solidFill>
                  <a:latin typeface="+mn-ea"/>
                </a:rPr>
                <a:t>make</a:t>
              </a:r>
            </a:p>
            <a:p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    - </a:t>
              </a:r>
              <a:r>
                <a:rPr lang="en-US" altLang="ko-KR" sz="1200">
                  <a:solidFill>
                    <a:srgbClr val="FFFFFF"/>
                  </a:solidFill>
                  <a:latin typeface="+mn-ea"/>
                </a:rPr>
                <a:t>make install</a:t>
              </a:r>
            </a:p>
            <a:p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    - </a:t>
              </a:r>
              <a:r>
                <a:rPr lang="en-US" altLang="ko-KR" sz="1200">
                  <a:solidFill>
                    <a:srgbClr val="FFFFFF"/>
                  </a:solidFill>
                  <a:latin typeface="+mn-ea"/>
                </a:rPr>
                <a:t>/usr/local/bin/python3 -V</a:t>
              </a:r>
              <a:endParaRPr lang="ko-KR" altLang="en-US" sz="1200"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15DBD7-5DA4-48F9-9909-17AECB0D4130}"/>
                </a:ext>
              </a:extLst>
            </p:cNvPr>
            <p:cNvSpPr/>
            <p:nvPr/>
          </p:nvSpPr>
          <p:spPr>
            <a:xfrm>
              <a:off x="6734565" y="3985677"/>
              <a:ext cx="5739300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>
                  <a:solidFill>
                    <a:srgbClr val="FF8E1D"/>
                  </a:solidFill>
                  <a:latin typeface="+mn-ea"/>
                </a:rPr>
                <a:t>@PIP 설치</a:t>
              </a:r>
            </a:p>
            <a:p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    - </a:t>
              </a:r>
              <a:r>
                <a:rPr lang="ko-KR" altLang="en-US" sz="1200">
                  <a:solidFill>
                    <a:schemeClr val="bg1"/>
                  </a:solidFill>
                  <a:latin typeface="+mn-ea"/>
                </a:rPr>
                <a:t>curl -O https://bootstrap.pypa.io/get-pip.py</a:t>
              </a:r>
            </a:p>
            <a:p>
              <a:r>
                <a:rPr lang="ko-KR" altLang="en-US" sz="1500">
                  <a:solidFill>
                    <a:schemeClr val="bg1"/>
                  </a:solidFill>
                  <a:latin typeface="+mn-ea"/>
                </a:rPr>
                <a:t>    </a:t>
              </a:r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sz="1200">
                  <a:solidFill>
                    <a:schemeClr val="bg1"/>
                  </a:solidFill>
                  <a:latin typeface="+mn-ea"/>
                </a:rPr>
                <a:t>python get-pip.py</a:t>
              </a:r>
            </a:p>
            <a:p>
              <a:endParaRPr lang="ko-KR" altLang="en-US" sz="150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1500">
                  <a:solidFill>
                    <a:srgbClr val="FF8E1D"/>
                  </a:solidFill>
                  <a:latin typeface="+mn-ea"/>
                </a:rPr>
                <a:t>@</a:t>
              </a:r>
              <a:r>
                <a:rPr lang="en-US" altLang="ko-KR" sz="1500">
                  <a:solidFill>
                    <a:srgbClr val="FF8E1D"/>
                  </a:solidFill>
                  <a:latin typeface="+mn-ea"/>
                </a:rPr>
                <a:t>SNMP</a:t>
              </a:r>
              <a:r>
                <a:rPr lang="ko-KR" altLang="en-US" sz="1500">
                  <a:solidFill>
                    <a:srgbClr val="FF8E1D"/>
                  </a:solidFill>
                  <a:latin typeface="+mn-ea"/>
                </a:rPr>
                <a:t> 모듈 설치 </a:t>
              </a:r>
              <a:r>
                <a:rPr lang="ko-KR" altLang="en-US" sz="150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1500">
                  <a:solidFill>
                    <a:srgbClr val="FF8E1D"/>
                  </a:solidFill>
                  <a:latin typeface="+mn-e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https://github.com/etingof/pysnmp</a:t>
              </a:r>
              <a:r>
                <a:rPr lang="ko-KR" altLang="en-US" sz="1500">
                  <a:solidFill>
                    <a:schemeClr val="bg1"/>
                  </a:solidFill>
                  <a:latin typeface="+mn-ea"/>
                </a:rPr>
                <a:t>)</a:t>
              </a:r>
            </a:p>
            <a:p>
              <a:r>
                <a:rPr lang="ko-KR" altLang="en-US" sz="1500">
                  <a:solidFill>
                    <a:schemeClr val="bg1"/>
                  </a:solidFill>
                  <a:latin typeface="+mn-ea"/>
                </a:rPr>
                <a:t>    </a:t>
              </a:r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sz="1200">
                  <a:solidFill>
                    <a:schemeClr val="bg1"/>
                  </a:solidFill>
                  <a:latin typeface="+mn-ea"/>
                </a:rPr>
                <a:t>pip install pysnmp</a:t>
              </a:r>
            </a:p>
            <a:p>
              <a:endParaRPr lang="ko-KR" altLang="en-US" sz="150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1500">
                  <a:solidFill>
                    <a:srgbClr val="FF8E1D"/>
                  </a:solidFill>
                  <a:latin typeface="+mn-ea"/>
                </a:rPr>
                <a:t>@I</a:t>
              </a:r>
              <a:r>
                <a:rPr lang="en-US" altLang="ko-KR" sz="1500">
                  <a:solidFill>
                    <a:srgbClr val="FF8E1D"/>
                  </a:solidFill>
                  <a:latin typeface="+mn-ea"/>
                </a:rPr>
                <a:t>nflux</a:t>
              </a:r>
              <a:r>
                <a:rPr lang="ko-KR" altLang="en-US" sz="1500">
                  <a:solidFill>
                    <a:srgbClr val="FF8E1D"/>
                  </a:solidFill>
                  <a:latin typeface="+mn-ea"/>
                </a:rPr>
                <a:t>DB 모듈 설치</a:t>
              </a:r>
            </a:p>
            <a:p>
              <a:r>
                <a:rPr lang="ko-KR" altLang="en-US" sz="1500">
                  <a:solidFill>
                    <a:schemeClr val="bg1"/>
                  </a:solidFill>
                  <a:latin typeface="+mn-ea"/>
                </a:rPr>
                <a:t>    </a:t>
              </a:r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sz="1200">
                  <a:solidFill>
                    <a:schemeClr val="bg1"/>
                  </a:solidFill>
                  <a:latin typeface="+mn-ea"/>
                </a:rPr>
                <a:t>pip install influxdb</a:t>
              </a:r>
            </a:p>
            <a:p>
              <a:r>
                <a:rPr lang="ko-KR" altLang="en-US" sz="1500">
                  <a:solidFill>
                    <a:schemeClr val="bg1"/>
                  </a:solidFill>
                  <a:latin typeface="+mn-ea"/>
                </a:rPr>
                <a:t>    </a:t>
              </a:r>
              <a:r>
                <a:rPr lang="en-US" altLang="ko-KR" sz="150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sz="1200">
                  <a:solidFill>
                    <a:schemeClr val="bg1"/>
                  </a:solidFill>
                  <a:latin typeface="+mn-ea"/>
                </a:rPr>
                <a:t>pip install --upgrade influxdb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B7C5CA0-6099-4945-9470-33AEB37AC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89" y="3050884"/>
            <a:ext cx="4876800" cy="1504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50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D8EDB1B-FC96-49BB-ADDB-3014CFF57208}"/>
              </a:ext>
            </a:extLst>
          </p:cNvPr>
          <p:cNvSpPr txBox="1">
            <a:spLocks/>
          </p:cNvSpPr>
          <p:nvPr/>
        </p:nvSpPr>
        <p:spPr>
          <a:xfrm>
            <a:off x="223977" y="109378"/>
            <a:ext cx="2626290" cy="81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>
                <a:solidFill>
                  <a:srgbClr val="FF8E1D"/>
                </a:solidFill>
              </a:rPr>
              <a:t>Agent </a:t>
            </a:r>
            <a:r>
              <a:rPr lang="ko-KR" altLang="en-US" sz="3000">
                <a:solidFill>
                  <a:srgbClr val="FF8E1D"/>
                </a:solidFill>
              </a:rPr>
              <a:t>설정</a:t>
            </a:r>
            <a:endParaRPr lang="en-US" altLang="ko-KR" sz="3000">
              <a:solidFill>
                <a:srgbClr val="FF8E1D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88094B-5F02-44D7-ADED-1AE0B2876479}"/>
              </a:ext>
            </a:extLst>
          </p:cNvPr>
          <p:cNvCxnSpPr>
            <a:cxnSpLocks/>
          </p:cNvCxnSpPr>
          <p:nvPr/>
        </p:nvCxnSpPr>
        <p:spPr>
          <a:xfrm>
            <a:off x="2558642" y="471666"/>
            <a:ext cx="963273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8AF251-FD51-455F-BB90-3DD9975BF504}"/>
              </a:ext>
            </a:extLst>
          </p:cNvPr>
          <p:cNvSpPr/>
          <p:nvPr/>
        </p:nvSpPr>
        <p:spPr>
          <a:xfrm>
            <a:off x="6659065" y="2341842"/>
            <a:ext cx="43221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FF8E1D"/>
                </a:solidFill>
                <a:latin typeface="+mn-ea"/>
              </a:rPr>
              <a:t>@</a:t>
            </a:r>
            <a:r>
              <a:rPr lang="en-US" altLang="ko-KR" sz="1500" dirty="0" err="1">
                <a:solidFill>
                  <a:srgbClr val="FF8E1D"/>
                </a:solidFill>
                <a:latin typeface="+mn-ea"/>
              </a:rPr>
              <a:t>server.cfg</a:t>
            </a:r>
            <a:r>
              <a:rPr lang="en-US" altLang="ko-KR" sz="1500" dirty="0">
                <a:solidFill>
                  <a:srgbClr val="FF8E1D"/>
                </a:solidFill>
                <a:latin typeface="+mn-ea"/>
              </a:rPr>
              <a:t> </a:t>
            </a:r>
            <a:r>
              <a:rPr lang="ko-KR" altLang="en-US" sz="1500" dirty="0">
                <a:solidFill>
                  <a:srgbClr val="FF8E1D"/>
                </a:solidFill>
                <a:latin typeface="+mn-ea"/>
              </a:rPr>
              <a:t>설정</a:t>
            </a:r>
            <a:endParaRPr lang="en-US" altLang="ko-KR" sz="1500" dirty="0">
              <a:solidFill>
                <a:srgbClr val="FF8E1D"/>
              </a:solidFill>
              <a:latin typeface="+mn-ea"/>
            </a:endParaRPr>
          </a:p>
          <a:p>
            <a:endParaRPr lang="en-US" altLang="ko-KR" sz="1500" dirty="0">
              <a:solidFill>
                <a:srgbClr val="FF8E1D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config/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server.cfg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DB_NAME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수정 시 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InfluxDB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로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생성 후 수정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TABLE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명 지정 시 자동 생성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DB_TRAFFIC_TABLE 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트래픽 관련 테이블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DB_PERFOMANCE_TABLE 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메모리 관련 테이블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[PHN_ID_],[CALLBACK_]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포맷 유의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lvl="1"/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82C7DB-7BA3-4F9D-801E-81971430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8" y="929168"/>
            <a:ext cx="54864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0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932BADB-C52A-411D-B151-6867C60F0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3" b="1955"/>
          <a:stretch/>
        </p:blipFill>
        <p:spPr>
          <a:xfrm>
            <a:off x="3717575" y="1661020"/>
            <a:ext cx="4312670" cy="4504884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88094B-5F02-44D7-ADED-1AE0B2876479}"/>
              </a:ext>
            </a:extLst>
          </p:cNvPr>
          <p:cNvCxnSpPr>
            <a:cxnSpLocks/>
          </p:cNvCxnSpPr>
          <p:nvPr/>
        </p:nvCxnSpPr>
        <p:spPr>
          <a:xfrm>
            <a:off x="2558642" y="471666"/>
            <a:ext cx="963273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08BA77-CE10-45F9-85CA-F549643EC4E1}"/>
              </a:ext>
            </a:extLst>
          </p:cNvPr>
          <p:cNvSpPr/>
          <p:nvPr/>
        </p:nvSpPr>
        <p:spPr>
          <a:xfrm>
            <a:off x="421819" y="1215922"/>
            <a:ext cx="32613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>
                <a:solidFill>
                  <a:srgbClr val="FF8E1D"/>
                </a:solidFill>
                <a:latin typeface="+mn-ea"/>
              </a:rPr>
              <a:t>@Data sources </a:t>
            </a:r>
            <a:r>
              <a:rPr lang="ko-KR" altLang="en-US" sz="1500">
                <a:solidFill>
                  <a:srgbClr val="FF8E1D"/>
                </a:solidFill>
                <a:latin typeface="+mn-ea"/>
              </a:rPr>
              <a:t>수정</a:t>
            </a:r>
            <a:endParaRPr lang="en-US" altLang="ko-KR" sz="1500">
              <a:solidFill>
                <a:srgbClr val="FF8E1D"/>
              </a:solidFill>
              <a:latin typeface="+mn-ea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769ED89-7ABF-4EC1-B49A-65C4CAB11D43}"/>
              </a:ext>
            </a:extLst>
          </p:cNvPr>
          <p:cNvSpPr txBox="1">
            <a:spLocks/>
          </p:cNvSpPr>
          <p:nvPr/>
        </p:nvSpPr>
        <p:spPr>
          <a:xfrm>
            <a:off x="223977" y="109378"/>
            <a:ext cx="2626290" cy="81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>
                <a:solidFill>
                  <a:srgbClr val="FF8E1D"/>
                </a:solidFill>
              </a:rPr>
              <a:t>Agent </a:t>
            </a:r>
            <a:r>
              <a:rPr lang="ko-KR" altLang="en-US" sz="3000">
                <a:solidFill>
                  <a:srgbClr val="FF8E1D"/>
                </a:solidFill>
              </a:rPr>
              <a:t>설정</a:t>
            </a:r>
            <a:endParaRPr lang="en-US" altLang="ko-KR" sz="3000">
              <a:solidFill>
                <a:srgbClr val="FF8E1D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C26B45-29AF-47D0-9A9D-230F7024FC50}"/>
              </a:ext>
            </a:extLst>
          </p:cNvPr>
          <p:cNvGrpSpPr/>
          <p:nvPr/>
        </p:nvGrpSpPr>
        <p:grpSpPr>
          <a:xfrm>
            <a:off x="514710" y="1661020"/>
            <a:ext cx="2752725" cy="2754560"/>
            <a:chOff x="958893" y="1744910"/>
            <a:chExt cx="2752725" cy="27545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7E3468F-5967-4025-87C6-42D636DC9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66" b="1689"/>
            <a:stretch/>
          </p:blipFill>
          <p:spPr>
            <a:xfrm>
              <a:off x="958893" y="1744910"/>
              <a:ext cx="2752725" cy="2754560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BD2E76F-6ACC-43C4-AFCE-B3EA930FE6FD}"/>
                </a:ext>
              </a:extLst>
            </p:cNvPr>
            <p:cNvSpPr/>
            <p:nvPr/>
          </p:nvSpPr>
          <p:spPr>
            <a:xfrm>
              <a:off x="1537122" y="2155816"/>
              <a:ext cx="1308682" cy="30200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28575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6CB8403-308D-40A1-B6A8-C268F5CBB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946" y="1661020"/>
            <a:ext cx="2266950" cy="3181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7884CB-464D-4B7C-9024-88CA10D579DE}"/>
              </a:ext>
            </a:extLst>
          </p:cNvPr>
          <p:cNvSpPr/>
          <p:nvPr/>
        </p:nvSpPr>
        <p:spPr>
          <a:xfrm>
            <a:off x="4860145" y="2118841"/>
            <a:ext cx="618301" cy="263632"/>
          </a:xfrm>
          <a:prstGeom prst="rect">
            <a:avLst/>
          </a:prstGeom>
          <a:noFill/>
          <a:ln w="28575">
            <a:solidFill>
              <a:srgbClr val="FF8E1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71ED7A-45DB-451B-BFEA-E336B1728321}"/>
              </a:ext>
            </a:extLst>
          </p:cNvPr>
          <p:cNvSpPr/>
          <p:nvPr/>
        </p:nvSpPr>
        <p:spPr>
          <a:xfrm>
            <a:off x="4860146" y="5558327"/>
            <a:ext cx="475688" cy="263632"/>
          </a:xfrm>
          <a:prstGeom prst="rect">
            <a:avLst/>
          </a:prstGeom>
          <a:noFill/>
          <a:ln w="28575">
            <a:solidFill>
              <a:srgbClr val="FF8E1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98D53B-C1D8-4D0D-B161-5FB0D7F23034}"/>
              </a:ext>
            </a:extLst>
          </p:cNvPr>
          <p:cNvSpPr/>
          <p:nvPr/>
        </p:nvSpPr>
        <p:spPr>
          <a:xfrm>
            <a:off x="4834091" y="2469782"/>
            <a:ext cx="20117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FF8E1D"/>
                </a:solidFill>
                <a:latin typeface="+mn-ea"/>
              </a:rPr>
              <a:t>*</a:t>
            </a:r>
            <a:r>
              <a:rPr lang="ko-KR" altLang="en-US" sz="1100" b="1">
                <a:solidFill>
                  <a:srgbClr val="FF8E1D"/>
                </a:solidFill>
                <a:latin typeface="+mn-ea"/>
              </a:rPr>
              <a:t> </a:t>
            </a:r>
            <a:r>
              <a:rPr lang="en-US" altLang="ko-KR" sz="1100" b="1">
                <a:solidFill>
                  <a:srgbClr val="FF8E1D"/>
                </a:solidFill>
                <a:latin typeface="+mn-ea"/>
              </a:rPr>
              <a:t>Data Source Name </a:t>
            </a:r>
            <a:r>
              <a:rPr lang="ko-KR" altLang="en-US" sz="1100" b="1">
                <a:solidFill>
                  <a:srgbClr val="FF8E1D"/>
                </a:solidFill>
                <a:latin typeface="+mn-ea"/>
              </a:rPr>
              <a:t>확인</a:t>
            </a:r>
            <a:r>
              <a:rPr lang="en-US" altLang="ko-KR" sz="1100" b="1">
                <a:solidFill>
                  <a:srgbClr val="FF8E1D"/>
                </a:solidFill>
                <a:latin typeface="+mn-ea"/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F31BCF-519D-4C80-A469-C8B056675E88}"/>
              </a:ext>
            </a:extLst>
          </p:cNvPr>
          <p:cNvSpPr/>
          <p:nvPr/>
        </p:nvSpPr>
        <p:spPr>
          <a:xfrm>
            <a:off x="5328262" y="5563768"/>
            <a:ext cx="1643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FF8E1D"/>
                </a:solidFill>
                <a:latin typeface="+mn-ea"/>
              </a:rPr>
              <a:t>*DB_NAME </a:t>
            </a:r>
            <a:r>
              <a:rPr lang="ko-KR" altLang="en-US" sz="1000" b="1">
                <a:solidFill>
                  <a:srgbClr val="FF8E1D"/>
                </a:solidFill>
                <a:latin typeface="+mn-ea"/>
              </a:rPr>
              <a:t>변경 시 수정</a:t>
            </a:r>
            <a:endParaRPr lang="en-US" altLang="ko-KR" sz="1000" b="1">
              <a:solidFill>
                <a:srgbClr val="FF8E1D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C20BCE-1FD5-4E45-AEEA-E5F89C0DE7C6}"/>
              </a:ext>
            </a:extLst>
          </p:cNvPr>
          <p:cNvSpPr/>
          <p:nvPr/>
        </p:nvSpPr>
        <p:spPr>
          <a:xfrm>
            <a:off x="592054" y="5157330"/>
            <a:ext cx="25980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+mn-ea"/>
              </a:rPr>
              <a:t>Grafana </a:t>
            </a:r>
            <a:r>
              <a:rPr lang="ko-KR" altLang="en-US" sz="1500">
                <a:solidFill>
                  <a:schemeClr val="bg1"/>
                </a:solidFill>
                <a:latin typeface="+mn-ea"/>
              </a:rPr>
              <a:t>웹 접속</a:t>
            </a:r>
            <a:r>
              <a:rPr lang="en-US" altLang="ko-KR" sz="1500">
                <a:solidFill>
                  <a:schemeClr val="bg1"/>
                </a:solidFill>
                <a:latin typeface="+mn-ea"/>
              </a:rPr>
              <a:t>, (</a:t>
            </a:r>
            <a:r>
              <a:rPr lang="ko-KR" altLang="en-US" sz="1500">
                <a:solidFill>
                  <a:schemeClr val="bg1"/>
                </a:solidFill>
                <a:latin typeface="+mn-ea"/>
              </a:rPr>
              <a:t>사진 참고</a:t>
            </a:r>
            <a:r>
              <a:rPr lang="en-US" altLang="ko-KR" sz="150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B36D2F-9B8A-412B-86C1-55B674505DDF}"/>
              </a:ext>
            </a:extLst>
          </p:cNvPr>
          <p:cNvSpPr/>
          <p:nvPr/>
        </p:nvSpPr>
        <p:spPr>
          <a:xfrm>
            <a:off x="9155389" y="1215922"/>
            <a:ext cx="14526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>
                <a:solidFill>
                  <a:srgbClr val="FF8E1D"/>
                </a:solidFill>
                <a:latin typeface="+mn-ea"/>
              </a:rPr>
              <a:t>@jsonbase.py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F15CD5-F1D7-4F37-B964-71F6BEAF7041}"/>
              </a:ext>
            </a:extLst>
          </p:cNvPr>
          <p:cNvSpPr/>
          <p:nvPr/>
        </p:nvSpPr>
        <p:spPr>
          <a:xfrm>
            <a:off x="8656546" y="4964303"/>
            <a:ext cx="3113635" cy="7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1200">
                <a:solidFill>
                  <a:schemeClr val="bg2">
                    <a:lumMod val="75000"/>
                  </a:schemeClr>
                </a:solidFill>
                <a:latin typeface="+mn-ea"/>
              </a:rPr>
              <a:t>// dashboad/boadlist.py</a:t>
            </a:r>
          </a:p>
          <a:p>
            <a:pPr marL="628650" lvl="1" indent="-171450">
              <a:lnSpc>
                <a:spcPct val="200000"/>
              </a:lnSpc>
              <a:buFont typeface="맑은 고딕" panose="020B0503020000020004" pitchFamily="50" charset="-127"/>
              <a:buChar char="-"/>
            </a:pPr>
            <a:r>
              <a:rPr lang="en-US" altLang="ko-KR" sz="1050">
                <a:solidFill>
                  <a:srgbClr val="FF8E1D"/>
                </a:solidFill>
                <a:latin typeface="+mn-ea"/>
              </a:rPr>
              <a:t>“datasource”: “Data Source Name”</a:t>
            </a:r>
            <a:endParaRPr lang="ko-KR" altLang="en-US" sz="120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A81FBD-A55F-4D05-AFB6-52FA2466AEE1}"/>
              </a:ext>
            </a:extLst>
          </p:cNvPr>
          <p:cNvCxnSpPr>
            <a:cxnSpLocks/>
          </p:cNvCxnSpPr>
          <p:nvPr/>
        </p:nvCxnSpPr>
        <p:spPr>
          <a:xfrm>
            <a:off x="8607140" y="1726255"/>
            <a:ext cx="0" cy="38407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2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D8EDB1B-FC96-49BB-ADDB-3014CFF57208}"/>
              </a:ext>
            </a:extLst>
          </p:cNvPr>
          <p:cNvSpPr txBox="1">
            <a:spLocks/>
          </p:cNvSpPr>
          <p:nvPr/>
        </p:nvSpPr>
        <p:spPr>
          <a:xfrm>
            <a:off x="223977" y="109378"/>
            <a:ext cx="2626290" cy="81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>
                <a:solidFill>
                  <a:srgbClr val="FF8E1D"/>
                </a:solidFill>
              </a:rPr>
              <a:t>Agent </a:t>
            </a:r>
            <a:r>
              <a:rPr lang="ko-KR" altLang="en-US" sz="3000">
                <a:solidFill>
                  <a:srgbClr val="FF8E1D"/>
                </a:solidFill>
              </a:rPr>
              <a:t>설정</a:t>
            </a:r>
            <a:endParaRPr lang="en-US" altLang="ko-KR" sz="3000">
              <a:solidFill>
                <a:srgbClr val="FF8E1D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88094B-5F02-44D7-ADED-1AE0B2876479}"/>
              </a:ext>
            </a:extLst>
          </p:cNvPr>
          <p:cNvCxnSpPr>
            <a:cxnSpLocks/>
          </p:cNvCxnSpPr>
          <p:nvPr/>
        </p:nvCxnSpPr>
        <p:spPr>
          <a:xfrm>
            <a:off x="2558642" y="471666"/>
            <a:ext cx="963273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8AF251-FD51-455F-BB90-3DD9975BF504}"/>
              </a:ext>
            </a:extLst>
          </p:cNvPr>
          <p:cNvSpPr/>
          <p:nvPr/>
        </p:nvSpPr>
        <p:spPr>
          <a:xfrm>
            <a:off x="8022260" y="2023547"/>
            <a:ext cx="275338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/bin/Start.sh</a:t>
            </a:r>
          </a:p>
          <a:p>
            <a:pPr marL="171450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정상 실행 시 사진과 같이 출력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7C9E40-D5A1-498C-B6B8-9B630FE62638}"/>
              </a:ext>
            </a:extLst>
          </p:cNvPr>
          <p:cNvSpPr/>
          <p:nvPr/>
        </p:nvSpPr>
        <p:spPr>
          <a:xfrm>
            <a:off x="8017402" y="4860972"/>
            <a:ext cx="275338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/bin/Stop.sh</a:t>
            </a:r>
          </a:p>
          <a:p>
            <a:pPr marL="171450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정상 종료 시 사진과 같이 출력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3AADFA-E2F3-4720-9CB9-64F9F24B2F42}"/>
              </a:ext>
            </a:extLst>
          </p:cNvPr>
          <p:cNvSpPr/>
          <p:nvPr/>
        </p:nvSpPr>
        <p:spPr>
          <a:xfrm>
            <a:off x="1847514" y="4158754"/>
            <a:ext cx="1210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8E1D"/>
                </a:solidFill>
                <a:latin typeface="+mn-ea"/>
              </a:rPr>
              <a:t>@</a:t>
            </a:r>
            <a:r>
              <a:rPr lang="ko-KR" altLang="en-US" sz="1500">
                <a:solidFill>
                  <a:srgbClr val="FF8E1D"/>
                </a:solidFill>
                <a:latin typeface="+mn-ea"/>
              </a:rPr>
              <a:t>정상 종료</a:t>
            </a:r>
            <a:endParaRPr lang="en-US" altLang="ko-KR" sz="1500">
              <a:solidFill>
                <a:srgbClr val="FF8E1D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C521C0-833D-4174-9349-B99C7AD660CC}"/>
              </a:ext>
            </a:extLst>
          </p:cNvPr>
          <p:cNvSpPr/>
          <p:nvPr/>
        </p:nvSpPr>
        <p:spPr>
          <a:xfrm>
            <a:off x="1847514" y="1207047"/>
            <a:ext cx="1210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8E1D"/>
                </a:solidFill>
                <a:latin typeface="+mn-ea"/>
              </a:rPr>
              <a:t>@</a:t>
            </a:r>
            <a:r>
              <a:rPr lang="ko-KR" altLang="en-US" sz="1500">
                <a:solidFill>
                  <a:srgbClr val="FF8E1D"/>
                </a:solidFill>
                <a:latin typeface="+mn-ea"/>
              </a:rPr>
              <a:t>정상 실행</a:t>
            </a:r>
            <a:endParaRPr lang="en-US" altLang="ko-KR" sz="1500">
              <a:solidFill>
                <a:srgbClr val="FF8E1D"/>
              </a:solidFill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FAB54FC-C512-431A-A660-9AC8EBB96B93}"/>
              </a:ext>
            </a:extLst>
          </p:cNvPr>
          <p:cNvCxnSpPr>
            <a:cxnSpLocks/>
          </p:cNvCxnSpPr>
          <p:nvPr/>
        </p:nvCxnSpPr>
        <p:spPr>
          <a:xfrm>
            <a:off x="2558642" y="3546446"/>
            <a:ext cx="707471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0B36910-D6F9-446D-A2AC-5DF4EE0B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22" y="1896048"/>
            <a:ext cx="5438775" cy="857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657870-6100-40D3-807B-608B34A7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59" y="4951903"/>
            <a:ext cx="54483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1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D8EDB1B-FC96-49BB-ADDB-3014CFF57208}"/>
              </a:ext>
            </a:extLst>
          </p:cNvPr>
          <p:cNvSpPr txBox="1">
            <a:spLocks/>
          </p:cNvSpPr>
          <p:nvPr/>
        </p:nvSpPr>
        <p:spPr>
          <a:xfrm>
            <a:off x="223977" y="109378"/>
            <a:ext cx="2626290" cy="81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>
                <a:solidFill>
                  <a:srgbClr val="FF8E1D"/>
                </a:solidFill>
              </a:rPr>
              <a:t>Agent </a:t>
            </a:r>
            <a:r>
              <a:rPr lang="ko-KR" altLang="en-US" sz="3000">
                <a:solidFill>
                  <a:srgbClr val="FF8E1D"/>
                </a:solidFill>
              </a:rPr>
              <a:t>설정</a:t>
            </a:r>
            <a:endParaRPr lang="en-US" altLang="ko-KR" sz="3000">
              <a:solidFill>
                <a:srgbClr val="FF8E1D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88094B-5F02-44D7-ADED-1AE0B2876479}"/>
              </a:ext>
            </a:extLst>
          </p:cNvPr>
          <p:cNvCxnSpPr>
            <a:cxnSpLocks/>
          </p:cNvCxnSpPr>
          <p:nvPr/>
        </p:nvCxnSpPr>
        <p:spPr>
          <a:xfrm>
            <a:off x="2558642" y="471666"/>
            <a:ext cx="963273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8AF251-FD51-455F-BB90-3DD9975BF504}"/>
              </a:ext>
            </a:extLst>
          </p:cNvPr>
          <p:cNvSpPr/>
          <p:nvPr/>
        </p:nvSpPr>
        <p:spPr>
          <a:xfrm>
            <a:off x="6675842" y="1181503"/>
            <a:ext cx="5010021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포맷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rgbClr val="FF8E1D"/>
                </a:solidFill>
                <a:latin typeface="+mn-ea"/>
              </a:rPr>
              <a:t>‘IP@Interface’ : [</a:t>
            </a:r>
            <a:r>
              <a:rPr lang="ko-KR" altLang="en-US" sz="1200">
                <a:solidFill>
                  <a:srgbClr val="FF8E1D"/>
                </a:solidFill>
                <a:latin typeface="+mn-ea"/>
              </a:rPr>
              <a:t>임계치 </a:t>
            </a:r>
            <a:r>
              <a:rPr lang="en-US" altLang="ko-KR" sz="1200">
                <a:solidFill>
                  <a:srgbClr val="FF8E1D"/>
                </a:solidFill>
                <a:latin typeface="+mn-ea"/>
              </a:rPr>
              <a:t>, ‘</a:t>
            </a:r>
            <a:r>
              <a:rPr lang="ko-KR" altLang="en-US" sz="1200">
                <a:solidFill>
                  <a:srgbClr val="FF8E1D"/>
                </a:solidFill>
                <a:latin typeface="+mn-ea"/>
              </a:rPr>
              <a:t>별명‘</a:t>
            </a:r>
            <a:r>
              <a:rPr lang="en-US" altLang="ko-KR" sz="1200">
                <a:solidFill>
                  <a:srgbClr val="FF8E1D"/>
                </a:solidFill>
                <a:latin typeface="+mn-ea"/>
              </a:rPr>
              <a:t>]</a:t>
            </a: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IP : 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모니터링 장비 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IP</a:t>
            </a: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Interface : </a:t>
            </a:r>
            <a:r>
              <a:rPr lang="en-US" altLang="ko-KR" sz="1100">
                <a:solidFill>
                  <a:schemeClr val="accent4"/>
                </a:solidFill>
                <a:latin typeface="+mn-ea"/>
              </a:rPr>
              <a:t>*name_conver </a:t>
            </a:r>
            <a:r>
              <a:rPr lang="ko-KR" altLang="en-US" sz="1100">
                <a:solidFill>
                  <a:schemeClr val="accent4"/>
                </a:solidFill>
                <a:latin typeface="+mn-ea"/>
              </a:rPr>
              <a:t>기능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을</a:t>
            </a:r>
            <a:r>
              <a:rPr lang="ko-KR" altLang="en-US" sz="1200">
                <a:solidFill>
                  <a:srgbClr val="FF8E1D"/>
                </a:solidFill>
                <a:latin typeface="+mn-ea"/>
              </a:rPr>
              <a:t> 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사용 할 경우 고유 숫자 사용</a:t>
            </a: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임계치 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= kbit 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단위 이며 최대 가용 임계치</a:t>
            </a: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별명 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= ‘IP@Interface’ 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을 별명으로 치환하여 전송 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선택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749C59-00AF-427E-BDD5-D3174704BEFA}"/>
              </a:ext>
            </a:extLst>
          </p:cNvPr>
          <p:cNvSpPr/>
          <p:nvPr/>
        </p:nvSpPr>
        <p:spPr>
          <a:xfrm>
            <a:off x="9116411" y="2955075"/>
            <a:ext cx="26089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4"/>
                </a:solidFill>
                <a:latin typeface="+mn-ea"/>
              </a:rPr>
              <a:t>*name_conver : </a:t>
            </a:r>
            <a:r>
              <a:rPr lang="ko-KR" altLang="en-US" sz="1000">
                <a:solidFill>
                  <a:schemeClr val="accent4"/>
                </a:solidFill>
                <a:latin typeface="+mn-ea"/>
              </a:rPr>
              <a:t>아래 </a:t>
            </a:r>
            <a:r>
              <a:rPr lang="en-US" altLang="ko-KR" sz="1000">
                <a:solidFill>
                  <a:schemeClr val="accent4"/>
                </a:solidFill>
                <a:latin typeface="+mn-ea"/>
              </a:rPr>
              <a:t>‘ snmplist.py '</a:t>
            </a:r>
            <a:r>
              <a:rPr lang="ko-KR" altLang="en-US" sz="1000">
                <a:solidFill>
                  <a:schemeClr val="accent4"/>
                </a:solidFill>
                <a:latin typeface="+mn-ea"/>
              </a:rPr>
              <a:t> 참조</a:t>
            </a:r>
            <a:endParaRPr lang="ko-KR" altLang="en-US" sz="100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3871C1-58D2-4C43-B8FB-14C777AB98CF}"/>
              </a:ext>
            </a:extLst>
          </p:cNvPr>
          <p:cNvSpPr/>
          <p:nvPr/>
        </p:nvSpPr>
        <p:spPr>
          <a:xfrm>
            <a:off x="6675841" y="3891122"/>
            <a:ext cx="5010021" cy="2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포맷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rgbClr val="FF8E1D"/>
                </a:solidFill>
                <a:latin typeface="+mn-ea"/>
              </a:rPr>
              <a:t>{'ip': ‘</a:t>
            </a:r>
            <a:r>
              <a:rPr lang="ko-KR" altLang="en-US" sz="1200">
                <a:solidFill>
                  <a:srgbClr val="FF8E1D"/>
                </a:solidFill>
                <a:latin typeface="+mn-ea"/>
              </a:rPr>
              <a:t>장비</a:t>
            </a:r>
            <a:r>
              <a:rPr lang="en-US" altLang="ko-KR" sz="1200">
                <a:solidFill>
                  <a:srgbClr val="FF8E1D"/>
                </a:solidFill>
                <a:latin typeface="+mn-ea"/>
              </a:rPr>
              <a:t>IP', 'community': 'community</a:t>
            </a:r>
            <a:r>
              <a:rPr lang="ko-KR" altLang="en-US" sz="1200">
                <a:solidFill>
                  <a:srgbClr val="FF8E1D"/>
                </a:solidFill>
                <a:latin typeface="+mn-ea"/>
              </a:rPr>
              <a:t>값</a:t>
            </a:r>
            <a:r>
              <a:rPr lang="en-US" altLang="ko-KR" sz="1200">
                <a:solidFill>
                  <a:srgbClr val="FF8E1D"/>
                </a:solidFill>
                <a:latin typeface="+mn-ea"/>
              </a:rPr>
              <a:t>', 'port': </a:t>
            </a:r>
            <a:r>
              <a:rPr lang="ko-KR" altLang="en-US" sz="1200">
                <a:solidFill>
                  <a:srgbClr val="FF8E1D"/>
                </a:solidFill>
                <a:latin typeface="+mn-ea"/>
              </a:rPr>
              <a:t>포트</a:t>
            </a:r>
            <a:r>
              <a:rPr lang="en-US" altLang="ko-KR" sz="1200">
                <a:solidFill>
                  <a:srgbClr val="FF8E1D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srgbClr val="FF8E1D"/>
                </a:solidFill>
                <a:latin typeface="+mn-ea"/>
              </a:rPr>
              <a:t>＇</a:t>
            </a:r>
            <a:r>
              <a:rPr lang="en-US" altLang="ko-KR" sz="1200">
                <a:solidFill>
                  <a:srgbClr val="FF8E1D"/>
                </a:solidFill>
                <a:latin typeface="+mn-ea"/>
              </a:rPr>
              <a:t>name_conver</a:t>
            </a:r>
            <a:r>
              <a:rPr lang="ko-KR" altLang="en-US" sz="1200">
                <a:solidFill>
                  <a:srgbClr val="FF8E1D"/>
                </a:solidFill>
                <a:latin typeface="+mn-ea"/>
              </a:rPr>
              <a:t>＇</a:t>
            </a:r>
            <a:r>
              <a:rPr lang="en-US" altLang="ko-KR" sz="1200">
                <a:solidFill>
                  <a:srgbClr val="FF8E1D"/>
                </a:solidFill>
                <a:latin typeface="+mn-ea"/>
              </a:rPr>
              <a:t>: 'Y/N' ', 'alarm_used': 'Y/N’} </a:t>
            </a: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ip : 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모니터링 장비 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IP</a:t>
            </a: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community : SNMP community</a:t>
            </a:r>
            <a:endParaRPr lang="ko-KR" altLang="en-US" sz="1200">
              <a:solidFill>
                <a:schemeClr val="bg1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port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: SNMP 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포트</a:t>
            </a: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accent4"/>
                </a:solidFill>
                <a:latin typeface="+mn-ea"/>
              </a:rPr>
              <a:t>name_conver</a:t>
            </a:r>
            <a:r>
              <a:rPr lang="ko-KR" altLang="en-US" sz="120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동일 인터페이스 존재 시 고유 숫자 사용 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(Y/N)</a:t>
            </a:r>
          </a:p>
          <a:p>
            <a:pPr marL="628650" lvl="1" indent="-1714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alarm_used : 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트래픽 알람 사용 여부 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(Y/N)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3E0C7A-186A-4EF0-BA48-7B734A106CCD}"/>
              </a:ext>
            </a:extLst>
          </p:cNvPr>
          <p:cNvSpPr/>
          <p:nvPr/>
        </p:nvSpPr>
        <p:spPr>
          <a:xfrm>
            <a:off x="639498" y="4038279"/>
            <a:ext cx="180209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8E1D"/>
                </a:solidFill>
                <a:latin typeface="+mn-ea"/>
              </a:rPr>
              <a:t>@snmplist.py </a:t>
            </a:r>
            <a:r>
              <a:rPr lang="ko-KR" altLang="en-US" sz="1500">
                <a:solidFill>
                  <a:srgbClr val="FF8E1D"/>
                </a:solidFill>
                <a:latin typeface="+mn-ea"/>
              </a:rPr>
              <a:t>설정</a:t>
            </a:r>
            <a:endParaRPr lang="en-US" altLang="ko-KR" sz="1500">
              <a:solidFill>
                <a:srgbClr val="FF8E1D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08BA77-CE10-45F9-85CA-F549643EC4E1}"/>
              </a:ext>
            </a:extLst>
          </p:cNvPr>
          <p:cNvSpPr/>
          <p:nvPr/>
        </p:nvSpPr>
        <p:spPr>
          <a:xfrm>
            <a:off x="639499" y="1201995"/>
            <a:ext cx="18065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8E1D"/>
                </a:solidFill>
                <a:latin typeface="+mn-ea"/>
              </a:rPr>
              <a:t>@alarmlist.py </a:t>
            </a:r>
            <a:r>
              <a:rPr lang="ko-KR" altLang="en-US" sz="1500">
                <a:solidFill>
                  <a:srgbClr val="FF8E1D"/>
                </a:solidFill>
                <a:latin typeface="+mn-ea"/>
              </a:rPr>
              <a:t>설정</a:t>
            </a:r>
            <a:endParaRPr lang="en-US" altLang="ko-KR" sz="1500">
              <a:solidFill>
                <a:srgbClr val="FF8E1D"/>
              </a:solidFill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8BC25B1-82D4-472D-9098-BC73DB583940}"/>
              </a:ext>
            </a:extLst>
          </p:cNvPr>
          <p:cNvCxnSpPr>
            <a:cxnSpLocks/>
          </p:cNvCxnSpPr>
          <p:nvPr/>
        </p:nvCxnSpPr>
        <p:spPr>
          <a:xfrm>
            <a:off x="2558642" y="3546446"/>
            <a:ext cx="707471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8E0CA22-30D3-431B-8055-1B231662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98" y="4502330"/>
            <a:ext cx="5551578" cy="16605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41FE25-8352-426D-95A8-621791B5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98" y="1555948"/>
            <a:ext cx="5551578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701</Words>
  <Application>Microsoft Office PowerPoint</Application>
  <PresentationFormat>와이드스크린</PresentationFormat>
  <Paragraphs>117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Bahnschrift Light</vt:lpstr>
      <vt:lpstr>Office 테마</vt:lpstr>
      <vt:lpstr>PowerPoint 프레젠테이션</vt:lpstr>
      <vt:lpstr>시스템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LEEHAESUNG</dc:creator>
  <cp:lastModifiedBy>CHOIJINHYUK</cp:lastModifiedBy>
  <cp:revision>67</cp:revision>
  <dcterms:created xsi:type="dcterms:W3CDTF">2019-03-19T00:02:59Z</dcterms:created>
  <dcterms:modified xsi:type="dcterms:W3CDTF">2019-03-29T07:25:14Z</dcterms:modified>
</cp:coreProperties>
</file>