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914400" y="990600"/>
            <a:ext cx="69088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31467" y="2927350"/>
            <a:ext cx="48768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3556000" y="6553200"/>
            <a:ext cx="2540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6927852" y="6553200"/>
            <a:ext cx="4373033" cy="304800"/>
          </a:xfrm>
        </p:spPr>
        <p:txBody>
          <a:bodyPr/>
          <a:lstStyle>
            <a:lvl1pPr algn="r"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701" y="6359525"/>
            <a:ext cx="783167" cy="488950"/>
          </a:xfrm>
        </p:spPr>
        <p:txBody>
          <a:bodyPr anchorCtr="0"/>
          <a:lstStyle>
            <a:lvl1pPr>
              <a:defRPr/>
            </a:lvl1pPr>
          </a:lstStyle>
          <a:p>
            <a:fld id="{7A7EFF2C-F0E8-450C-92F8-C0BD2F2D9ACB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48833" y="1425575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05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C2034-CEC3-4DA9-9C49-DBFA1850687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6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AC478-660B-49DF-8462-ECE0C801642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1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37F89-CCA8-462B-81F1-FC4514ADFE6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2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AC97A-9528-411B-8DDD-46D84564D3C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DCBD2-4891-4DDB-B361-6445F30316AA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92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82651-EDF7-426A-9F92-751FEFC2FCCA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82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5F5D7-DDE5-47F4-9042-B8A9133AE128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1DA8E-5632-41A4-98B3-B91D9C8CE6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95FB1-9787-46D1-A659-B08F92121B6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968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762000"/>
            <a:ext cx="26670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762000"/>
            <a:ext cx="77978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43A18-E40B-43CA-97BA-C67F36163F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41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15833" y="65293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33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4" y="63436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4004012D-26FF-4929-85F8-EB3C43008298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7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4C93-E6B0-4AB5-8C7D-64F8401F25E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5C989-9442-44AD-A1DC-F38356C9A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2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016000" y="7620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0"/>
            <a:ext cx="1066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0"/>
            <a:ext cx="10668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3366"/>
              </a:solidFill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5833" y="6529388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3366"/>
              </a:solidFill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343650"/>
            <a:ext cx="78316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F089AE-2DA0-49DB-BB19-A96834F8DB02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304800" y="1981200"/>
            <a:ext cx="98552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4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adoem02.uad.ac.uk:5560/isqlplus.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6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Triggering Event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triggering event or statement is the SQL statement, database event, or user event that causes a trigger to fire. A triggering event can be one or more of the following:</a:t>
            </a:r>
          </a:p>
          <a:p>
            <a:pPr lvl="1"/>
            <a:r>
              <a:rPr lang="en-US" dirty="0" smtClean="0"/>
              <a:t>An INSERT, UPDATE, or DELETE statement on a specific table (or view, in some cases)</a:t>
            </a:r>
          </a:p>
          <a:p>
            <a:pPr lvl="1"/>
            <a:r>
              <a:rPr lang="en-US" dirty="0" smtClean="0"/>
              <a:t>A CREATE, ALTER, or DROP statement on any schema object</a:t>
            </a:r>
          </a:p>
          <a:p>
            <a:pPr lvl="1"/>
            <a:r>
              <a:rPr lang="en-US" dirty="0" smtClean="0"/>
              <a:t>A database startup or instance shutdown</a:t>
            </a:r>
          </a:p>
          <a:p>
            <a:pPr lvl="1"/>
            <a:r>
              <a:rPr lang="en-US" dirty="0" smtClean="0"/>
              <a:t>A specific error message or any error message</a:t>
            </a:r>
          </a:p>
          <a:p>
            <a:pPr lvl="1"/>
            <a:r>
              <a:rPr lang="en-US" dirty="0" smtClean="0"/>
              <a:t>A user logon or logoff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event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b="1" dirty="0" smtClean="0"/>
              <a:t>UPDATE OF </a:t>
            </a:r>
            <a:r>
              <a:rPr lang="en-US" b="1" dirty="0" err="1" smtClean="0"/>
              <a:t>parts_on_hand</a:t>
            </a:r>
            <a:r>
              <a:rPr lang="en-US" b="1" dirty="0" smtClean="0"/>
              <a:t> ON inventory</a:t>
            </a:r>
          </a:p>
          <a:p>
            <a:pPr marL="0" indent="0">
              <a:buNone/>
            </a:pPr>
            <a:r>
              <a:rPr lang="en-US" dirty="0" smtClean="0"/>
              <a:t>This statement means that when the </a:t>
            </a:r>
            <a:r>
              <a:rPr lang="en-US" b="1" dirty="0" err="1" smtClean="0"/>
              <a:t>parts_on_hand</a:t>
            </a:r>
            <a:r>
              <a:rPr lang="en-US" b="1" dirty="0" smtClean="0"/>
              <a:t> column </a:t>
            </a:r>
            <a:r>
              <a:rPr lang="en-US" dirty="0" smtClean="0"/>
              <a:t>of a row in the </a:t>
            </a:r>
            <a:r>
              <a:rPr lang="en-US" b="1" dirty="0" smtClean="0"/>
              <a:t>inventory table</a:t>
            </a:r>
            <a:r>
              <a:rPr lang="en-US" dirty="0" smtClean="0"/>
              <a:t> is updated, fire the trigger. </a:t>
            </a:r>
          </a:p>
          <a:p>
            <a:r>
              <a:rPr lang="en-US" dirty="0" smtClean="0"/>
              <a:t>When the triggering event is an UPDATE statement, you can include a column list to identify which columns must be updated to fire the trigger. </a:t>
            </a:r>
          </a:p>
          <a:p>
            <a:r>
              <a:rPr lang="en-US" dirty="0" smtClean="0"/>
              <a:t>You cannot specify a column list for INSERT and DELETE statements, because they affect entire rows of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Trigger Restriction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trigger restriction specifies a Boolean expression that must be </a:t>
            </a:r>
            <a:r>
              <a:rPr lang="en-US" b="1" dirty="0" smtClean="0"/>
              <a:t>true</a:t>
            </a:r>
            <a:r>
              <a:rPr lang="en-US" dirty="0" smtClean="0"/>
              <a:t> for the trigger to fire. </a:t>
            </a:r>
          </a:p>
          <a:p>
            <a:r>
              <a:rPr lang="en-US" dirty="0" smtClean="0"/>
              <a:t>The trigger action is not run if the trigger restriction evaluates to </a:t>
            </a:r>
            <a:r>
              <a:rPr lang="en-US" b="1" dirty="0" smtClean="0"/>
              <a:t>false or unknown</a:t>
            </a:r>
            <a:r>
              <a:rPr lang="en-US" dirty="0" smtClean="0"/>
              <a:t>. In the example, the trigger restriction is:</a:t>
            </a:r>
          </a:p>
          <a:p>
            <a:r>
              <a:rPr lang="en-US" b="1" dirty="0" err="1" smtClean="0"/>
              <a:t>new.parts_on_hand</a:t>
            </a:r>
            <a:r>
              <a:rPr lang="en-US" b="1" dirty="0" smtClean="0"/>
              <a:t> &lt; </a:t>
            </a:r>
            <a:r>
              <a:rPr lang="en-US" b="1" dirty="0" err="1" smtClean="0"/>
              <a:t>new.reorder_point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Consequently, the trigger does not fire unless the number of available parts is less than a present reorder amount.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Trigger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A trigger action is the procedure (PL/SQL block, Java program) that contains the SQL statements and code to be run when the following events occur:</a:t>
            </a:r>
          </a:p>
          <a:p>
            <a:r>
              <a:rPr lang="en-US" sz="4400" dirty="0"/>
              <a:t>A triggering statement is issued.</a:t>
            </a:r>
          </a:p>
          <a:p>
            <a:r>
              <a:rPr lang="en-US" sz="4400" dirty="0"/>
              <a:t>The trigger restriction evaluates to true.</a:t>
            </a:r>
          </a:p>
          <a:p>
            <a:endParaRPr lang="en-US" sz="4400" dirty="0"/>
          </a:p>
          <a:p>
            <a:r>
              <a:rPr lang="en-US" sz="4400" dirty="0"/>
              <a:t>Like stored procedures, a trigger action can:</a:t>
            </a:r>
          </a:p>
          <a:p>
            <a:pPr lvl="1"/>
            <a:r>
              <a:rPr lang="en-US" sz="4400" dirty="0"/>
              <a:t>Contain SQL, PL/SQL, or Java statements</a:t>
            </a:r>
          </a:p>
          <a:p>
            <a:pPr lvl="1"/>
            <a:r>
              <a:rPr lang="en-US" sz="4400" dirty="0"/>
              <a:t>Define PL/SQL language constructs such as variables, constants, cursors, exceptions</a:t>
            </a:r>
          </a:p>
          <a:p>
            <a:pPr lvl="1"/>
            <a:r>
              <a:rPr lang="en-US" sz="4400" dirty="0"/>
              <a:t>Define Java language constructs</a:t>
            </a:r>
          </a:p>
          <a:p>
            <a:pPr lvl="1"/>
            <a:r>
              <a:rPr lang="en-US" sz="4400" dirty="0"/>
              <a:t>Call stored procedures</a:t>
            </a:r>
          </a:p>
          <a:p>
            <a:r>
              <a:rPr lang="en-US" sz="4400" dirty="0"/>
              <a:t>If the triggers are row triggers, the statements in a trigger action have access to column values of the row being processed by the trigger. </a:t>
            </a:r>
            <a:r>
              <a:rPr lang="en-US" sz="4400" b="1" dirty="0"/>
              <a:t>Correlation names </a:t>
            </a:r>
            <a:r>
              <a:rPr lang="en-US" sz="4400" dirty="0"/>
              <a:t>provide access to the old and new values for each column.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Triggers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Triggers and Statement Triggers</a:t>
            </a:r>
          </a:p>
          <a:p>
            <a:r>
              <a:rPr lang="en-US" dirty="0" smtClean="0"/>
              <a:t>BEFORE and AFTER Triggers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Row Triggers and Statement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define a trigger, you can specify the number of times the trigger action is to be run:</a:t>
            </a:r>
          </a:p>
          <a:p>
            <a:pPr lvl="1"/>
            <a:r>
              <a:rPr lang="en-US" b="1" dirty="0" smtClean="0"/>
              <a:t>Once for every row </a:t>
            </a:r>
            <a:r>
              <a:rPr lang="en-US" dirty="0" smtClean="0"/>
              <a:t>affected by the triggering statement, such as a trigger fired by an UPDATE statement that updates many rows</a:t>
            </a:r>
          </a:p>
          <a:p>
            <a:r>
              <a:rPr lang="en-US" b="1" dirty="0" smtClean="0"/>
              <a:t>Once for the triggering statement</a:t>
            </a:r>
            <a:r>
              <a:rPr lang="en-US" dirty="0" smtClean="0"/>
              <a:t>, no matter how many rows it affects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Row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row trigger is fired each time the table is affected by the triggering statement. </a:t>
            </a:r>
          </a:p>
          <a:p>
            <a:r>
              <a:rPr lang="en-US" dirty="0" smtClean="0"/>
              <a:t>For example, if an UPDATE statement updates multiple rows of a table, a row trigger is fired once for each row affected by the UPDATE statement. </a:t>
            </a:r>
          </a:p>
          <a:p>
            <a:r>
              <a:rPr lang="en-US" dirty="0" smtClean="0"/>
              <a:t>If a triggering statement affects no rows, a row trigger is not run.</a:t>
            </a:r>
          </a:p>
          <a:p>
            <a:r>
              <a:rPr lang="en-US" dirty="0" smtClean="0"/>
              <a:t>Row triggers are useful if the code in the trigger action depends on data provided by the triggering statement or rows that are affected.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Statement Triggers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statement trigger </a:t>
            </a:r>
            <a:r>
              <a:rPr lang="en-US" b="1" dirty="0" smtClean="0"/>
              <a:t>is fired once </a:t>
            </a:r>
            <a:r>
              <a:rPr lang="en-US" dirty="0" smtClean="0"/>
              <a:t>on behalf of the triggering statement, regardless of the number of rows in the table that the triggering statement affects, even if no rows are affected. </a:t>
            </a:r>
          </a:p>
          <a:p>
            <a:r>
              <a:rPr lang="en-US" dirty="0" smtClean="0"/>
              <a:t>For example, if a DELETE statement deletes several rows from a table, a statement-level DELETE trigger is fired only once.</a:t>
            </a:r>
          </a:p>
          <a:p>
            <a:r>
              <a:rPr lang="en-US" dirty="0" smtClean="0"/>
              <a:t>Statement triggers are useful if the code in the trigger action does not depend on the data provided by the triggering statement or the rows affected. For example, use a statement trigger to:</a:t>
            </a:r>
          </a:p>
          <a:p>
            <a:pPr lvl="1"/>
            <a:r>
              <a:rPr lang="en-US" dirty="0" smtClean="0">
                <a:effectLst/>
              </a:rPr>
              <a:t>Make a complex security check on the current time or user</a:t>
            </a:r>
          </a:p>
          <a:p>
            <a:pPr lvl="1"/>
            <a:r>
              <a:rPr lang="en-US" dirty="0" smtClean="0">
                <a:effectLst/>
              </a:rPr>
              <a:t>Generate a single audit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BEFORE and AFTER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defining a trigger, you can specify the trigger timing—whether the trigger action is to be run </a:t>
            </a:r>
            <a:r>
              <a:rPr lang="en-US" b="1" dirty="0" smtClean="0"/>
              <a:t>before</a:t>
            </a:r>
            <a:r>
              <a:rPr lang="en-US" dirty="0" smtClean="0"/>
              <a:t> or </a:t>
            </a:r>
            <a:r>
              <a:rPr lang="en-US" b="1" dirty="0" smtClean="0"/>
              <a:t>after</a:t>
            </a:r>
            <a:r>
              <a:rPr lang="en-US" dirty="0" smtClean="0"/>
              <a:t> the triggering statement. </a:t>
            </a:r>
          </a:p>
          <a:p>
            <a:r>
              <a:rPr lang="en-US" dirty="0" smtClean="0"/>
              <a:t>BEFORE and AFTER apply to both statement and row triggers.</a:t>
            </a:r>
          </a:p>
          <a:p>
            <a:r>
              <a:rPr lang="en-US" dirty="0" smtClean="0"/>
              <a:t>BEFORE and AFTER triggers fired by DML statements can be defined only on tables, not on views. </a:t>
            </a:r>
          </a:p>
          <a:p>
            <a:r>
              <a:rPr lang="en-US" dirty="0" smtClean="0"/>
              <a:t>However, triggers on the base tables of a view are fired if an INSERT, UPDATE, or DELETE statement is issued against the view. </a:t>
            </a:r>
          </a:p>
          <a:p>
            <a:r>
              <a:rPr lang="en-US" dirty="0" smtClean="0"/>
              <a:t>BEFORE and AFTER triggers fired by DDL statements can be defined only on the database or a schema, not on particular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BEFORE Triggers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triggers run the trigger action </a:t>
            </a:r>
            <a:r>
              <a:rPr lang="en-US" b="1" dirty="0" smtClean="0"/>
              <a:t>before the triggering statement is run</a:t>
            </a:r>
            <a:r>
              <a:rPr lang="en-US" dirty="0" smtClean="0"/>
              <a:t>. This type of trigger is commonly used in the following situations:</a:t>
            </a:r>
          </a:p>
          <a:p>
            <a:pPr lvl="1"/>
            <a:r>
              <a:rPr lang="en-US" dirty="0" smtClean="0"/>
              <a:t>When the trigger action determines whether the triggering statement should be allowed to complete. Using a BEFORE trigger for this purpose, you can eliminate unnecessary processing of the triggering statement and its eventual rollback in cases where an exception is raised in the trigger action.</a:t>
            </a:r>
          </a:p>
          <a:p>
            <a:pPr lvl="1"/>
            <a:r>
              <a:rPr lang="en-US" dirty="0" smtClean="0"/>
              <a:t>To derive specific column values before completing a triggering INSERT or UPDATE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68B39F-9D4C-4203-96EB-E3F77D85209B}" type="slidenum">
              <a:rPr lang="en-GB">
                <a:solidFill>
                  <a:srgbClr val="FFFFFF"/>
                </a:solidFill>
              </a:rPr>
              <a:pPr/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Oracle PL/SQL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4600" y="3048000"/>
            <a:ext cx="2590800" cy="73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3200"/>
              <a:t>TRIGGERS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495801" y="381000"/>
            <a:ext cx="6151563" cy="8842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3366"/>
                </a:solidFill>
                <a:latin typeface="Times New Roman" panose="02020603050405020304" pitchFamily="18" charset="0"/>
              </a:rPr>
              <a:t>iSQLplus: </a:t>
            </a:r>
            <a:br>
              <a:rPr lang="en-GB" sz="2400">
                <a:solidFill>
                  <a:srgbClr val="003366"/>
                </a:solidFill>
                <a:latin typeface="Times New Roman" panose="02020603050405020304" pitchFamily="18" charset="0"/>
              </a:rPr>
            </a:br>
            <a:r>
              <a:rPr lang="en-GB" sz="2800">
                <a:solidFill>
                  <a:srgbClr val="003366"/>
                </a:solidFill>
                <a:latin typeface="Times New Roman" panose="02020603050405020304" pitchFamily="18" charset="0"/>
                <a:hlinkClick r:id="rId2" tooltip="http://uadoem02.uad.ac.uk:5560/isqlplus."/>
              </a:rPr>
              <a:t>http://uadoem02.uad.ac.uk:5560/isqlplus.</a:t>
            </a:r>
            <a:r>
              <a:rPr lang="en-GB" sz="2800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0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</a:t>
            </a:r>
            <a:r>
              <a:rPr lang="en-US" b="1" dirty="0" smtClean="0"/>
              <a:t>Triggers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AFTER triggers run the trigger action after the triggering statement is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C6BC-3B71-403B-AD82-5D31296204B6}" type="slidenum">
              <a:rPr lang="en-GB">
                <a:solidFill>
                  <a:srgbClr val="FFFFFF"/>
                </a:solidFill>
              </a:rPr>
              <a:pPr/>
              <a:t>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trigger?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8001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 block of code that is attached to an event.  When that event occurs the trigger code is fired.</a:t>
            </a:r>
          </a:p>
          <a:p>
            <a:pPr>
              <a:lnSpc>
                <a:spcPct val="90000"/>
              </a:lnSpc>
            </a:pPr>
            <a:r>
              <a:rPr lang="en-GB" sz="2400"/>
              <a:t>A stored block with [Declare], Begin, End.</a:t>
            </a:r>
          </a:p>
          <a:p>
            <a:pPr>
              <a:lnSpc>
                <a:spcPct val="90000"/>
              </a:lnSpc>
            </a:pPr>
            <a:r>
              <a:rPr lang="en-GB" sz="2400"/>
              <a:t>Associated with a database table or action</a:t>
            </a:r>
          </a:p>
          <a:p>
            <a:pPr>
              <a:lnSpc>
                <a:spcPct val="90000"/>
              </a:lnSpc>
            </a:pPr>
            <a:r>
              <a:rPr lang="en-GB" sz="2400"/>
              <a:t>Fires </a:t>
            </a:r>
            <a:r>
              <a:rPr lang="en-GB" sz="2400" b="1"/>
              <a:t>automatically</a:t>
            </a:r>
            <a:r>
              <a:rPr lang="en-GB" sz="2400"/>
              <a:t> when certain DML action is carried out on the table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Before or after an event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Change may be INSERT, DELETE, UPDATE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Do we want to perform on multiple rows?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If not, then Statement level trigger fires once only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If so, then Row level trigger fires for each affected row</a:t>
            </a:r>
          </a:p>
        </p:txBody>
      </p:sp>
    </p:spTree>
    <p:extLst>
      <p:ext uri="{BB962C8B-B14F-4D97-AF65-F5344CB8AC3E}">
        <p14:creationId xmlns:p14="http://schemas.microsoft.com/office/powerpoint/2010/main" val="29308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F072-62AB-43ED-A10B-A4C73D19011F}" type="slidenum">
              <a:rPr lang="en-GB">
                <a:solidFill>
                  <a:srgbClr val="FFFFFF"/>
                </a:solidFill>
              </a:rPr>
              <a:pPr/>
              <a:t>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8001000" cy="3581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/>
              <a:t>Auditing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Write information about (sensitive) data modifications to an audit 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May include old and new values, user, timestamp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E.g. new and old salary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en-GB"/>
              <a:t>Data Integrity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Implement checks on data against business rules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Can compare with live database values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NEW and OLD values can be compared </a:t>
            </a:r>
          </a:p>
          <a:p>
            <a:pPr marL="838200" lvl="1" indent="-381000">
              <a:lnSpc>
                <a:spcPct val="90000"/>
              </a:lnSpc>
            </a:pPr>
            <a:r>
              <a:rPr lang="en-GB"/>
              <a:t>E.g. prices must not go down</a:t>
            </a:r>
          </a:p>
        </p:txBody>
      </p:sp>
    </p:spTree>
    <p:extLst>
      <p:ext uri="{BB962C8B-B14F-4D97-AF65-F5344CB8AC3E}">
        <p14:creationId xmlns:p14="http://schemas.microsoft.com/office/powerpoint/2010/main" val="223385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FF39-A1D8-47EB-8F2E-6DF0C45138C6}" type="slidenum">
              <a:rPr lang="en-GB">
                <a:solidFill>
                  <a:srgbClr val="FFFFFF"/>
                </a:solidFill>
              </a:rPr>
              <a:pPr/>
              <a:t>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en-GB"/>
              <a:t>Referential integrity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Allows implementation of a "cascade update"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E.g. if author ID (aID) is changed, appropriately change authID in foreign key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GB"/>
              <a:t>Derived data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Update any stored derived data when base data changes</a:t>
            </a:r>
          </a:p>
          <a:p>
            <a:pPr marL="914400" lvl="1" indent="-457200">
              <a:lnSpc>
                <a:spcPct val="90000"/>
              </a:lnSpc>
            </a:pPr>
            <a:r>
              <a:rPr lang="en-GB"/>
              <a:t>E.g. if total number of employees is stored, add 1 if new employee added</a:t>
            </a:r>
          </a:p>
        </p:txBody>
      </p:sp>
    </p:spTree>
    <p:extLst>
      <p:ext uri="{BB962C8B-B14F-4D97-AF65-F5344CB8AC3E}">
        <p14:creationId xmlns:p14="http://schemas.microsoft.com/office/powerpoint/2010/main" val="209913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CEB9-DFAB-46D6-B399-EB84CB5F91A6}" type="slidenum">
              <a:rPr lang="en-GB">
                <a:solidFill>
                  <a:srgbClr val="FFFFFF"/>
                </a:solidFill>
              </a:rPr>
              <a:pPr/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Trigger Uses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 startAt="5"/>
            </a:pPr>
            <a:r>
              <a:rPr lang="en-GB"/>
              <a:t>Security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/>
              <a:t>Logging of database access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/>
              <a:t>E.g. date and time each user logs on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/>
              <a:t>E.g. deny access at weekend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6"/>
            </a:pPr>
            <a:r>
              <a:rPr lang="en-GB"/>
              <a:t>Maintaining synchronous replicates</a:t>
            </a:r>
          </a:p>
          <a:p>
            <a:pPr marL="914400" lvl="1" indent="-4572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/>
              <a:t>In a distributed database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 startAt="7"/>
            </a:pPr>
            <a:r>
              <a:rPr lang="en-GB"/>
              <a:t>Generating statistics on table access</a:t>
            </a:r>
          </a:p>
        </p:txBody>
      </p:sp>
    </p:spTree>
    <p:extLst>
      <p:ext uri="{BB962C8B-B14F-4D97-AF65-F5344CB8AC3E}">
        <p14:creationId xmlns:p14="http://schemas.microsoft.com/office/powerpoint/2010/main" val="8241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Triggers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use triggers to:</a:t>
            </a:r>
          </a:p>
          <a:p>
            <a:pPr lvl="1"/>
            <a:r>
              <a:rPr lang="en-US" dirty="0" smtClean="0"/>
              <a:t>Automatically generate derived column </a:t>
            </a:r>
            <a:r>
              <a:rPr lang="en-US" dirty="0" smtClean="0"/>
              <a:t>values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Prevent invalid transactions</a:t>
            </a:r>
          </a:p>
          <a:p>
            <a:pPr lvl="1"/>
            <a:r>
              <a:rPr lang="en-US" dirty="0" smtClean="0"/>
              <a:t>Enforce complex security authorizations</a:t>
            </a:r>
          </a:p>
          <a:p>
            <a:pPr lvl="1"/>
            <a:r>
              <a:rPr lang="en-US" dirty="0" smtClean="0"/>
              <a:t>Enforce referential integrity across nodes in a distributed database</a:t>
            </a:r>
          </a:p>
          <a:p>
            <a:pPr lvl="1"/>
            <a:r>
              <a:rPr lang="en-US" dirty="0" smtClean="0"/>
              <a:t>Enforce complex business rules</a:t>
            </a:r>
          </a:p>
          <a:p>
            <a:pPr lvl="1"/>
            <a:r>
              <a:rPr lang="en-US" dirty="0" smtClean="0"/>
              <a:t>Provide transparent event logging</a:t>
            </a:r>
          </a:p>
          <a:p>
            <a:pPr lvl="1"/>
            <a:r>
              <a:rPr lang="en-US" dirty="0" smtClean="0"/>
              <a:t>Provide auditing</a:t>
            </a:r>
          </a:p>
          <a:p>
            <a:pPr lvl="1"/>
            <a:r>
              <a:rPr lang="en-US" dirty="0" smtClean="0"/>
              <a:t>Maintain synchronous table replicates</a:t>
            </a:r>
          </a:p>
          <a:p>
            <a:pPr lvl="1"/>
            <a:r>
              <a:rPr lang="en-US" dirty="0" smtClean="0"/>
              <a:t>Gather statistics on table access</a:t>
            </a:r>
          </a:p>
          <a:p>
            <a:pPr lvl="1"/>
            <a:r>
              <a:rPr lang="en-US" dirty="0" smtClean="0"/>
              <a:t>Modify table data when DML statements are issued against views</a:t>
            </a:r>
          </a:p>
          <a:p>
            <a:pPr lvl="1"/>
            <a:r>
              <a:rPr lang="en-US" dirty="0" smtClean="0"/>
              <a:t>Publish information about database events, user events, and SQL statements to subscribing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triggering event or statement</a:t>
            </a:r>
          </a:p>
          <a:p>
            <a:r>
              <a:rPr lang="en-US" dirty="0"/>
              <a:t>A trigger restriction</a:t>
            </a:r>
          </a:p>
          <a:p>
            <a:r>
              <a:rPr lang="en-US" dirty="0"/>
              <a:t>A trigger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2034-CEC3-4DA9-9C49-DBFA18506877}" type="slidenum">
              <a:rPr lang="en-GB" smtClean="0">
                <a:solidFill>
                  <a:srgbClr val="FFFFFF"/>
                </a:solidFill>
              </a:rPr>
              <a:pPr/>
              <a:t>8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3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5" y="685801"/>
            <a:ext cx="10373710" cy="579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1166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Capsules</vt:lpstr>
      <vt:lpstr>PowerPoint Presentation</vt:lpstr>
      <vt:lpstr>Oracle PL/SQL </vt:lpstr>
      <vt:lpstr>What is a trigger?</vt:lpstr>
      <vt:lpstr>Trigger Uses</vt:lpstr>
      <vt:lpstr>Trigger Uses</vt:lpstr>
      <vt:lpstr>Trigger Uses</vt:lpstr>
      <vt:lpstr>How Triggers Are Used</vt:lpstr>
      <vt:lpstr>Parts of Trigger</vt:lpstr>
      <vt:lpstr>PowerPoint Presentation</vt:lpstr>
      <vt:lpstr>The Triggering Event or Statement</vt:lpstr>
      <vt:lpstr>Triggering event or statement</vt:lpstr>
      <vt:lpstr>Trigger Restriction </vt:lpstr>
      <vt:lpstr>Trigger Action</vt:lpstr>
      <vt:lpstr>Types of Triggers </vt:lpstr>
      <vt:lpstr>Row Triggers and Statement Triggers</vt:lpstr>
      <vt:lpstr>Row Triggers</vt:lpstr>
      <vt:lpstr>Statement Triggers </vt:lpstr>
      <vt:lpstr>BEFORE and AFTER Triggers</vt:lpstr>
      <vt:lpstr>BEFORE Triggers </vt:lpstr>
      <vt:lpstr>AFTER Triggers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ljmca</dc:creator>
  <cp:lastModifiedBy>ljmca</cp:lastModifiedBy>
  <cp:revision>2</cp:revision>
  <dcterms:created xsi:type="dcterms:W3CDTF">2022-09-13T04:14:56Z</dcterms:created>
  <dcterms:modified xsi:type="dcterms:W3CDTF">2022-09-13T04:25:06Z</dcterms:modified>
</cp:coreProperties>
</file>