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1"/>
  </p:notesMasterIdLst>
  <p:sldIdLst>
    <p:sldId id="256" r:id="rId2"/>
    <p:sldId id="257" r:id="rId3"/>
    <p:sldId id="259" r:id="rId4"/>
    <p:sldId id="260" r:id="rId5"/>
    <p:sldId id="261" r:id="rId6"/>
    <p:sldId id="263"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uwatosin Akintayo" initials="OA" lastIdx="1" clrIdx="0">
    <p:extLst>
      <p:ext uri="{19B8F6BF-5375-455C-9EA6-DF929625EA0E}">
        <p15:presenceInfo xmlns:p15="http://schemas.microsoft.com/office/powerpoint/2012/main" userId="5eee6ebe85c810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32" autoAdjust="0"/>
  </p:normalViewPr>
  <p:slideViewPr>
    <p:cSldViewPr snapToGrid="0">
      <p:cViewPr varScale="1">
        <p:scale>
          <a:sx n="80" d="100"/>
          <a:sy n="80" d="100"/>
        </p:scale>
        <p:origin x="53" y="35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04T22:36:23.188"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C21A1-1298-4B42-96A1-6D42BC5633E1}" type="datetimeFigureOut">
              <a:rPr lang="en-GB" smtClean="0"/>
              <a:t>06/02/2024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D9CE3-ADA5-4716-85B2-9719F6C18829}" type="slidenum">
              <a:rPr lang="en-GB" smtClean="0"/>
              <a:t>‹#›</a:t>
            </a:fld>
            <a:endParaRPr lang="en-GB"/>
          </a:p>
        </p:txBody>
      </p:sp>
    </p:spTree>
    <p:extLst>
      <p:ext uri="{BB962C8B-B14F-4D97-AF65-F5344CB8AC3E}">
        <p14:creationId xmlns:p14="http://schemas.microsoft.com/office/powerpoint/2010/main" val="702539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SMLL/</a:t>
            </a:r>
          </a:p>
          <a:p>
            <a:endParaRPr lang="en-GB" dirty="0"/>
          </a:p>
        </p:txBody>
      </p:sp>
      <p:sp>
        <p:nvSpPr>
          <p:cNvPr id="4" name="Slide Number Placeholder 3"/>
          <p:cNvSpPr>
            <a:spLocks noGrp="1"/>
          </p:cNvSpPr>
          <p:nvPr>
            <p:ph type="sldNum" sz="quarter" idx="5"/>
          </p:nvPr>
        </p:nvSpPr>
        <p:spPr/>
        <p:txBody>
          <a:bodyPr/>
          <a:lstStyle/>
          <a:p>
            <a:fld id="{A3CD9CE3-ADA5-4716-85B2-9719F6C18829}" type="slidenum">
              <a:rPr lang="en-GB" smtClean="0"/>
              <a:t>1</a:t>
            </a:fld>
            <a:endParaRPr lang="en-GB"/>
          </a:p>
        </p:txBody>
      </p:sp>
    </p:spTree>
    <p:extLst>
      <p:ext uri="{BB962C8B-B14F-4D97-AF65-F5344CB8AC3E}">
        <p14:creationId xmlns:p14="http://schemas.microsoft.com/office/powerpoint/2010/main" val="2266317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3CD9CE3-ADA5-4716-85B2-9719F6C18829}" type="slidenum">
              <a:rPr lang="en-GB" smtClean="0"/>
              <a:t>5</a:t>
            </a:fld>
            <a:endParaRPr lang="en-GB"/>
          </a:p>
        </p:txBody>
      </p:sp>
    </p:spTree>
    <p:extLst>
      <p:ext uri="{BB962C8B-B14F-4D97-AF65-F5344CB8AC3E}">
        <p14:creationId xmlns:p14="http://schemas.microsoft.com/office/powerpoint/2010/main" val="1995815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a:t>
            </a:r>
          </a:p>
        </p:txBody>
      </p:sp>
      <p:sp>
        <p:nvSpPr>
          <p:cNvPr id="4" name="Slide Number Placeholder 3"/>
          <p:cNvSpPr>
            <a:spLocks noGrp="1"/>
          </p:cNvSpPr>
          <p:nvPr>
            <p:ph type="sldNum" sz="quarter" idx="5"/>
          </p:nvPr>
        </p:nvSpPr>
        <p:spPr/>
        <p:txBody>
          <a:bodyPr/>
          <a:lstStyle/>
          <a:p>
            <a:fld id="{A3CD9CE3-ADA5-4716-85B2-9719F6C18829}" type="slidenum">
              <a:rPr lang="en-GB" smtClean="0"/>
              <a:t>7</a:t>
            </a:fld>
            <a:endParaRPr lang="en-GB"/>
          </a:p>
        </p:txBody>
      </p:sp>
    </p:spTree>
    <p:extLst>
      <p:ext uri="{BB962C8B-B14F-4D97-AF65-F5344CB8AC3E}">
        <p14:creationId xmlns:p14="http://schemas.microsoft.com/office/powerpoint/2010/main" val="261202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AAD347D-5ACD-4C99-B74B-A9C85AD731AF}" type="datetimeFigureOut">
              <a:rPr lang="en-US" smtClean="0"/>
              <a:t>2/6/2024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8081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7D6DBC-44D9-498D-A3B3-5013EACA5D23}" type="datetimeFigureOut">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954B70-8AE3-4F90-8582-32955E5BC8DD}" type="slidenum">
              <a:rPr lang="en-GB" smtClean="0"/>
              <a:t>‹#›</a:t>
            </a:fld>
            <a:endParaRPr lang="en-GB"/>
          </a:p>
        </p:txBody>
      </p:sp>
    </p:spTree>
    <p:extLst>
      <p:ext uri="{BB962C8B-B14F-4D97-AF65-F5344CB8AC3E}">
        <p14:creationId xmlns:p14="http://schemas.microsoft.com/office/powerpoint/2010/main" val="240500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7D6DBC-44D9-498D-A3B3-5013EACA5D23}"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954B70-8AE3-4F90-8582-32955E5BC8DD}" type="slidenum">
              <a:rPr lang="en-GB" smtClean="0"/>
              <a:t>‹#›</a:t>
            </a:fld>
            <a:endParaRPr lang="en-GB"/>
          </a:p>
        </p:txBody>
      </p:sp>
    </p:spTree>
    <p:extLst>
      <p:ext uri="{BB962C8B-B14F-4D97-AF65-F5344CB8AC3E}">
        <p14:creationId xmlns:p14="http://schemas.microsoft.com/office/powerpoint/2010/main" val="80412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7D6DBC-44D9-498D-A3B3-5013EACA5D23}"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954B70-8AE3-4F90-8582-32955E5BC8DD}" type="slidenum">
              <a:rPr lang="en-GB" smtClean="0"/>
              <a:t>‹#›</a:t>
            </a:fld>
            <a:endParaRPr lang="en-GB"/>
          </a:p>
        </p:txBody>
      </p:sp>
    </p:spTree>
    <p:extLst>
      <p:ext uri="{BB962C8B-B14F-4D97-AF65-F5344CB8AC3E}">
        <p14:creationId xmlns:p14="http://schemas.microsoft.com/office/powerpoint/2010/main" val="2590685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7D6DBC-44D9-498D-A3B3-5013EACA5D23}"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954B70-8AE3-4F90-8582-32955E5BC8DD}" type="slidenum">
              <a:rPr lang="en-GB" smtClean="0"/>
              <a:t>‹#›</a:t>
            </a:fld>
            <a:endParaRPr lang="en-GB"/>
          </a:p>
        </p:txBody>
      </p:sp>
    </p:spTree>
    <p:extLst>
      <p:ext uri="{BB962C8B-B14F-4D97-AF65-F5344CB8AC3E}">
        <p14:creationId xmlns:p14="http://schemas.microsoft.com/office/powerpoint/2010/main" val="3855956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E7D6DBC-44D9-498D-A3B3-5013EACA5D23}" type="datetimeFigureOut">
              <a:rPr lang="en-GB" smtClean="0"/>
              <a:t>06/02/2024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4954B70-8AE3-4F90-8582-32955E5BC8DD}" type="slidenum">
              <a:rPr lang="en-GB" smtClean="0"/>
              <a:t>‹#›</a:t>
            </a:fld>
            <a:endParaRPr lang="en-GB"/>
          </a:p>
        </p:txBody>
      </p:sp>
    </p:spTree>
    <p:extLst>
      <p:ext uri="{BB962C8B-B14F-4D97-AF65-F5344CB8AC3E}">
        <p14:creationId xmlns:p14="http://schemas.microsoft.com/office/powerpoint/2010/main" val="3758235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E7D6DBC-44D9-498D-A3B3-5013EACA5D23}" type="datetimeFigureOut">
              <a:rPr lang="en-GB" smtClean="0"/>
              <a:t>06/02/2024</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F4954B70-8AE3-4F90-8582-32955E5BC8DD}" type="slidenum">
              <a:rPr lang="en-GB" smtClean="0"/>
              <a:t>‹#›</a:t>
            </a:fld>
            <a:endParaRPr lang="en-GB"/>
          </a:p>
        </p:txBody>
      </p:sp>
    </p:spTree>
    <p:extLst>
      <p:ext uri="{BB962C8B-B14F-4D97-AF65-F5344CB8AC3E}">
        <p14:creationId xmlns:p14="http://schemas.microsoft.com/office/powerpoint/2010/main" val="2684612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E7D6DBC-44D9-498D-A3B3-5013EACA5D23}"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954B70-8AE3-4F90-8582-32955E5BC8DD}" type="slidenum">
              <a:rPr lang="en-GB" smtClean="0"/>
              <a:t>‹#›</a:t>
            </a:fld>
            <a:endParaRPr lang="en-GB"/>
          </a:p>
        </p:txBody>
      </p:sp>
    </p:spTree>
    <p:extLst>
      <p:ext uri="{BB962C8B-B14F-4D97-AF65-F5344CB8AC3E}">
        <p14:creationId xmlns:p14="http://schemas.microsoft.com/office/powerpoint/2010/main" val="2931670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E7D6DBC-44D9-498D-A3B3-5013EACA5D23}"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954B70-8AE3-4F90-8582-32955E5BC8DD}" type="slidenum">
              <a:rPr lang="en-GB" smtClean="0"/>
              <a:t>‹#›</a:t>
            </a:fld>
            <a:endParaRPr lang="en-GB"/>
          </a:p>
        </p:txBody>
      </p:sp>
    </p:spTree>
    <p:extLst>
      <p:ext uri="{BB962C8B-B14F-4D97-AF65-F5344CB8AC3E}">
        <p14:creationId xmlns:p14="http://schemas.microsoft.com/office/powerpoint/2010/main" val="38342369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B3FE6-21FD-6855-4E85-3FC78F689B92}"/>
              </a:ext>
            </a:extLst>
          </p:cNvPr>
          <p:cNvSpPr>
            <a:spLocks noGrp="1"/>
          </p:cNvSpPr>
          <p:nvPr>
            <p:ph idx="1"/>
          </p:nvPr>
        </p:nvSpPr>
        <p:spPr>
          <a:xfrm>
            <a:off x="838200" y="699190"/>
            <a:ext cx="10515600" cy="4351338"/>
          </a:xfrm>
        </p:spPr>
        <p:txBody>
          <a:bodyPr/>
          <a:lstStyle>
            <a:lvl1pPr marL="457200" indent="-457200">
              <a:buFont typeface="Arial" panose="020B0604020202020204" pitchFamily="34" charset="0"/>
              <a:buChar char="•"/>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sp>
        <p:nvSpPr>
          <p:cNvPr id="4" name="Date Placeholder 3">
            <a:extLst>
              <a:ext uri="{FF2B5EF4-FFF2-40B4-BE49-F238E27FC236}">
                <a16:creationId xmlns:a16="http://schemas.microsoft.com/office/drawing/2014/main" id="{AFBC5B6C-81E7-0C1A-2D9A-B92D003AC855}"/>
              </a:ext>
            </a:extLst>
          </p:cNvPr>
          <p:cNvSpPr>
            <a:spLocks noGrp="1"/>
          </p:cNvSpPr>
          <p:nvPr>
            <p:ph type="dt" sz="half" idx="10"/>
          </p:nvPr>
        </p:nvSpPr>
        <p:spPr/>
        <p:txBody>
          <a:bodyPr/>
          <a:lstStyle/>
          <a:p>
            <a:fld id="{6E7D6DBC-44D9-498D-A3B3-5013EACA5D23}" type="datetimeFigureOut">
              <a:rPr lang="en-GB" smtClean="0"/>
              <a:t>06/02/2024</a:t>
            </a:fld>
            <a:endParaRPr lang="en-GB"/>
          </a:p>
        </p:txBody>
      </p:sp>
      <p:sp>
        <p:nvSpPr>
          <p:cNvPr id="5" name="Footer Placeholder 4">
            <a:extLst>
              <a:ext uri="{FF2B5EF4-FFF2-40B4-BE49-F238E27FC236}">
                <a16:creationId xmlns:a16="http://schemas.microsoft.com/office/drawing/2014/main" id="{A0FBC308-527F-BC0C-90B3-2CC2A6798B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E38CDA-D14C-9C8F-C2B7-67674B09B993}"/>
              </a:ext>
            </a:extLst>
          </p:cNvPr>
          <p:cNvSpPr>
            <a:spLocks noGrp="1"/>
          </p:cNvSpPr>
          <p:nvPr>
            <p:ph type="sldNum" sz="quarter" idx="12"/>
          </p:nvPr>
        </p:nvSpPr>
        <p:spPr/>
        <p:txBody>
          <a:bodyPr/>
          <a:lstStyle/>
          <a:p>
            <a:fld id="{F4954B70-8AE3-4F90-8582-32955E5BC8DD}" type="slidenum">
              <a:rPr lang="en-GB" smtClean="0"/>
              <a:t>‹#›</a:t>
            </a:fld>
            <a:endParaRPr lang="en-GB"/>
          </a:p>
        </p:txBody>
      </p:sp>
    </p:spTree>
    <p:extLst>
      <p:ext uri="{BB962C8B-B14F-4D97-AF65-F5344CB8AC3E}">
        <p14:creationId xmlns:p14="http://schemas.microsoft.com/office/powerpoint/2010/main" val="2945750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7D6DBC-44D9-498D-A3B3-5013EACA5D23}"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954B70-8AE3-4F90-8582-32955E5BC8DD}" type="slidenum">
              <a:rPr lang="en-GB" smtClean="0"/>
              <a:t>‹#›</a:t>
            </a:fld>
            <a:endParaRPr lang="en-GB"/>
          </a:p>
        </p:txBody>
      </p:sp>
    </p:spTree>
    <p:extLst>
      <p:ext uri="{BB962C8B-B14F-4D97-AF65-F5344CB8AC3E}">
        <p14:creationId xmlns:p14="http://schemas.microsoft.com/office/powerpoint/2010/main" val="11438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7D6DBC-44D9-498D-A3B3-5013EACA5D23}"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954B70-8AE3-4F90-8582-32955E5BC8DD}" type="slidenum">
              <a:rPr lang="en-GB" smtClean="0"/>
              <a:t>‹#›</a:t>
            </a:fld>
            <a:endParaRPr lang="en-GB"/>
          </a:p>
        </p:txBody>
      </p:sp>
    </p:spTree>
    <p:extLst>
      <p:ext uri="{BB962C8B-B14F-4D97-AF65-F5344CB8AC3E}">
        <p14:creationId xmlns:p14="http://schemas.microsoft.com/office/powerpoint/2010/main" val="62353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7D6DBC-44D9-498D-A3B3-5013EACA5D23}" type="datetimeFigureOut">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954B70-8AE3-4F90-8582-32955E5BC8DD}" type="slidenum">
              <a:rPr lang="en-GB" smtClean="0"/>
              <a:t>‹#›</a:t>
            </a:fld>
            <a:endParaRPr lang="en-GB"/>
          </a:p>
        </p:txBody>
      </p:sp>
    </p:spTree>
    <p:extLst>
      <p:ext uri="{BB962C8B-B14F-4D97-AF65-F5344CB8AC3E}">
        <p14:creationId xmlns:p14="http://schemas.microsoft.com/office/powerpoint/2010/main" val="282655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7D6DBC-44D9-498D-A3B3-5013EACA5D23}" type="datetimeFigureOut">
              <a:rPr lang="en-GB" smtClean="0"/>
              <a:t>06/02/2024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4954B70-8AE3-4F90-8582-32955E5BC8DD}" type="slidenum">
              <a:rPr lang="en-GB" smtClean="0"/>
              <a:t>‹#›</a:t>
            </a:fld>
            <a:endParaRPr lang="en-GB"/>
          </a:p>
        </p:txBody>
      </p:sp>
    </p:spTree>
    <p:extLst>
      <p:ext uri="{BB962C8B-B14F-4D97-AF65-F5344CB8AC3E}">
        <p14:creationId xmlns:p14="http://schemas.microsoft.com/office/powerpoint/2010/main" val="205386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7D6DBC-44D9-498D-A3B3-5013EACA5D23}" type="datetimeFigureOut">
              <a:rPr lang="en-GB" smtClean="0"/>
              <a:t>06/02/2024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4954B70-8AE3-4F90-8582-32955E5BC8DD}" type="slidenum">
              <a:rPr lang="en-GB" smtClean="0"/>
              <a:t>‹#›</a:t>
            </a:fld>
            <a:endParaRPr lang="en-GB"/>
          </a:p>
        </p:txBody>
      </p:sp>
    </p:spTree>
    <p:extLst>
      <p:ext uri="{BB962C8B-B14F-4D97-AF65-F5344CB8AC3E}">
        <p14:creationId xmlns:p14="http://schemas.microsoft.com/office/powerpoint/2010/main" val="2516089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D6DBC-44D9-498D-A3B3-5013EACA5D23}" type="datetimeFigureOut">
              <a:rPr lang="en-GB" smtClean="0"/>
              <a:t>06/02/2024</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4954B70-8AE3-4F90-8582-32955E5BC8DD}" type="slidenum">
              <a:rPr lang="en-GB" smtClean="0"/>
              <a:t>‹#›</a:t>
            </a:fld>
            <a:endParaRPr lang="en-GB"/>
          </a:p>
        </p:txBody>
      </p:sp>
    </p:spTree>
    <p:extLst>
      <p:ext uri="{BB962C8B-B14F-4D97-AF65-F5344CB8AC3E}">
        <p14:creationId xmlns:p14="http://schemas.microsoft.com/office/powerpoint/2010/main" val="4041687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7D6DBC-44D9-498D-A3B3-5013EACA5D23}" type="datetimeFigureOut">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954B70-8AE3-4F90-8582-32955E5BC8DD}" type="slidenum">
              <a:rPr lang="en-GB" smtClean="0"/>
              <a:t>‹#›</a:t>
            </a:fld>
            <a:endParaRPr lang="en-GB"/>
          </a:p>
        </p:txBody>
      </p:sp>
    </p:spTree>
    <p:extLst>
      <p:ext uri="{BB962C8B-B14F-4D97-AF65-F5344CB8AC3E}">
        <p14:creationId xmlns:p14="http://schemas.microsoft.com/office/powerpoint/2010/main" val="117340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7D6DBC-44D9-498D-A3B3-5013EACA5D23}" type="datetimeFigureOut">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954B70-8AE3-4F90-8582-32955E5BC8DD}" type="slidenum">
              <a:rPr lang="en-GB" smtClean="0"/>
              <a:t>‹#›</a:t>
            </a:fld>
            <a:endParaRPr lang="en-GB"/>
          </a:p>
        </p:txBody>
      </p:sp>
    </p:spTree>
    <p:extLst>
      <p:ext uri="{BB962C8B-B14F-4D97-AF65-F5344CB8AC3E}">
        <p14:creationId xmlns:p14="http://schemas.microsoft.com/office/powerpoint/2010/main" val="122073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E7D6DBC-44D9-498D-A3B3-5013EACA5D23}" type="datetimeFigureOut">
              <a:rPr lang="en-GB" smtClean="0"/>
              <a:t>06/02/2024</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4954B70-8AE3-4F90-8582-32955E5BC8DD}" type="slidenum">
              <a:rPr lang="en-GB" smtClean="0"/>
              <a:t>‹#›</a:t>
            </a:fld>
            <a:endParaRPr lang="en-GB"/>
          </a:p>
        </p:txBody>
      </p:sp>
    </p:spTree>
    <p:extLst>
      <p:ext uri="{BB962C8B-B14F-4D97-AF65-F5344CB8AC3E}">
        <p14:creationId xmlns:p14="http://schemas.microsoft.com/office/powerpoint/2010/main" val="83281448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650"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E780-9949-C891-4D5D-54A34DFAC451}"/>
              </a:ext>
            </a:extLst>
          </p:cNvPr>
          <p:cNvSpPr>
            <a:spLocks noGrp="1"/>
          </p:cNvSpPr>
          <p:nvPr>
            <p:ph type="ctrTitle"/>
          </p:nvPr>
        </p:nvSpPr>
        <p:spPr/>
        <p:txBody>
          <a:bodyPr/>
          <a:lstStyle/>
          <a:p>
            <a:r>
              <a:rPr lang="en-GB" dirty="0"/>
              <a:t>PRINCESS OLUWATOSIN</a:t>
            </a:r>
          </a:p>
        </p:txBody>
      </p:sp>
      <p:sp>
        <p:nvSpPr>
          <p:cNvPr id="3" name="Subtitle 2">
            <a:extLst>
              <a:ext uri="{FF2B5EF4-FFF2-40B4-BE49-F238E27FC236}">
                <a16:creationId xmlns:a16="http://schemas.microsoft.com/office/drawing/2014/main" id="{5443A6BF-7304-954C-C583-015EC418EE2F}"/>
              </a:ext>
            </a:extLst>
          </p:cNvPr>
          <p:cNvSpPr>
            <a:spLocks noGrp="1"/>
          </p:cNvSpPr>
          <p:nvPr>
            <p:ph type="subTitle" idx="1"/>
          </p:nvPr>
        </p:nvSpPr>
        <p:spPr/>
        <p:txBody>
          <a:bodyPr/>
          <a:lstStyle/>
          <a:p>
            <a:r>
              <a:rPr lang="en-GB" dirty="0"/>
              <a:t>BUSINESS CASE FOR CHIMONICA BANK</a:t>
            </a:r>
          </a:p>
        </p:txBody>
      </p:sp>
      <p:sp>
        <p:nvSpPr>
          <p:cNvPr id="4" name="TextBox 3">
            <a:extLst>
              <a:ext uri="{FF2B5EF4-FFF2-40B4-BE49-F238E27FC236}">
                <a16:creationId xmlns:a16="http://schemas.microsoft.com/office/drawing/2014/main" id="{219FCF6E-969F-9432-E4AB-F652B55337C9}"/>
              </a:ext>
            </a:extLst>
          </p:cNvPr>
          <p:cNvSpPr txBox="1"/>
          <p:nvPr/>
        </p:nvSpPr>
        <p:spPr>
          <a:xfrm>
            <a:off x="7235687" y="-2252870"/>
            <a:ext cx="45719"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n-GB" dirty="0">
              <a:ln>
                <a:solidFill>
                  <a:schemeClr val="bg2">
                    <a:lumMod val="75000"/>
                  </a:schemeClr>
                </a:solidFill>
              </a:ln>
            </a:endParaRPr>
          </a:p>
        </p:txBody>
      </p:sp>
    </p:spTree>
    <p:extLst>
      <p:ext uri="{BB962C8B-B14F-4D97-AF65-F5344CB8AC3E}">
        <p14:creationId xmlns:p14="http://schemas.microsoft.com/office/powerpoint/2010/main" val="3695990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19A23AF-0F05-1FFE-381C-1B892318273E}"/>
              </a:ext>
            </a:extLst>
          </p:cNvPr>
          <p:cNvGraphicFramePr>
            <a:graphicFrameLocks noGrp="1"/>
          </p:cNvGraphicFramePr>
          <p:nvPr>
            <p:extLst>
              <p:ext uri="{D42A27DB-BD31-4B8C-83A1-F6EECF244321}">
                <p14:modId xmlns:p14="http://schemas.microsoft.com/office/powerpoint/2010/main" val="919948403"/>
              </p:ext>
            </p:extLst>
          </p:nvPr>
        </p:nvGraphicFramePr>
        <p:xfrm>
          <a:off x="1473131" y="995056"/>
          <a:ext cx="7975668" cy="4210470"/>
        </p:xfrm>
        <a:graphic>
          <a:graphicData uri="http://schemas.openxmlformats.org/drawingml/2006/table">
            <a:tbl>
              <a:tblPr firstRow="1" bandRow="1">
                <a:tableStyleId>{5C22544A-7EE6-4342-B048-85BDC9FD1C3A}</a:tableStyleId>
              </a:tblPr>
              <a:tblGrid>
                <a:gridCol w="1993917">
                  <a:extLst>
                    <a:ext uri="{9D8B030D-6E8A-4147-A177-3AD203B41FA5}">
                      <a16:colId xmlns:a16="http://schemas.microsoft.com/office/drawing/2014/main" val="2409087576"/>
                    </a:ext>
                  </a:extLst>
                </a:gridCol>
                <a:gridCol w="1993917">
                  <a:extLst>
                    <a:ext uri="{9D8B030D-6E8A-4147-A177-3AD203B41FA5}">
                      <a16:colId xmlns:a16="http://schemas.microsoft.com/office/drawing/2014/main" val="3130780392"/>
                    </a:ext>
                  </a:extLst>
                </a:gridCol>
                <a:gridCol w="1993917">
                  <a:extLst>
                    <a:ext uri="{9D8B030D-6E8A-4147-A177-3AD203B41FA5}">
                      <a16:colId xmlns:a16="http://schemas.microsoft.com/office/drawing/2014/main" val="1597416847"/>
                    </a:ext>
                  </a:extLst>
                </a:gridCol>
                <a:gridCol w="1993917">
                  <a:extLst>
                    <a:ext uri="{9D8B030D-6E8A-4147-A177-3AD203B41FA5}">
                      <a16:colId xmlns:a16="http://schemas.microsoft.com/office/drawing/2014/main" val="2051053479"/>
                    </a:ext>
                  </a:extLst>
                </a:gridCol>
              </a:tblGrid>
              <a:tr h="449430">
                <a:tc>
                  <a:txBody>
                    <a:bodyPr/>
                    <a:lstStyle/>
                    <a:p>
                      <a:r>
                        <a:rPr lang="en-GB" dirty="0"/>
                        <a:t>SUBMITTED TO</a:t>
                      </a:r>
                    </a:p>
                  </a:txBody>
                  <a:tcPr/>
                </a:tc>
                <a:tc>
                  <a:txBody>
                    <a:bodyPr/>
                    <a:lstStyle/>
                    <a:p>
                      <a:r>
                        <a:rPr lang="en-GB" dirty="0"/>
                        <a:t>MD/CEO CHIMONICA BANK</a:t>
                      </a:r>
                    </a:p>
                  </a:txBody>
                  <a:tcPr/>
                </a:tc>
                <a:tc>
                  <a:txBody>
                    <a:bodyPr/>
                    <a:lstStyle/>
                    <a:p>
                      <a:r>
                        <a:rPr lang="en-GB" dirty="0"/>
                        <a:t>SUBMITTED BY</a:t>
                      </a:r>
                    </a:p>
                  </a:txBody>
                  <a:tcPr/>
                </a:tc>
                <a:tc>
                  <a:txBody>
                    <a:bodyPr/>
                    <a:lstStyle/>
                    <a:p>
                      <a:r>
                        <a:rPr lang="en-GB" dirty="0"/>
                        <a:t>PRINCESS OLUWATOSIN </a:t>
                      </a:r>
                    </a:p>
                  </a:txBody>
                  <a:tcPr/>
                </a:tc>
                <a:extLst>
                  <a:ext uri="{0D108BD9-81ED-4DB2-BD59-A6C34878D82A}">
                    <a16:rowId xmlns:a16="http://schemas.microsoft.com/office/drawing/2014/main" val="1059924224"/>
                  </a:ext>
                </a:extLst>
              </a:tr>
              <a:tr h="738336">
                <a:tc>
                  <a:txBody>
                    <a:bodyPr/>
                    <a:lstStyle/>
                    <a:p>
                      <a:r>
                        <a:rPr lang="en-GB" dirty="0"/>
                        <a:t>TO THE ATTENTION OF </a:t>
                      </a:r>
                    </a:p>
                  </a:txBody>
                  <a:tcPr/>
                </a:tc>
                <a:tc>
                  <a:txBody>
                    <a:bodyPr/>
                    <a:lstStyle/>
                    <a:p>
                      <a:r>
                        <a:rPr lang="en-GB" dirty="0"/>
                        <a:t>DIRECTOR, LOANS</a:t>
                      </a:r>
                    </a:p>
                  </a:txBody>
                  <a:tcPr/>
                </a:tc>
                <a:tc>
                  <a:txBody>
                    <a:bodyPr/>
                    <a:lstStyle/>
                    <a:p>
                      <a:r>
                        <a:rPr lang="en-GB" dirty="0"/>
                        <a:t>POINT OF CONTACT </a:t>
                      </a:r>
                    </a:p>
                  </a:txBody>
                  <a:tcPr/>
                </a:tc>
                <a:tc>
                  <a:txBody>
                    <a:bodyPr/>
                    <a:lstStyle/>
                    <a:p>
                      <a:r>
                        <a:rPr lang="en-GB" dirty="0"/>
                        <a:t>PRINCESS OLUWATOSIN</a:t>
                      </a:r>
                    </a:p>
                  </a:txBody>
                  <a:tcPr/>
                </a:tc>
                <a:extLst>
                  <a:ext uri="{0D108BD9-81ED-4DB2-BD59-A6C34878D82A}">
                    <a16:rowId xmlns:a16="http://schemas.microsoft.com/office/drawing/2014/main" val="1482310216"/>
                  </a:ext>
                </a:extLst>
              </a:tr>
              <a:tr h="340878">
                <a:tc>
                  <a:txBody>
                    <a:bodyPr/>
                    <a:lstStyle/>
                    <a:p>
                      <a:r>
                        <a:rPr lang="en-GB" dirty="0"/>
                        <a:t>ADDRESS</a:t>
                      </a:r>
                    </a:p>
                  </a:txBody>
                  <a:tcPr/>
                </a:tc>
                <a:tc>
                  <a:txBody>
                    <a:bodyPr/>
                    <a:lstStyle/>
                    <a:p>
                      <a:r>
                        <a:rPr lang="en-GB" dirty="0"/>
                        <a:t>ASOKORO ,ABUJA</a:t>
                      </a:r>
                    </a:p>
                  </a:txBody>
                  <a:tcPr/>
                </a:tc>
                <a:tc>
                  <a:txBody>
                    <a:bodyPr/>
                    <a:lstStyle/>
                    <a:p>
                      <a:r>
                        <a:rPr lang="en-GB" dirty="0"/>
                        <a:t>ADDRESS</a:t>
                      </a:r>
                    </a:p>
                  </a:txBody>
                  <a:tcPr/>
                </a:tc>
                <a:tc>
                  <a:txBody>
                    <a:bodyPr/>
                    <a:lstStyle/>
                    <a:p>
                      <a:r>
                        <a:rPr lang="en-GB" dirty="0"/>
                        <a:t>ADO-EKITI, EKITI STATE</a:t>
                      </a:r>
                    </a:p>
                  </a:txBody>
                  <a:tcPr/>
                </a:tc>
                <a:extLst>
                  <a:ext uri="{0D108BD9-81ED-4DB2-BD59-A6C34878D82A}">
                    <a16:rowId xmlns:a16="http://schemas.microsoft.com/office/drawing/2014/main" val="1190171581"/>
                  </a:ext>
                </a:extLst>
              </a:tr>
              <a:tr h="340878">
                <a:tc>
                  <a:txBody>
                    <a:bodyPr/>
                    <a:lstStyle/>
                    <a:p>
                      <a:r>
                        <a:rPr lang="en-GB" dirty="0"/>
                        <a:t>PHONE </a:t>
                      </a:r>
                    </a:p>
                  </a:txBody>
                  <a:tcPr/>
                </a:tc>
                <a:tc>
                  <a:txBody>
                    <a:bodyPr/>
                    <a:lstStyle/>
                    <a:p>
                      <a:r>
                        <a:rPr lang="en-GB" dirty="0"/>
                        <a:t>08144116761</a:t>
                      </a:r>
                    </a:p>
                  </a:txBody>
                  <a:tcPr/>
                </a:tc>
                <a:tc>
                  <a:txBody>
                    <a:bodyPr/>
                    <a:lstStyle/>
                    <a:p>
                      <a:r>
                        <a:rPr lang="en-GB" dirty="0"/>
                        <a:t>PHONE</a:t>
                      </a:r>
                    </a:p>
                  </a:txBody>
                  <a:tcPr/>
                </a:tc>
                <a:tc>
                  <a:txBody>
                    <a:bodyPr/>
                    <a:lstStyle/>
                    <a:p>
                      <a:r>
                        <a:rPr lang="en-GB" dirty="0"/>
                        <a:t>08144116761</a:t>
                      </a:r>
                    </a:p>
                  </a:txBody>
                  <a:tcPr/>
                </a:tc>
                <a:extLst>
                  <a:ext uri="{0D108BD9-81ED-4DB2-BD59-A6C34878D82A}">
                    <a16:rowId xmlns:a16="http://schemas.microsoft.com/office/drawing/2014/main" val="375116989"/>
                  </a:ext>
                </a:extLst>
              </a:tr>
              <a:tr h="340878">
                <a:tc>
                  <a:txBody>
                    <a:bodyPr/>
                    <a:lstStyle/>
                    <a:p>
                      <a:r>
                        <a:rPr lang="en-GB" dirty="0"/>
                        <a:t>EMAIL</a:t>
                      </a:r>
                    </a:p>
                  </a:txBody>
                  <a:tcPr/>
                </a:tc>
                <a:tc>
                  <a:txBody>
                    <a:bodyPr/>
                    <a:lstStyle/>
                    <a:p>
                      <a:r>
                        <a:rPr lang="en-GB" dirty="0"/>
                        <a:t>tosin595ade@gmail.com</a:t>
                      </a:r>
                    </a:p>
                  </a:txBody>
                  <a:tcPr/>
                </a:tc>
                <a:tc>
                  <a:txBody>
                    <a:bodyPr/>
                    <a:lstStyle/>
                    <a:p>
                      <a:r>
                        <a:rPr lang="en-GB" dirty="0"/>
                        <a:t>EMAIL</a:t>
                      </a:r>
                    </a:p>
                  </a:txBody>
                  <a:tcPr/>
                </a:tc>
                <a:tc>
                  <a:txBody>
                    <a:bodyPr/>
                    <a:lstStyle/>
                    <a:p>
                      <a:r>
                        <a:rPr lang="en-GB" dirty="0"/>
                        <a:t>tosin595ade@gmail ,com</a:t>
                      </a:r>
                    </a:p>
                  </a:txBody>
                  <a:tcPr/>
                </a:tc>
                <a:extLst>
                  <a:ext uri="{0D108BD9-81ED-4DB2-BD59-A6C34878D82A}">
                    <a16:rowId xmlns:a16="http://schemas.microsoft.com/office/drawing/2014/main" val="3276077671"/>
                  </a:ext>
                </a:extLst>
              </a:tr>
              <a:tr h="911814">
                <a:tc>
                  <a:txBody>
                    <a:bodyPr/>
                    <a:lstStyle/>
                    <a:p>
                      <a:r>
                        <a:rPr lang="en-GB" dirty="0"/>
                        <a:t>DATE SUBMITTED</a:t>
                      </a:r>
                    </a:p>
                  </a:txBody>
                  <a:tcPr/>
                </a:tc>
                <a:tc>
                  <a:txBody>
                    <a:bodyPr/>
                    <a:lstStyle/>
                    <a:p>
                      <a:r>
                        <a:rPr lang="en-GB" dirty="0"/>
                        <a:t>12/02/2024</a:t>
                      </a:r>
                    </a:p>
                  </a:txBody>
                  <a:tcPr/>
                </a:tc>
                <a:tc>
                  <a:txBody>
                    <a:bodyPr/>
                    <a:lstStyle/>
                    <a:p>
                      <a:r>
                        <a:rPr lang="en-GB" dirty="0"/>
                        <a:t>DELIVERY</a:t>
                      </a:r>
                    </a:p>
                  </a:txBody>
                  <a:tcPr/>
                </a:tc>
                <a:tc>
                  <a:txBody>
                    <a:bodyPr/>
                    <a:lstStyle/>
                    <a:p>
                      <a:r>
                        <a:rPr lang="en-GB" dirty="0"/>
                        <a:t>PRINCESS OLUWATOSIN</a:t>
                      </a:r>
                    </a:p>
                  </a:txBody>
                  <a:tcPr/>
                </a:tc>
                <a:extLst>
                  <a:ext uri="{0D108BD9-81ED-4DB2-BD59-A6C34878D82A}">
                    <a16:rowId xmlns:a16="http://schemas.microsoft.com/office/drawing/2014/main" val="4272816321"/>
                  </a:ext>
                </a:extLst>
              </a:tr>
            </a:tbl>
          </a:graphicData>
        </a:graphic>
      </p:graphicFrame>
    </p:spTree>
    <p:extLst>
      <p:ext uri="{BB962C8B-B14F-4D97-AF65-F5344CB8AC3E}">
        <p14:creationId xmlns:p14="http://schemas.microsoft.com/office/powerpoint/2010/main" val="3727171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9C81-0C73-57F7-8264-5EB3355EC178}"/>
              </a:ext>
            </a:extLst>
          </p:cNvPr>
          <p:cNvSpPr>
            <a:spLocks noGrp="1"/>
          </p:cNvSpPr>
          <p:nvPr>
            <p:ph type="title"/>
          </p:nvPr>
        </p:nvSpPr>
        <p:spPr/>
        <p:txBody>
          <a:bodyPr/>
          <a:lstStyle/>
          <a:p>
            <a:r>
              <a:rPr lang="en-GB" dirty="0"/>
              <a:t>EXCUTIVE SUMMARY</a:t>
            </a:r>
          </a:p>
        </p:txBody>
      </p:sp>
      <p:sp>
        <p:nvSpPr>
          <p:cNvPr id="5" name="Content Placeholder 4">
            <a:extLst>
              <a:ext uri="{FF2B5EF4-FFF2-40B4-BE49-F238E27FC236}">
                <a16:creationId xmlns:a16="http://schemas.microsoft.com/office/drawing/2014/main" id="{A7EDD557-BBE4-997F-C8E3-FB5A2778A028}"/>
              </a:ext>
            </a:extLst>
          </p:cNvPr>
          <p:cNvSpPr>
            <a:spLocks noGrp="1"/>
          </p:cNvSpPr>
          <p:nvPr>
            <p:ph idx="1"/>
          </p:nvPr>
        </p:nvSpPr>
        <p:spPr/>
        <p:txBody>
          <a:bodyPr/>
          <a:lstStyle/>
          <a:p>
            <a:pPr marL="0" indent="0">
              <a:buNone/>
            </a:pPr>
            <a:r>
              <a:rPr lang="en-GB" dirty="0"/>
              <a:t>The executive summary outlines the strategic plans to positively impact </a:t>
            </a:r>
            <a:r>
              <a:rPr lang="en-GB" dirty="0" err="1"/>
              <a:t>ChiMonica</a:t>
            </a:r>
            <a:r>
              <a:rPr lang="en-GB" dirty="0"/>
              <a:t> Bank by implementing digital technology metrics.</a:t>
            </a:r>
          </a:p>
          <a:p>
            <a:pPr marL="0" indent="0">
              <a:buNone/>
            </a:pPr>
            <a:r>
              <a:rPr lang="en-GB" dirty="0"/>
              <a:t>      </a:t>
            </a:r>
          </a:p>
          <a:p>
            <a:pPr marL="0" indent="0">
              <a:buNone/>
            </a:pPr>
            <a:r>
              <a:rPr lang="en-GB" dirty="0"/>
              <a:t>This approach aims to enhance customer satisfaction , prevent </a:t>
            </a:r>
            <a:r>
              <a:rPr lang="en-GB" dirty="0" err="1"/>
              <a:t>complainance</a:t>
            </a:r>
            <a:r>
              <a:rPr lang="en-GB" dirty="0"/>
              <a:t> issues, and ensure the bank remains competitive and relevant, aligning with the overall bank strategy.</a:t>
            </a:r>
          </a:p>
        </p:txBody>
      </p:sp>
    </p:spTree>
    <p:extLst>
      <p:ext uri="{BB962C8B-B14F-4D97-AF65-F5344CB8AC3E}">
        <p14:creationId xmlns:p14="http://schemas.microsoft.com/office/powerpoint/2010/main" val="229327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028A-49DC-4BF0-2FC3-0E68EA2B583F}"/>
              </a:ext>
            </a:extLst>
          </p:cNvPr>
          <p:cNvSpPr>
            <a:spLocks noGrp="1"/>
          </p:cNvSpPr>
          <p:nvPr>
            <p:ph type="title"/>
          </p:nvPr>
        </p:nvSpPr>
        <p:spPr/>
        <p:txBody>
          <a:bodyPr/>
          <a:lstStyle/>
          <a:p>
            <a:r>
              <a:rPr lang="en-GB" dirty="0"/>
              <a:t>Current implementation </a:t>
            </a:r>
          </a:p>
        </p:txBody>
      </p:sp>
      <p:sp>
        <p:nvSpPr>
          <p:cNvPr id="3" name="Content Placeholder 2">
            <a:extLst>
              <a:ext uri="{FF2B5EF4-FFF2-40B4-BE49-F238E27FC236}">
                <a16:creationId xmlns:a16="http://schemas.microsoft.com/office/drawing/2014/main" id="{4FB82740-E470-4234-8CFC-B4D01555C5F8}"/>
              </a:ext>
            </a:extLst>
          </p:cNvPr>
          <p:cNvSpPr>
            <a:spLocks noGrp="1"/>
          </p:cNvSpPr>
          <p:nvPr>
            <p:ph idx="1"/>
          </p:nvPr>
        </p:nvSpPr>
        <p:spPr>
          <a:xfrm>
            <a:off x="1154954" y="2595262"/>
            <a:ext cx="8825659" cy="3416300"/>
          </a:xfrm>
        </p:spPr>
        <p:txBody>
          <a:bodyPr>
            <a:normAutofit fontScale="85000" lnSpcReduction="10000"/>
          </a:bodyPr>
          <a:lstStyle/>
          <a:p>
            <a:pPr marL="0" indent="0">
              <a:buNone/>
            </a:pPr>
            <a:r>
              <a:rPr lang="en-GB" dirty="0"/>
              <a:t>     </a:t>
            </a:r>
            <a:r>
              <a:rPr lang="en-GB" dirty="0" err="1"/>
              <a:t>ChiMonica</a:t>
            </a:r>
            <a:r>
              <a:rPr lang="en-GB" dirty="0"/>
              <a:t> Bank relies on a predominantly manual paper-intensive loan approval process.</a:t>
            </a:r>
          </a:p>
          <a:p>
            <a:r>
              <a:rPr lang="en-GB" dirty="0"/>
              <a:t>   Delays in loan approval processes</a:t>
            </a:r>
          </a:p>
          <a:p>
            <a:r>
              <a:rPr lang="en-GB" dirty="0"/>
              <a:t>Customer dissatisfaction due to prolonged waiting times.</a:t>
            </a:r>
          </a:p>
          <a:p>
            <a:r>
              <a:rPr lang="en-GB" dirty="0"/>
              <a:t>Internal inefficiencies impacting competitiveness</a:t>
            </a:r>
          </a:p>
          <a:p>
            <a:r>
              <a:rPr lang="en-GB" dirty="0"/>
              <a:t>Manual and paper-intensive processes leading to errors and compliance risks</a:t>
            </a:r>
          </a:p>
          <a:p>
            <a:r>
              <a:rPr lang="en-GB" dirty="0"/>
              <a:t>Bottlenecks </a:t>
            </a:r>
          </a:p>
          <a:p>
            <a:r>
              <a:rPr lang="en-GB" dirty="0"/>
              <a:t>Duplication</a:t>
            </a:r>
          </a:p>
          <a:p>
            <a:r>
              <a:rPr lang="en-GB" dirty="0"/>
              <a:t>Communication challenges</a:t>
            </a:r>
          </a:p>
          <a:p>
            <a:pPr marL="0" indent="0">
              <a:buNone/>
            </a:pPr>
            <a:endParaRPr lang="en-GB" dirty="0"/>
          </a:p>
          <a:p>
            <a:pPr marL="0" indent="0">
              <a:buNone/>
            </a:pPr>
            <a:r>
              <a:rPr lang="en-GB" dirty="0"/>
              <a:t>  </a:t>
            </a:r>
          </a:p>
        </p:txBody>
      </p:sp>
    </p:spTree>
    <p:extLst>
      <p:ext uri="{BB962C8B-B14F-4D97-AF65-F5344CB8AC3E}">
        <p14:creationId xmlns:p14="http://schemas.microsoft.com/office/powerpoint/2010/main" val="140278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22E5-FA98-96B5-0660-0F99F29A7F96}"/>
              </a:ext>
            </a:extLst>
          </p:cNvPr>
          <p:cNvSpPr>
            <a:spLocks noGrp="1"/>
          </p:cNvSpPr>
          <p:nvPr>
            <p:ph type="title"/>
          </p:nvPr>
        </p:nvSpPr>
        <p:spPr/>
        <p:txBody>
          <a:bodyPr/>
          <a:lstStyle/>
          <a:p>
            <a:r>
              <a:rPr lang="en-GB" dirty="0"/>
              <a:t>Finding new implementation</a:t>
            </a:r>
          </a:p>
        </p:txBody>
      </p:sp>
      <p:sp>
        <p:nvSpPr>
          <p:cNvPr id="3" name="Content Placeholder 2">
            <a:extLst>
              <a:ext uri="{FF2B5EF4-FFF2-40B4-BE49-F238E27FC236}">
                <a16:creationId xmlns:a16="http://schemas.microsoft.com/office/drawing/2014/main" id="{0DB9736D-F4E4-AA39-961E-4A4CEDFC0C3B}"/>
              </a:ext>
            </a:extLst>
          </p:cNvPr>
          <p:cNvSpPr>
            <a:spLocks noGrp="1"/>
          </p:cNvSpPr>
          <p:nvPr>
            <p:ph idx="1"/>
          </p:nvPr>
        </p:nvSpPr>
        <p:spPr>
          <a:xfrm>
            <a:off x="1154954" y="2603500"/>
            <a:ext cx="8825659" cy="3072681"/>
          </a:xfrm>
        </p:spPr>
        <p:txBody>
          <a:bodyPr>
            <a:normAutofit fontScale="85000" lnSpcReduction="20000"/>
          </a:bodyPr>
          <a:lstStyle/>
          <a:p>
            <a:pPr marL="0" indent="0">
              <a:buNone/>
            </a:pPr>
            <a:r>
              <a:rPr lang="en-GB" dirty="0"/>
              <a:t>Automated the system. Build a feature that allows customers to apply for the loan online and receive a response immediately.</a:t>
            </a:r>
          </a:p>
          <a:p>
            <a:pPr marL="0" indent="0">
              <a:buNone/>
            </a:pPr>
            <a:r>
              <a:rPr lang="en-GB" dirty="0"/>
              <a:t> </a:t>
            </a:r>
          </a:p>
          <a:p>
            <a:pPr marL="0" indent="0">
              <a:buNone/>
            </a:pPr>
            <a:endParaRPr lang="en-GB" dirty="0"/>
          </a:p>
          <a:p>
            <a:pPr marL="0" indent="0">
              <a:buNone/>
            </a:pPr>
            <a:r>
              <a:rPr lang="en-GB" dirty="0"/>
              <a:t>Training of new staffs and provision of annual seminar to upskill their workers</a:t>
            </a:r>
          </a:p>
          <a:p>
            <a:pPr marL="0" indent="0">
              <a:buNone/>
            </a:pPr>
            <a:endParaRPr lang="en-GB" dirty="0"/>
          </a:p>
          <a:p>
            <a:pPr marL="0" indent="0">
              <a:buNone/>
            </a:pPr>
            <a:endParaRPr lang="en-GB" dirty="0"/>
          </a:p>
          <a:p>
            <a:pPr marL="0" indent="0">
              <a:buNone/>
            </a:pPr>
            <a:r>
              <a:rPr lang="en-GB" dirty="0"/>
              <a:t>Providing more designated agents for the loan process and having a small corner or office that could help  aid the customers( not digital inclined)faster to avoid long awaited queues, customers education on requirements for loans such as guarantors, and collaterals should be done before the queue.</a:t>
            </a:r>
          </a:p>
        </p:txBody>
      </p:sp>
    </p:spTree>
    <p:extLst>
      <p:ext uri="{BB962C8B-B14F-4D97-AF65-F5344CB8AC3E}">
        <p14:creationId xmlns:p14="http://schemas.microsoft.com/office/powerpoint/2010/main" val="154203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2BAB-20EB-66DD-1191-057C75C718C7}"/>
              </a:ext>
            </a:extLst>
          </p:cNvPr>
          <p:cNvSpPr>
            <a:spLocks noGrp="1"/>
          </p:cNvSpPr>
          <p:nvPr>
            <p:ph type="title"/>
          </p:nvPr>
        </p:nvSpPr>
        <p:spPr/>
        <p:txBody>
          <a:bodyPr/>
          <a:lstStyle/>
          <a:p>
            <a:r>
              <a:rPr lang="en-GB" dirty="0"/>
              <a:t>POSSIBLE VENDORS</a:t>
            </a:r>
          </a:p>
        </p:txBody>
      </p:sp>
      <p:sp>
        <p:nvSpPr>
          <p:cNvPr id="3" name="Content Placeholder 2">
            <a:extLst>
              <a:ext uri="{FF2B5EF4-FFF2-40B4-BE49-F238E27FC236}">
                <a16:creationId xmlns:a16="http://schemas.microsoft.com/office/drawing/2014/main" id="{E829C4A6-3A59-147E-49DC-E34DD8B3E5E8}"/>
              </a:ext>
            </a:extLst>
          </p:cNvPr>
          <p:cNvSpPr>
            <a:spLocks noGrp="1"/>
          </p:cNvSpPr>
          <p:nvPr>
            <p:ph idx="1"/>
          </p:nvPr>
        </p:nvSpPr>
        <p:spPr/>
        <p:txBody>
          <a:bodyPr/>
          <a:lstStyle/>
          <a:p>
            <a:r>
              <a:rPr lang="en-GB" dirty="0"/>
              <a:t>AMAZON INCORPORATED</a:t>
            </a:r>
          </a:p>
          <a:p>
            <a:r>
              <a:rPr lang="en-GB" dirty="0"/>
              <a:t>USOFT ENTERPRISE</a:t>
            </a:r>
          </a:p>
          <a:p>
            <a:r>
              <a:rPr lang="en-GB" dirty="0"/>
              <a:t>LEO SOFT COMPANY COPORATION</a:t>
            </a:r>
          </a:p>
        </p:txBody>
      </p:sp>
    </p:spTree>
    <p:extLst>
      <p:ext uri="{BB962C8B-B14F-4D97-AF65-F5344CB8AC3E}">
        <p14:creationId xmlns:p14="http://schemas.microsoft.com/office/powerpoint/2010/main" val="2868800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902E7-0B10-D847-ED73-2FC1B8A84E35}"/>
              </a:ext>
            </a:extLst>
          </p:cNvPr>
          <p:cNvSpPr>
            <a:spLocks noGrp="1"/>
          </p:cNvSpPr>
          <p:nvPr>
            <p:ph type="title"/>
          </p:nvPr>
        </p:nvSpPr>
        <p:spPr/>
        <p:txBody>
          <a:bodyPr/>
          <a:lstStyle/>
          <a:p>
            <a:r>
              <a:rPr lang="en-GB" dirty="0"/>
              <a:t>BENEFIT OF AN UPDATE</a:t>
            </a:r>
          </a:p>
        </p:txBody>
      </p:sp>
      <p:sp>
        <p:nvSpPr>
          <p:cNvPr id="3" name="Content Placeholder 2">
            <a:extLst>
              <a:ext uri="{FF2B5EF4-FFF2-40B4-BE49-F238E27FC236}">
                <a16:creationId xmlns:a16="http://schemas.microsoft.com/office/drawing/2014/main" id="{83B25777-7279-B6B2-276B-CCBC5B0B7F1D}"/>
              </a:ext>
            </a:extLst>
          </p:cNvPr>
          <p:cNvSpPr>
            <a:spLocks noGrp="1"/>
          </p:cNvSpPr>
          <p:nvPr>
            <p:ph idx="1"/>
          </p:nvPr>
        </p:nvSpPr>
        <p:spPr/>
        <p:txBody>
          <a:bodyPr/>
          <a:lstStyle/>
          <a:p>
            <a:pPr>
              <a:buFont typeface="Wingdings" panose="05000000000000000000" pitchFamily="2" charset="2"/>
              <a:buChar char="Ø"/>
            </a:pPr>
            <a:r>
              <a:rPr lang="en-GB" dirty="0"/>
              <a:t>Transparency</a:t>
            </a:r>
          </a:p>
          <a:p>
            <a:pPr>
              <a:buFont typeface="Wingdings" panose="05000000000000000000" pitchFamily="2" charset="2"/>
              <a:buChar char="Ø"/>
            </a:pPr>
            <a:r>
              <a:rPr lang="en-GB" dirty="0"/>
              <a:t>Mutual relationship with the customers </a:t>
            </a:r>
          </a:p>
          <a:p>
            <a:pPr>
              <a:buFont typeface="Wingdings" panose="05000000000000000000" pitchFamily="2" charset="2"/>
              <a:buChar char="Ø"/>
            </a:pPr>
            <a:r>
              <a:rPr lang="en-GB" dirty="0"/>
              <a:t>Time- saving.</a:t>
            </a:r>
          </a:p>
          <a:p>
            <a:pPr>
              <a:buFont typeface="Wingdings" panose="05000000000000000000" pitchFamily="2" charset="2"/>
              <a:buChar char="Ø"/>
            </a:pPr>
            <a:r>
              <a:rPr lang="en-GB" dirty="0"/>
              <a:t>Increase in customer satisfaction.</a:t>
            </a:r>
          </a:p>
          <a:p>
            <a:pPr>
              <a:buFont typeface="Wingdings" panose="05000000000000000000" pitchFamily="2" charset="2"/>
              <a:buChar char="Ø"/>
            </a:pPr>
            <a:r>
              <a:rPr lang="en-GB" dirty="0"/>
              <a:t>Higher expectation on the profit of the bank.</a:t>
            </a:r>
          </a:p>
          <a:p>
            <a:pPr>
              <a:buFont typeface="Wingdings" panose="05000000000000000000" pitchFamily="2" charset="2"/>
              <a:buChar char="Ø"/>
            </a:pPr>
            <a:r>
              <a:rPr lang="en-GB" dirty="0"/>
              <a:t>Risk mitigation.</a:t>
            </a:r>
          </a:p>
          <a:p>
            <a:pPr>
              <a:buFont typeface="Wingdings" panose="05000000000000000000" pitchFamily="2" charset="2"/>
              <a:buChar char="Ø"/>
            </a:pPr>
            <a:r>
              <a:rPr lang="en-GB" dirty="0"/>
              <a:t>Provision of job opportunity</a:t>
            </a:r>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51859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274C-3C9D-FD63-18BD-FF3AF8B5EB6B}"/>
              </a:ext>
            </a:extLst>
          </p:cNvPr>
          <p:cNvSpPr>
            <a:spLocks noGrp="1"/>
          </p:cNvSpPr>
          <p:nvPr>
            <p:ph type="title"/>
          </p:nvPr>
        </p:nvSpPr>
        <p:spPr/>
        <p:txBody>
          <a:bodyPr/>
          <a:lstStyle/>
          <a:p>
            <a:r>
              <a:rPr lang="en-GB" dirty="0"/>
              <a:t>RECOMENDATION</a:t>
            </a:r>
          </a:p>
        </p:txBody>
      </p:sp>
      <p:sp>
        <p:nvSpPr>
          <p:cNvPr id="3" name="Content Placeholder 2">
            <a:extLst>
              <a:ext uri="{FF2B5EF4-FFF2-40B4-BE49-F238E27FC236}">
                <a16:creationId xmlns:a16="http://schemas.microsoft.com/office/drawing/2014/main" id="{5050EF5A-F504-E0B3-7371-2CDFC005A7D4}"/>
              </a:ext>
            </a:extLst>
          </p:cNvPr>
          <p:cNvSpPr>
            <a:spLocks noGrp="1"/>
          </p:cNvSpPr>
          <p:nvPr>
            <p:ph idx="1"/>
          </p:nvPr>
        </p:nvSpPr>
        <p:spPr/>
        <p:txBody>
          <a:bodyPr/>
          <a:lstStyle/>
          <a:p>
            <a:pPr marL="0" indent="0">
              <a:buNone/>
            </a:pPr>
            <a:r>
              <a:rPr lang="en-GB" dirty="0"/>
              <a:t>Reduction of loan interests should be considered. Also , provisions of annual seminar to enhance the skills of the workers, getting of more staffs/opening of new branches should be considered too. Furthermore customers review and feedbacks should be taken with seriousness.</a:t>
            </a:r>
          </a:p>
        </p:txBody>
      </p:sp>
    </p:spTree>
    <p:extLst>
      <p:ext uri="{BB962C8B-B14F-4D97-AF65-F5344CB8AC3E}">
        <p14:creationId xmlns:p14="http://schemas.microsoft.com/office/powerpoint/2010/main" val="5352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F1CF-59B9-2B12-2A8F-40BD149FE61D}"/>
              </a:ext>
            </a:extLst>
          </p:cNvPr>
          <p:cNvSpPr>
            <a:spLocks noGrp="1"/>
          </p:cNvSpPr>
          <p:nvPr>
            <p:ph type="title"/>
          </p:nvPr>
        </p:nvSpPr>
        <p:spPr/>
        <p:txBody>
          <a:bodyPr/>
          <a:lstStyle/>
          <a:p>
            <a:r>
              <a:rPr lang="en-GB" dirty="0"/>
              <a:t>THANK YOU.</a:t>
            </a:r>
          </a:p>
        </p:txBody>
      </p:sp>
    </p:spTree>
    <p:extLst>
      <p:ext uri="{BB962C8B-B14F-4D97-AF65-F5344CB8AC3E}">
        <p14:creationId xmlns:p14="http://schemas.microsoft.com/office/powerpoint/2010/main" val="6110086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553</TotalTime>
  <Words>353</Words>
  <Application>Microsoft Office PowerPoint</Application>
  <PresentationFormat>Widescreen</PresentationFormat>
  <Paragraphs>71</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Wingdings</vt:lpstr>
      <vt:lpstr>Wingdings 3</vt:lpstr>
      <vt:lpstr>Ion Boardroom</vt:lpstr>
      <vt:lpstr>PRINCESS OLUWATOSIN</vt:lpstr>
      <vt:lpstr>PowerPoint Presentation</vt:lpstr>
      <vt:lpstr>EXCUTIVE SUMMARY</vt:lpstr>
      <vt:lpstr>Current implementation </vt:lpstr>
      <vt:lpstr>Finding new implementation</vt:lpstr>
      <vt:lpstr>POSSIBLE VENDORS</vt:lpstr>
      <vt:lpstr>BENEFIT OF AN UPDATE</vt:lpstr>
      <vt:lpstr>RECOMENDATION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GROUP2</dc:title>
  <dc:creator>Oluwatosin Akintayo</dc:creator>
  <cp:lastModifiedBy>Oluwatosin Akintayo</cp:lastModifiedBy>
  <cp:revision>2</cp:revision>
  <dcterms:created xsi:type="dcterms:W3CDTF">2024-02-04T22:27:37Z</dcterms:created>
  <dcterms:modified xsi:type="dcterms:W3CDTF">2024-02-06T18:11:15Z</dcterms:modified>
</cp:coreProperties>
</file>