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0" r:id="rId11"/>
    <p:sldId id="27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8" r:id="rId20"/>
    <p:sldId id="285" r:id="rId21"/>
    <p:sldId id="261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88725" autoAdjust="0"/>
  </p:normalViewPr>
  <p:slideViewPr>
    <p:cSldViewPr snapToGrid="0">
      <p:cViewPr varScale="1">
        <p:scale>
          <a:sx n="69" d="100"/>
          <a:sy n="69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BE02-D35F-4EA3-BF9A-2B7CDA57C3E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86AE-6906-4C09-8E78-83BE3D51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AUSTO</a:t>
            </a:r>
            <a:b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endParaRPr lang="en-US" sz="80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COURSE TITLE: </a:t>
            </a:r>
            <a:r>
              <a:rPr lang="en-US" b="1" dirty="0" smtClean="0">
                <a:solidFill>
                  <a:srgbClr val="002060"/>
                </a:solidFill>
              </a:rPr>
              <a:t>PYTHON FOUNDATIONS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DATE: JUNE </a:t>
            </a:r>
            <a:r>
              <a:rPr lang="en-US" b="1" dirty="0" smtClean="0">
                <a:solidFill>
                  <a:srgbClr val="002060"/>
                </a:solidFill>
              </a:rPr>
              <a:t>26TH, </a:t>
            </a:r>
            <a:r>
              <a:rPr lang="en-US" b="1" dirty="0" smtClean="0">
                <a:solidFill>
                  <a:srgbClr val="002060"/>
                </a:solidFill>
              </a:rPr>
              <a:t>2022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47425" y="1619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73979" y="770515"/>
            <a:ext cx="5157787" cy="1335375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 </a:t>
            </a:r>
            <a:r>
              <a:rPr lang="en-US" sz="1600" b="0" dirty="0" smtClean="0"/>
              <a:t>average total </a:t>
            </a:r>
            <a:r>
              <a:rPr lang="en-US" sz="1600" b="0" dirty="0"/>
              <a:t>salary is almost the same with the median </a:t>
            </a:r>
            <a:r>
              <a:rPr lang="en-US" sz="1600" b="0" dirty="0" smtClean="0"/>
              <a:t>total salary </a:t>
            </a:r>
            <a:r>
              <a:rPr lang="en-US" sz="1600" b="0" dirty="0"/>
              <a:t>indicating the median is nearly symmetrical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 salary is almost evenly distributed between </a:t>
            </a:r>
            <a:r>
              <a:rPr lang="en-US" sz="1600" b="0" dirty="0" smtClean="0"/>
              <a:t>40,000 </a:t>
            </a:r>
            <a:r>
              <a:rPr lang="en-US" sz="1600" b="0" dirty="0"/>
              <a:t>to </a:t>
            </a:r>
            <a:r>
              <a:rPr lang="en-US" sz="1600" b="0" dirty="0" smtClean="0"/>
              <a:t>160,000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</a:t>
            </a:r>
            <a:r>
              <a:rPr lang="en-US" sz="1600" b="0" dirty="0" smtClean="0"/>
              <a:t>here </a:t>
            </a:r>
            <a:r>
              <a:rPr lang="en-US" sz="1600" b="0" dirty="0"/>
              <a:t>are outliers in the distribution</a:t>
            </a:r>
            <a:endParaRPr lang="en-US" sz="16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83744" y="764743"/>
            <a:ext cx="5684982" cy="1341148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 average </a:t>
            </a:r>
            <a:r>
              <a:rPr lang="en-US" sz="1600" b="0" dirty="0" smtClean="0"/>
              <a:t>price </a:t>
            </a:r>
            <a:r>
              <a:rPr lang="en-US" sz="1600" b="0" dirty="0"/>
              <a:t>of the distribution is higher than the </a:t>
            </a:r>
            <a:r>
              <a:rPr lang="en-US" sz="1600" b="0" dirty="0" smtClean="0"/>
              <a:t>median for price </a:t>
            </a:r>
            <a:r>
              <a:rPr lang="en-US" sz="1600" b="0" dirty="0"/>
              <a:t>indicating the distribution is skewed to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indicates that the price most likely to be paid for a car is 20,000 to 32,000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there are </a:t>
            </a:r>
            <a:r>
              <a:rPr lang="en-US" sz="1600" b="0" dirty="0" smtClean="0"/>
              <a:t>no outliers </a:t>
            </a:r>
            <a:r>
              <a:rPr lang="en-US" sz="1600" b="0" dirty="0"/>
              <a:t>in the distribution</a:t>
            </a:r>
            <a:endParaRPr lang="en-US" sz="1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3979" y="2549236"/>
            <a:ext cx="5157787" cy="385125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6060"/>
            <a:ext cx="5183188" cy="30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290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09" y="961135"/>
            <a:ext cx="5157787" cy="12531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 chart shows </a:t>
            </a:r>
            <a:r>
              <a:rPr lang="en-US" sz="1600" b="0" dirty="0" smtClean="0"/>
              <a:t>three unique </a:t>
            </a:r>
            <a:r>
              <a:rPr lang="en-US" sz="1600" b="0" dirty="0"/>
              <a:t>value in the </a:t>
            </a:r>
            <a:r>
              <a:rPr lang="en-US" sz="1600" b="0" dirty="0" smtClean="0"/>
              <a:t>car make for customers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55.9% are interested in hatchback which is the highest, 29.1% in sedan and the lowest SUV with 15%</a:t>
            </a:r>
            <a:endParaRPr lang="en-US" sz="1600" b="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346" y="2958956"/>
            <a:ext cx="3126095" cy="389904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89241" y="649382"/>
            <a:ext cx="5207867" cy="2186181"/>
          </a:xfrm>
        </p:spPr>
        <p:txBody>
          <a:bodyPr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map shows very little or no correlation between with no of dependents and the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a strong correlation between the partner salary and total salary but little to no correlation with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a positive correlation between age and price while very low correlation with the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a positive correlation between salary, age and total salary compared to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positive correlation between total salary, partner salary and salary compared to other </a:t>
            </a:r>
            <a:r>
              <a:rPr lang="en-US" sz="1600" b="0" dirty="0" err="1" smtClean="0"/>
              <a:t>variales</a:t>
            </a: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4183" y="3657599"/>
            <a:ext cx="6317672" cy="30757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218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36"/>
            <a:ext cx="10515600" cy="4569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61" y="1269207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0264" y="1052080"/>
            <a:ext cx="5205124" cy="1258166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chart shows the average age of 22 want hatchback maybe because its cheaper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Age bracket of s5 wants a sedan maybe because of the higher no of dependents as a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older customer want the SUV</a:t>
            </a:r>
            <a:endParaRPr lang="en-US" sz="16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199" y="2669310"/>
            <a:ext cx="5751945" cy="4064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276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6" y="1025236"/>
            <a:ext cx="5148551" cy="79432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the SUV  has a higher price range, followed by the sedan and the hatchback has the lowest</a:t>
            </a:r>
            <a:endParaRPr lang="en-US" sz="16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243" y="2946400"/>
            <a:ext cx="5157787" cy="353702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655" y="951345"/>
            <a:ext cx="5206278" cy="840655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relationship between the make of a car and salary shows that highest salary earners go  for SUV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salary earners between 50,000 to 60,000 go for hatch back and sedan</a:t>
            </a:r>
            <a:endParaRPr lang="en-US" sz="16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46400"/>
            <a:ext cx="5183188" cy="35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078" y="1269207"/>
            <a:ext cx="5157787" cy="165872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distribution shows the postgraduate has the highest purchasing power for all the make of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769" y="3278910"/>
            <a:ext cx="5157787" cy="339898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0727"/>
            <a:ext cx="5183188" cy="130434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distribution shows </a:t>
            </a:r>
            <a:r>
              <a:rPr lang="en-US" sz="1600" b="0" dirty="0" smtClean="0"/>
              <a:t>family with2 - 3 dependents will serves as customers for the hatchback</a:t>
            </a:r>
            <a:endParaRPr lang="en-US" sz="16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3173139"/>
            <a:ext cx="5853545" cy="35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645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58" y="1173163"/>
            <a:ext cx="5157787" cy="823912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distribution </a:t>
            </a:r>
            <a:r>
              <a:rPr lang="en-US" sz="1600" b="0" dirty="0" smtClean="0"/>
              <a:t>little difference between the profession for customers interested in hatchback with business owners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Salary earners have a higher percentage to buy the SUV or sedan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297" y="3223491"/>
            <a:ext cx="5157787" cy="363450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23492"/>
            <a:ext cx="5183188" cy="3533066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18225" y="1152525"/>
            <a:ext cx="5183188" cy="1322820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distribution </a:t>
            </a:r>
            <a:r>
              <a:rPr lang="en-US" sz="1600" b="0" dirty="0" smtClean="0"/>
              <a:t>show more customers interested in the hatchback have  personal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More customers </a:t>
            </a:r>
            <a:r>
              <a:rPr lang="en-US" sz="1600" b="0" dirty="0"/>
              <a:t>interested in the </a:t>
            </a:r>
            <a:r>
              <a:rPr lang="en-US" sz="1600" b="0" dirty="0" smtClean="0"/>
              <a:t>SUV have no personal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More customers </a:t>
            </a:r>
            <a:r>
              <a:rPr lang="en-US" sz="1600" b="0" dirty="0"/>
              <a:t>interested in </a:t>
            </a:r>
            <a:r>
              <a:rPr lang="en-US" sz="1600" b="0" dirty="0" smtClean="0"/>
              <a:t>the sedan have with personal </a:t>
            </a:r>
            <a:r>
              <a:rPr lang="en-US" sz="1600" b="0" dirty="0"/>
              <a:t>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624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8017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479" y="1117744"/>
            <a:ext cx="5157787" cy="1570037"/>
          </a:xfrm>
        </p:spPr>
        <p:txBody>
          <a:bodyPr anchor="t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This distribution show more customers interested in the hatchback have </a:t>
            </a:r>
            <a:r>
              <a:rPr lang="en-US" b="0" dirty="0" smtClean="0"/>
              <a:t>no house </a:t>
            </a:r>
            <a:r>
              <a:rPr lang="en-US" b="0" dirty="0"/>
              <a:t>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All the customers </a:t>
            </a:r>
            <a:r>
              <a:rPr lang="en-US" b="0" dirty="0"/>
              <a:t>interested in the SUV have no </a:t>
            </a:r>
            <a:r>
              <a:rPr lang="en-US" b="0" dirty="0" smtClean="0"/>
              <a:t>house </a:t>
            </a:r>
            <a:r>
              <a:rPr lang="en-US" b="0" dirty="0"/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More customers interested in the sedan </a:t>
            </a:r>
            <a:r>
              <a:rPr lang="en-US" b="0" dirty="0" smtClean="0"/>
              <a:t>have no house </a:t>
            </a:r>
            <a:r>
              <a:rPr lang="en-US" b="0" dirty="0"/>
              <a:t>loans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079" y="3068997"/>
            <a:ext cx="5157787" cy="351524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34473"/>
            <a:ext cx="5183188" cy="147060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salary earners have more interest in a car priced higher than business owners</a:t>
            </a:r>
            <a:endParaRPr lang="en-US" sz="1600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28975"/>
            <a:ext cx="5183188" cy="33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578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897" y="3001818"/>
            <a:ext cx="5157787" cy="34169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4018" y="3001818"/>
            <a:ext cx="5557982" cy="341695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257897" y="1126981"/>
            <a:ext cx="5157787" cy="82391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graduate go a slightly higher price of car</a:t>
            </a:r>
            <a:endParaRPr lang="en-US" sz="1600" b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455" y="1016145"/>
            <a:ext cx="5183188" cy="82391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graduates would prefer a more expensive car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384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4842" y="3140364"/>
            <a:ext cx="5157787" cy="33984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0818" y="3140364"/>
            <a:ext cx="5183188" cy="339848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294843" y="1080800"/>
            <a:ext cx="5157787" cy="823912"/>
          </a:xfrm>
        </p:spPr>
        <p:txBody>
          <a:bodyPr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female graduates prefer a car on the higher price range than the post graduates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male post graduates go for a higher car price compared to the graduate</a:t>
            </a:r>
            <a:endParaRPr lang="en-US" sz="1600" b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1563" y="1098550"/>
            <a:ext cx="5233987" cy="80645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both business and salaried with 1 dependents go for the car with the highest price range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0655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2537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424" y="3128976"/>
            <a:ext cx="5157787" cy="341910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28976"/>
            <a:ext cx="5183188" cy="3419106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239425" y="1049993"/>
            <a:ext cx="5157787" cy="1573133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distribution shows the older group prefer SUV which has the highest price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younger group prefer the hatchback and has the lowest price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mid age group select the sedan with the average price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4479" y="1049994"/>
            <a:ext cx="5183188" cy="179480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chart shows the lower the age group the higher the chance of have a house loan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older age group from 47-60  have no house loan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666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037" y="91686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Contents</a:t>
            </a:r>
            <a:r>
              <a:rPr lang="en-US" sz="6000" b="1" dirty="0" smtClean="0">
                <a:latin typeface="Algerian" panose="04020705040A02060702" pitchFamily="8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Business </a:t>
            </a:r>
            <a:r>
              <a:rPr lang="en-US" sz="2000" dirty="0" smtClean="0"/>
              <a:t>Problem Overview &amp; solution </a:t>
            </a:r>
            <a:r>
              <a:rPr lang="en-US" sz="2000" dirty="0" smtClean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 overview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Exploratory </a:t>
            </a:r>
            <a:r>
              <a:rPr lang="en-US" sz="2000" dirty="0" smtClean="0"/>
              <a:t>Data Analysis (</a:t>
            </a:r>
            <a:r>
              <a:rPr lang="en-US" sz="2000" dirty="0" smtClean="0"/>
              <a:t>EDA)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Business </a:t>
            </a:r>
            <a:r>
              <a:rPr lang="en-US" sz="2000" dirty="0" smtClean="0"/>
              <a:t>Insights and Recommendations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0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561"/>
            <a:ext cx="10515600" cy="6702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EXPLORATORY DATA ANALYSIS(EDA)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297" y="2669309"/>
            <a:ext cx="5157787" cy="391621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1034940"/>
            <a:ext cx="5167024" cy="1339273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We have two unique value for marital status, single and married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Married people has 91.3% in the chart, which show s a big difference in customers who are likely to buy a car, 8.7% for singles</a:t>
            </a:r>
            <a:endParaRPr lang="en-US" sz="1600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2235" y="2889105"/>
            <a:ext cx="2171700" cy="347662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idx="1"/>
          </p:nvPr>
        </p:nvSpPr>
        <p:spPr>
          <a:xfrm>
            <a:off x="156297" y="1052656"/>
            <a:ext cx="5157787" cy="78740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Business owners who have both house and personal loan have a lower price point compared to the salaried</a:t>
            </a:r>
          </a:p>
        </p:txBody>
      </p:sp>
    </p:spTree>
    <p:extLst>
      <p:ext uri="{BB962C8B-B14F-4D97-AF65-F5344CB8AC3E}">
        <p14:creationId xmlns:p14="http://schemas.microsoft.com/office/powerpoint/2010/main" val="32008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350982"/>
            <a:ext cx="10494818" cy="58189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BUSINESS INSIGHTS AND RECOMMENDATIONS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following are the insights the data </a:t>
            </a:r>
            <a:r>
              <a:rPr lang="en-US" sz="2400" dirty="0" smtClean="0">
                <a:latin typeface="+mj-lt"/>
              </a:rPr>
              <a:t>displayed</a:t>
            </a:r>
          </a:p>
          <a:p>
            <a:r>
              <a:rPr lang="en-US" sz="2400" dirty="0"/>
              <a:t>The distribution shows a 79.2% male are more likely to buy a car and 20.8% are </a:t>
            </a:r>
            <a:r>
              <a:rPr lang="en-US" sz="2400" dirty="0" smtClean="0"/>
              <a:t>female</a:t>
            </a:r>
          </a:p>
          <a:p>
            <a:r>
              <a:rPr lang="en-US" sz="2400" dirty="0" smtClean="0"/>
              <a:t>Salaried customers of </a:t>
            </a:r>
            <a:r>
              <a:rPr lang="en-US" sz="2400" dirty="0"/>
              <a:t>57% </a:t>
            </a:r>
            <a:r>
              <a:rPr lang="en-US" sz="2400" dirty="0" smtClean="0"/>
              <a:t>have more interest in buying a car and </a:t>
            </a:r>
            <a:r>
              <a:rPr lang="en-US" sz="2400" dirty="0"/>
              <a:t>business owners </a:t>
            </a:r>
            <a:r>
              <a:rPr lang="en-US" sz="2400" dirty="0" smtClean="0"/>
              <a:t> at 43</a:t>
            </a:r>
            <a:r>
              <a:rPr lang="en-US" sz="2400" dirty="0"/>
              <a:t>%</a:t>
            </a:r>
          </a:p>
          <a:p>
            <a:r>
              <a:rPr lang="en-US" sz="2400" dirty="0" smtClean="0"/>
              <a:t>62.3</a:t>
            </a:r>
            <a:r>
              <a:rPr lang="en-US" sz="2400" dirty="0"/>
              <a:t>% post graduate are interested in a car and 37.7% for graduate</a:t>
            </a:r>
          </a:p>
          <a:p>
            <a:r>
              <a:rPr lang="en-US" sz="2400" dirty="0" smtClean="0"/>
              <a:t>Customers with 2 </a:t>
            </a:r>
            <a:r>
              <a:rPr lang="en-US" sz="2400" dirty="0"/>
              <a:t>to 3 number of dependents are more like to buy a </a:t>
            </a:r>
            <a:r>
              <a:rPr lang="en-US" sz="2400" dirty="0" smtClean="0"/>
              <a:t>car compared </a:t>
            </a:r>
            <a:r>
              <a:rPr lang="en-US" sz="2400" dirty="0"/>
              <a:t>to those with zero or four dependents</a:t>
            </a:r>
          </a:p>
          <a:p>
            <a:r>
              <a:rPr lang="en-US" sz="2400" dirty="0"/>
              <a:t>50.1% </a:t>
            </a:r>
            <a:r>
              <a:rPr lang="en-US" sz="2400" dirty="0" smtClean="0"/>
              <a:t>of the customers has </a:t>
            </a:r>
            <a:r>
              <a:rPr lang="en-US" sz="2400" dirty="0"/>
              <a:t>person loan and 49.9% do </a:t>
            </a:r>
            <a:r>
              <a:rPr lang="en-US" sz="2400" dirty="0" smtClean="0"/>
              <a:t>not</a:t>
            </a:r>
          </a:p>
          <a:p>
            <a:r>
              <a:rPr lang="en-US" sz="2400" dirty="0"/>
              <a:t>66.7</a:t>
            </a:r>
            <a:r>
              <a:rPr lang="en-US" sz="2400" dirty="0" smtClean="0"/>
              <a:t>% </a:t>
            </a:r>
            <a:r>
              <a:rPr lang="en-US" sz="2400" dirty="0"/>
              <a:t>of the customers</a:t>
            </a:r>
            <a:r>
              <a:rPr lang="en-US" sz="2400" dirty="0" smtClean="0"/>
              <a:t> </a:t>
            </a:r>
            <a:r>
              <a:rPr lang="en-US" sz="2400" dirty="0"/>
              <a:t>has no house loan and 33.3 % do have house </a:t>
            </a:r>
            <a:r>
              <a:rPr lang="en-US" sz="2400" dirty="0" smtClean="0"/>
              <a:t>loan</a:t>
            </a:r>
          </a:p>
          <a:p>
            <a:r>
              <a:rPr lang="en-US" sz="2400" dirty="0"/>
              <a:t>45.1% of the customers </a:t>
            </a:r>
            <a:r>
              <a:rPr lang="en-US" sz="2400" dirty="0" smtClean="0"/>
              <a:t>do </a:t>
            </a:r>
            <a:r>
              <a:rPr lang="en-US" sz="2400" dirty="0"/>
              <a:t>not have a partner working and </a:t>
            </a:r>
            <a:r>
              <a:rPr lang="en-US" sz="2400" dirty="0" smtClean="0"/>
              <a:t>54.9</a:t>
            </a:r>
            <a:r>
              <a:rPr lang="en-US" sz="2400" dirty="0"/>
              <a:t>% have partner working </a:t>
            </a:r>
            <a:endParaRPr lang="en-US" sz="2400" dirty="0" smtClean="0"/>
          </a:p>
          <a:p>
            <a:r>
              <a:rPr lang="en-US" sz="2400" dirty="0" smtClean="0"/>
              <a:t>A big chunk 91.3% for married customers are </a:t>
            </a:r>
            <a:r>
              <a:rPr lang="en-US" sz="2400" dirty="0"/>
              <a:t>likely to buy a car, 8.7% for singles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following will be recommended for </a:t>
            </a:r>
            <a:r>
              <a:rPr lang="en-US" sz="2400" dirty="0" smtClean="0">
                <a:latin typeface="+mj-lt"/>
              </a:rPr>
              <a:t>AUSTO;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Information from data shows females buy more expensive car, 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dirty="0" err="1" smtClean="0">
                <a:latin typeface="+mj-lt"/>
              </a:rPr>
              <a:t>usto</a:t>
            </a:r>
            <a:r>
              <a:rPr lang="en-US" sz="2400" dirty="0" smtClean="0">
                <a:latin typeface="+mj-lt"/>
              </a:rPr>
              <a:t> should increase their numbe</a:t>
            </a:r>
            <a:r>
              <a:rPr lang="en-US" sz="2400" dirty="0" smtClean="0">
                <a:latin typeface="+mj-lt"/>
              </a:rPr>
              <a:t>r of female consumer as this can lead to more profits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 would recommend 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dirty="0" err="1" smtClean="0">
                <a:latin typeface="+mj-lt"/>
              </a:rPr>
              <a:t>usto</a:t>
            </a:r>
            <a:r>
              <a:rPr lang="en-US" sz="2400" dirty="0" smtClean="0">
                <a:latin typeface="+mj-lt"/>
              </a:rPr>
              <a:t> increase the price of hatchback as the just 444 is priced above 25,000 and it has the highest request</a:t>
            </a:r>
          </a:p>
          <a:p>
            <a:r>
              <a:rPr lang="en-US" sz="2400" dirty="0" smtClean="0">
                <a:latin typeface="+mj-lt"/>
              </a:rPr>
              <a:t>Also, there is a huge market for singles missing, I would recommend </a:t>
            </a:r>
            <a:r>
              <a:rPr lang="en-US" sz="2400" dirty="0" err="1">
                <a:latin typeface="+mj-lt"/>
              </a:rPr>
              <a:t>A</a:t>
            </a:r>
            <a:r>
              <a:rPr lang="en-US" sz="2400" dirty="0" err="1" smtClean="0">
                <a:latin typeface="+mj-lt"/>
              </a:rPr>
              <a:t>usto</a:t>
            </a:r>
            <a:r>
              <a:rPr lang="en-US" sz="2400" dirty="0" smtClean="0">
                <a:latin typeface="+mj-lt"/>
              </a:rPr>
              <a:t> look into getting a car that would build interest in singles </a:t>
            </a:r>
          </a:p>
          <a:p>
            <a:r>
              <a:rPr lang="en-US" sz="2400" dirty="0" smtClean="0">
                <a:latin typeface="+mj-lt"/>
              </a:rPr>
              <a:t>Customers who have both person and house loan should have a price bracket for the car they want</a:t>
            </a:r>
          </a:p>
          <a:p>
            <a:r>
              <a:rPr lang="en-US" sz="2400" dirty="0" smtClean="0">
                <a:latin typeface="+mj-lt"/>
              </a:rPr>
              <a:t>The buyers profile for each make is below;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7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7" y="281998"/>
            <a:ext cx="10515600" cy="734002"/>
          </a:xfrm>
        </p:spPr>
        <p:txBody>
          <a:bodyPr/>
          <a:lstStyle/>
          <a:p>
            <a:r>
              <a:rPr lang="en-US" dirty="0" smtClean="0"/>
              <a:t>BUYERS PROFILE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36014"/>
              </p:ext>
            </p:extLst>
          </p:nvPr>
        </p:nvGraphicFramePr>
        <p:xfrm>
          <a:off x="0" y="1108364"/>
          <a:ext cx="12164292" cy="45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878"/>
                <a:gridCol w="673596"/>
                <a:gridCol w="895927"/>
                <a:gridCol w="1037111"/>
                <a:gridCol w="868878"/>
                <a:gridCol w="868878"/>
                <a:gridCol w="868878"/>
                <a:gridCol w="868878"/>
                <a:gridCol w="868878"/>
                <a:gridCol w="868878"/>
                <a:gridCol w="868878"/>
                <a:gridCol w="868878"/>
                <a:gridCol w="868878"/>
                <a:gridCol w="868878"/>
              </a:tblGrid>
              <a:tr h="1142230"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Profession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Marital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status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err="1">
                          <a:effectLst/>
                        </a:rPr>
                        <a:t>No_of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Dependents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Personal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loan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House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loan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Partner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working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Partner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salary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Total</a:t>
                      </a:r>
                      <a:r>
                        <a:rPr lang="en-US" sz="1200" b="1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200" b="1" dirty="0" smtClean="0">
                          <a:effectLst/>
                        </a:rPr>
                        <a:t>salary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Price</a:t>
                      </a:r>
                    </a:p>
                  </a:txBody>
                  <a:tcPr anchor="ctr"/>
                </a:tc>
              </a:tr>
              <a:tr h="1142230">
                <a:tc>
                  <a:txBody>
                    <a:bodyPr/>
                    <a:lstStyle/>
                    <a:p>
                      <a:r>
                        <a:rPr lang="en-US" dirty="0" smtClean="0"/>
                        <a:t>HATCHBACK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25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Post 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54969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17707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72676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25561</a:t>
                      </a:r>
                    </a:p>
                  </a:txBody>
                  <a:tcPr anchor="ctr"/>
                </a:tc>
              </a:tr>
              <a:tr h="1142230"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36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Salaried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Post 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62213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20028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82241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42671</a:t>
                      </a:r>
                    </a:p>
                  </a:txBody>
                  <a:tcPr anchor="ctr"/>
                </a:tc>
              </a:tr>
              <a:tr h="1142230">
                <a:tc>
                  <a:txBody>
                    <a:bodyPr/>
                    <a:lstStyle/>
                    <a:p>
                      <a:r>
                        <a:rPr lang="en-US" dirty="0" smtClean="0"/>
                        <a:t>SUV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47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Salaried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effectLst/>
                        </a:rPr>
                        <a:t>Post 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72683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26632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99316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59303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BUSINESS PROBLEM OVERVIEW &amp; SOLUTION APPROACH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545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Austo</a:t>
            </a:r>
            <a:r>
              <a:rPr lang="en-US" sz="2000" dirty="0"/>
              <a:t>, a UK-based automobile company aspires to grow its business into the US market after successfully establishing its footprints in the European market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They want </a:t>
            </a:r>
            <a:r>
              <a:rPr lang="en-US" sz="2000" dirty="0"/>
              <a:t>to understand the demand of the buyers and trends in the US market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/>
              <a:t>They want to build customer profiles based on the analysis to identify new purchase opportunities so that they can manipulate the business strategy and production to meet certain demand levels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perform </a:t>
            </a:r>
            <a:r>
              <a:rPr lang="en-US" sz="2000" dirty="0"/>
              <a:t>the data analysis to generate useful insights that will help the automobile company to grow its business.</a:t>
            </a:r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create buyer's profiles for different types of cars with the available data as well as a set of </a:t>
            </a:r>
            <a:r>
              <a:rPr lang="en-US" sz="2000" dirty="0" smtClean="0"/>
              <a:t>recommendations.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035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DATA </a:t>
            </a:r>
            <a:r>
              <a:rPr lang="en-US" dirty="0" smtClean="0">
                <a:latin typeface="Algerian" panose="04020705040A02060702" pitchFamily="82" charset="0"/>
              </a:rPr>
              <a:t>OVERVIEW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862587"/>
              </p:ext>
            </p:extLst>
          </p:nvPr>
        </p:nvGraphicFramePr>
        <p:xfrm>
          <a:off x="9235" y="544950"/>
          <a:ext cx="7389091" cy="623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80"/>
                <a:gridCol w="1719752"/>
                <a:gridCol w="4999859"/>
              </a:tblGrid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customer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of the customer</a:t>
                      </a:r>
                      <a:endParaRPr lang="en-US" sz="1400" dirty="0"/>
                    </a:p>
                  </a:txBody>
                  <a:tcPr/>
                </a:tc>
              </a:tr>
              <a:tr h="371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Profession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whether the customer is a salaried or business person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Marital_status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Marital status of the customer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Education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Refers to the highest level of education completed by the customer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No_of_dependents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dependents(partner/children/spouse) of the customer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Personal_loan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whether the customer availed a personal loan or not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House_loan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whether the customer availed house loan or not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Partner_working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whether the customer's partner is working or not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Annual Salary of the customer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Partner_salary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Annual Salary of the customer's partner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Total_salary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Annual household income (Salary + </a:t>
                      </a:r>
                      <a:r>
                        <a:rPr lang="en-US" sz="1400" dirty="0" err="1" smtClean="0"/>
                        <a:t>Partner_salary</a:t>
                      </a:r>
                      <a:r>
                        <a:rPr lang="en-US" sz="1400" dirty="0" smtClean="0"/>
                        <a:t>) of the customer's family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of the car</a:t>
                      </a:r>
                      <a:endParaRPr lang="en-US" sz="1400" dirty="0"/>
                    </a:p>
                  </a:txBody>
                  <a:tcPr/>
                </a:tc>
              </a:tr>
              <a:tr h="402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Car type (Hatchback/Sedan/SUV)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583055" y="628072"/>
            <a:ext cx="4525818" cy="61562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have 1581 rows and 8 columns</a:t>
            </a:r>
          </a:p>
          <a:p>
            <a:r>
              <a:rPr lang="en-US" sz="1800" dirty="0" smtClean="0"/>
              <a:t>We 8 objects and 6 integer</a:t>
            </a:r>
          </a:p>
          <a:p>
            <a:r>
              <a:rPr lang="en-US" sz="1800" dirty="0" smtClean="0"/>
              <a:t>We converted all the object type to category which reduced the memory usage from 173kb to 87.6kb</a:t>
            </a:r>
          </a:p>
          <a:p>
            <a:r>
              <a:rPr lang="en-US" sz="1800" dirty="0" smtClean="0"/>
              <a:t>The average age in the data is 32 years with max of 60 years</a:t>
            </a:r>
          </a:p>
          <a:p>
            <a:r>
              <a:rPr lang="en-US" sz="1800" dirty="0" smtClean="0"/>
              <a:t>The average price for a car is 35,597</a:t>
            </a:r>
          </a:p>
          <a:p>
            <a:r>
              <a:rPr lang="en-US" sz="1800" dirty="0" smtClean="0"/>
              <a:t>The average salary in the distribution is 59,732</a:t>
            </a:r>
          </a:p>
          <a:p>
            <a:r>
              <a:rPr lang="en-US" sz="1800" dirty="0" smtClean="0"/>
              <a:t>The average total salary 79,452</a:t>
            </a:r>
          </a:p>
          <a:p>
            <a:r>
              <a:rPr lang="en-US" sz="1800" dirty="0" smtClean="0"/>
              <a:t>The maximum number of dependents is 4</a:t>
            </a:r>
          </a:p>
          <a:p>
            <a:r>
              <a:rPr lang="en-US" sz="1800" dirty="0" smtClean="0"/>
              <a:t>Some partners were not working which resulted to zero as the minimum partner salary and 80,000 as the maximum</a:t>
            </a:r>
          </a:p>
          <a:p>
            <a:r>
              <a:rPr lang="en-US" sz="1800" dirty="0" smtClean="0"/>
              <a:t>We have three unique make of car </a:t>
            </a:r>
          </a:p>
          <a:p>
            <a:pPr lvl="1"/>
            <a:r>
              <a:rPr lang="en-US" sz="1400" dirty="0" smtClean="0"/>
              <a:t>Hatchback - 884</a:t>
            </a:r>
          </a:p>
          <a:p>
            <a:pPr lvl="1"/>
            <a:r>
              <a:rPr lang="en-US" sz="1400" dirty="0" smtClean="0"/>
              <a:t>Sedan - 460</a:t>
            </a:r>
          </a:p>
          <a:p>
            <a:pPr lvl="1"/>
            <a:r>
              <a:rPr lang="en-US" sz="1400" dirty="0" smtClean="0"/>
              <a:t>SUV - 237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Hatchback 884 Sedan 460 SUV 237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Hatchback 884 Sedan 460 SUV 237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4895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EXPLORATORY DATA ANALYSIS(EDA)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710" y="794328"/>
            <a:ext cx="5942880" cy="1791854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 average age of the distribution is higher than the median indicating the distribution is skewed to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 age bracket from 22 to 30 years are more likely to purchase a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there are outliers in the distribution</a:t>
            </a:r>
            <a:endParaRPr lang="en-US" sz="1800" b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513944" y="842297"/>
            <a:ext cx="5678055" cy="174411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gender consist of two unique value male and female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distribution shows a 79.2% male are more likely to buy a car and 20.8% are female</a:t>
            </a:r>
            <a:endParaRPr lang="en-US" sz="1600" b="0" dirty="0"/>
          </a:p>
        </p:txBody>
      </p:sp>
      <p:sp>
        <p:nvSpPr>
          <p:cNvPr id="7" name="AutoShape 2" descr="data:image/png;base64,iVBORw0KGgoAAAANSUhEUgAAAmUAAAF0CAYAAABi7U6EAAAAOXRFWHRTb2Z0d2FyZQBNYXRwbG90bGliIHZlcnNpb24zLjQuMywgaHR0cHM6Ly9tYXRwbG90bGliLm9yZy/MnkTPAAAACXBIWXMAAAsTAAALEwEAmpwYAAAwvklEQVR4nO3de5hddX3o//dnMkACImQgagiXEA69IIpovIA8aWKi5ZyWgq2201M94dQHf6W2KsWjoU97qFprvCDlPNa20Fo4rbqLRy1gWywJCSl4gaBcgxQMNgmkkDJBuQWZzOf3x1oT9gyTmdlh9qy1Z79fz7OeWd+11+Wz95q15zPf9V3fb2QmkiRJqlZP1QFIkiTJpEySJKkWTMokSZJqwKRMkiSpBkzKJEmSasCkTJIkqQZ6qw7ghTr88MNz4cKFVYchSZI0oVtvvfU/M3PeWK91fFK2cOFCNm7cWHUYkiRJE4qIf9/ba96+lCRJqgGTMkmSpBowKZMkSaoBkzJJkqQaMCmTJEmqAZMySZKkGjApkyRJqgGTMkmSpBowKZMkSaoBk7IaGxgYYNWqVezcubPqUCRJUpuZlNVYo9Fg06ZNNBqNqkORJEltZlJWUwMDA6xdu5bMZM2aNdaWSZI0w5mU1VSj0WBoaAiAoaEha8skSZrhTMpqav369QwODgIwODjIunXrKo5IkiS1k0lZTS1dupTe3l4Aent7WbZsWcURSZKkdjIpq6n+/n56eorT09PTQ39/f8URSZKkdjIpq6m+vj6WL19ORLBixQrmzp1bdUiSJKmNeqsOQHvX39/Pli1brCWTJKkLmJTVWF9fH6tXr646DEmSNA28fSlJklQDJmWSJEk1YFImSZJUAyZlkiRJNWBSJkmSVAMmZZIkSTVgUiZJklQDJmWSJEk1YFImSZJUAyZlkiRJNWBSJkmSVAMmZZIkSTXQ9qQsIn4YEXdGxG0RsbFc1hcR10XEfeXPuU3rXxAR90fEvRHx8+2OT5IkqQ6mq6ZsWWa+KjMXl+VVwNrMPB5YW5aJiBOAfuDlwOnA5yJi1jTFKEmSVJmqbl+eCVxRzl8BnNW0vJGZz2TmA8D9wOumPzxJkqTpNR1JWQL/EhG3RsS7y2UvzcztAOXPl5TLFwBbm7bdVi6TJEma0Xqn4RhvzMyHIuIlwHUR8f1x1o0xluXzViqSu3cDHH300VMTpSRJUoXaXlOWmQ+VPx8BvkZxO/LhiJgPUP58pFx9G3BU0+ZHAg+Nsc9LM3NxZi6eN29eO8OXJEmaFm1NyiLioIg4eHgeeAtwF3A1sLJcbSVwVTl/NdAfEQdExLHA8cDN7YxRkiSpDtp9+/KlwNciYvhYX8zMayPiFuDKiHgXsAV4O0Bm3h0RVwKbgEHgPZm5u80xSpIkVa6tSVlmbgZOGmP5o8DyvWzzMeBj7YxLkiSpbuzRX5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YFqSsoiYFRHfi4ivl+W+iLguIu4rf85tWveCiLg/Iu6NiJ+fjvgkSZKqNl01Ze8D7mkqrwLWZubxwNqyTEScAPQDLwdOBz4XEbOmKUZJkqTKtD0pi4gjgV8A/qpp8ZnAFeX8FcBZTcsbmflMZj4A3A+8rt0xSpIkVW06asr+FPggMNS07KWZuR2g/PmScvkCYGvTetvKZSNExLsjYmNEbNyxY0dbgpYkSZpObU3KIuIXgUcy89bJbjLGsnzegsxLM3NxZi6eN2/eC4pRkiSpDnrbvP83Ar8UEf8NmA28OCL+Dng4IuZn5vaImA88Uq6/DTiqafsjgYfaHKMkSVLl2lpTlpkXZOaRmbmQogH/9Zn5DuBqYGW52krgqnL+aqA/Ig6IiGOB44Gb2xmjJElSHbS7pmxvVgNXRsS7gC3A2wEy8+6IuBLYBAwC78nM3RXFKEmSNG0i83lNtjrK4sWLc+PGjVWHIUmSNKGIuDUzF4/1mj36S5Ik1YBJmSRJUg2YlEmSJNWASZkkSVINmJRJbTIwMMCqVavYuXNn1aFIkjqASZnUJo1Gg02bNtFoNKoORZLUAUzKpDYYGBhg7dq1ZCZr1qyxtkySNCGTMqkNGo0GQ0NDAAwNDVlbJkmakEmZ1Abr169ncHAQgMHBQdatW1dxRJKkujMpk9pg6dKl9PYWo5j19vaybNmyiiOSJNWdSVmN+fRe5+rv76enp7i8enp66O/vrzgiSVLdmZTVmE/vda6+vj6WL19ORLBixQrmzp1bdUiSpJozKaspn97rfP39/ZxwwgnWkkmSJsWkrKZ8eq/z9fX1sXr1amvJJEmTYlJWUz69J0lSdzEpqymf3pMkqbuYlNWUT+9JktRdTMpqyqf3JEnqLr2TXTEiZgG/ACxs3i4zPzP1YQmK2rItW7ZYS9ahBgYG+OQnP8mHPvQhk2pJ0oRaqSm7BjgbOAw4uGlSm/j0XmeznzlJUismXVMGHJmZr2xbJNIMMrqfuf7+fpNrSdK4Wqkp++eIeEvbIpFmEPuZkyS1qpWk7NvA1yLi6Yj4cUQ8HhE/bldgUieznzlJUqtaScouAk4BDszMF2fmwZn54jbFJXU0+5mTJLWqlaTsPuCuzMx2BSPNFPYzJ0lqVSsN/bcD6yPin4FnhhfaJYb0fMP9zF177bX2MydJmpRWkrIHymn/cpI0DvuZkyS1YtJJWWZ+GCAiDi6K+UTbopIkSeoyk25TFhEnRsT3gLuAuyPi1oh4eftCkzqbncdKklrRSkP/S4Hfy8xjMvMY4HzgsvaEJXW20Z3H7ty5s+qQJEk110pSdlBm7ulsKTPXAwdNeUTSDGDnsZKkVrWSlG2OiD+MiIXl9AcUDf8ljWLnsZKkVrWSlP0mMA/4KvC1cv5/tiMoqdPZeawkqVWtPH25E3hvRLwYGPLpS2nv+vv7Wbt2LWDnsZKkyWnl6ctXlE9f3slzT1+e2L7QpM413HlsRNh5rCRpUlrpPPYvKZ6+XAcQEUspnsg8derDkjqfncdKklrRSlL2vKcvI8KnL6W96OvrY/Xq1VWHIUnqED59KbXJwMAAq1atso8ySdKk7OvTl18FDsenL6W9uvzyy7n77ru54oorqg5FktQBJpWURcQs4MuZ+d7MfHU5vb98IlPSKAMDA9xwww0ArFu3ztoySdKEJpWUZeZu4KmIOKTN8UgzwuWXXz6iR39ryyRJE2nl9uUu4M6I+OuI+D/DU7sCkzrZhg0bRpTXr19fTSCSpI7RytOX/1hOkiYQEeOWJUkarZUe/ce9/xIRX8nMX3nhIUmdb8mSJVx//fV7yj/3cz9XYTSSpE7Qyu3LiSyawn1JHW3p0qUjyo59KUmayFQmZTmF+xJFu6QzzjiDG2+8sepQ1KLLLrtsRPnSSy+tKBJJUqeYyqTseSJidkTcHBG3R8TdEfHhcnlfRFwXEfeVP+c2bXNBRNwfEfdGxM+3M766u/jiiwG46KKLKo5Erdq6deuI8pYtWyqKRJLUKaYyKRurJfMzwJsy8yTgVcDpEfEGYBWwNjOPB9aWZSLiBKAfeDlwOvC5so+0rrNhwwYGBwcBGBwctLaswxxxxBEjygsWLKgoEklSp5h057ER8XcTrPah0Quy8ERZ3K+cEjgTGH5w4ArgrHL+TKCRmc9k5gPA/cDrJhPjTDNcSzbM2rLOMjoJMymTJE2klc5j50XE/uOs8y9jLS8TutuAR4DrMvM7wEszc3u53XbgJeXqC4Dm+z7bymWj9/nuiNgYERt37NgxmbfQcYZryfZWVr1997vfHVG+9dZbK4pEktQpWumn7IfATRFxNfDk8MLM/Mx4G5UJ3asi4lDgaxFx4jirj3UL9HkPEGTmpcClAIsXL56RDxj09vaOSMR6e1s5Vara7t27xy1LkjRaK23KHgK+Xm5zcNM0KZn5GLCeoq3YwxExH6D8+Ui52jbgqKbNjiyP23XOO++8EeXzzz+/okgkSdJ0mHRSlpkfzswPA58eni/LexUR88oaMiJiDrAC+D5wNbCyXG0lcFU5fzXQHxEHRMSxwPHAza28oZliyZIle2rHent7Oe200yqOSK2wR39JUqsmnZRFxCkRsQm4pyyfFBGfm2Cz+cC6iLgDuIWiTdnXgdXAmyPiPuDNZZnMvBu4EtgEXAu8p7z92ZWGa8usJes8PT0945YlSRqtlYZKfwr8PEVtFpl5e0QsGW+DzLwDOHmM5Y8Cy/eyzceAj7UQ14y1ZMkSliwZ9yNWTR1++OE8/PDDe8rz5s2rMBpJUido6d/3zNw6alHX1mJJ43nkkUdGlJsTNEmSxtJKTdnWiDgVyLJrjPdS3sqUNFJmjluWJGm0VmrKfgt4D0W/YQ9S9ND/njbEJEmS1HUmXVOWmf8J/EYbY5EkSeparTx9uSgiromIHRHxSERcFRGL2hmc1KkOOeSQccuSJI3Wyu3LL1J0VzEfOAL4MvCldgSlwsDAAKtWrWLnzp1Vh6IWPfHEE+OWJUkarZWkLDLzbzNzsJz+jjGGQNLUaTQabNq0iUajUXUoapHDLEmSWtVKUrYuIlZFxMKIOCYiPgj8Y0T0RURfuwLsVgMDA6xdu5bMZM2aNdaWSZI0w7WSlP0a8P8B6yjGsDwX+E3gVmDjlEfW5RqNBkNDQwAMDQ1ZW9bhHGZJkjSRVsa+PHacaVFEvLmdgXab9evXMzg4CMDg4CDr1q2rOCK1YvHixSPKr33tayuKRJLUKaZyQL5PTOG+ut7SpUtHDEi+bNmyiiNSKx566KER5QcffLCiSCRJnWIqkzLvz0yh/v7+PYNY9/T00N/fX3FEaoVJmSSpVVOZlPkk5hTq6+tj+fLlRAQrVqxg7ty5VYckSZLaqJWxLzXN+vv72bJli7VkkiR1galMyn44hfsSRW3Z6tWrqw5DkiRNg1aGWTowIv4wIi4ry8dHxC8Ov56Zv9yOACVJkrpBK23K/gZ4BjilLG8D/njKI5IkSepCrSRlx2XmJ4FnATLzaXziUpIkaUq0kpT9JCLmUD5lGRHHUdScqU02bNjAGWecwY033lh1KJIkqc1aScouBK4FjoqILwBrgQ+2JSoBcPHFFwNw0UUXVRyJJElqt1aGWboO+GXgbOBLwOLMXN+esLRhw4YRwyxZWyZJ0szWytOXbwUGM/MfM/PrwGBEnNW2yLrccC3ZMGvLJEma2Vq6fZmZPxouZOZjFLc01QbDtWR7K0uSpJmllaRsrHUdEaBNhgcj31tZkiTNLK0kZRsj4jMRcVxELIqIi4Fb2xVYtzvvvPNGlM8///yKIpEkSdOhlaTsd4GfAH8PfBnYBbynHUEJlixZsqd2rLe3l9NOO63iiCRJUju18vTlk5m5KjMXZ+ZrMvOCzHyyncF1u+HaMmvJJEma+SZsqBQRf5qZ74+Iayg7jm2Wmb/UlsjEkiVLWLJkSdVhSJKkaTCZ1uN/W/78dDsDkSRJ6mYTJmWZeWtEzALOycx3TENMkiRJXWdSbcoyczcwLyL2b3M8kiRJXamVzq9+CNwUEVcDexr4Z+ZnpjooSZKkbtNKUvZQOfUAB7cnHDVbuXIlAwMDHHbYYVx++eVVhyNJktpo0klZZn4YICJeXBTz8bZFJQAGBgYAePTRRyuORJIktVsrA5Ivjog7gTuAOyPi9oh4TftC624rV64cUT777LOrCUTqQgMDA6xatYqdO3dWHYqkLtJKj/6fB347Mxdm5kKK3vz/pi1RaU8t2TBry6Tp02g02LRpE41Go+pQJHWRVpKyxzPzX4cLmXkj4C1MSTPKwMAAa9euJTNZs2aNtWWSpk0rSdnNEfGXEbE0In4uIj4HrI+IV0fEq9sVoCRNp0ajwdDQEABDQ0PWlkmaNq08ffmq8ueFo5afSjH80pumIiAVDj30UB577LE95blz51YXjNRF1q9fz+DgIACDg4OsW7eOc889t+KoJHWDVgYkXzbO9KaIWDnxXjRZJ5988ojyq19tZaQ0HZYuXUpvb/H/am9vL8uWLas4IkndopXblxN53xTuq+tt2LBhRHn9+vXVBCJ1mf7+fnp6iq/Gnp4e+vv7K45IUreYyqQspnBfXW+4TcveypLao6+vj+XLlxMRrFixwqYDkqZNK23KJpJTuK+ul5njliW1T39/P1u2bLGWTNK0sqaspmbNmjVuWZIkzSxTmZTdNIX76nqjG/a/5jUOniBNFzuPlVSFSd++jIjfG2Pxj4BbM/O2zPydqQtLW7ZsGbcsqT1Gdx7b399vuzJJ06KVmrLFwG8BC8rp3cBS4LKI+OBYG0TEURGxLiLuiYi7I+J95fK+iLguIu4rf85t2uaCiLg/Iu6NiJ/f1zfW6R5++OER5f/4j/+oKBKpu9h5rKSqtJKUHQa8OjPPz8zzKZK0ecAS4Oy9bDMInJ+ZPwu8AXhPRJwArALWZubxwNqyTPlaP/By4HTgcxFhYypJ02aszmMlaTq0kpQdDfykqfwscExmPg08M9YGmbk9M79bzj8O3ENRy3YmcEW52hXAWeX8mUAjM5/JzAeA+4HXtRCjJL0gdh4rqSqtJGVfBL4dERdGxIUUDfu/FBEHAZsm2jgiFgInA98BXpqZ26FI3ICXlKstALY2bbatXDZ6X++OiI0RsXHHjh0tvAVJGp+dx0qqSivDLH0UOAd4jKKB/29l5kcy88nM/I3xto2IFwFfAd6fmT8eb9WxDj1GLJdm5uLMXDxv3rzJvgVJmpCdx0qqSitPX14C/H1mXtLKASJiP4qE7AuZ+dVy8cMRMT8zt0fEfOCRcvk24KimzY8EHmrleDNFT0/PiF78h/9z19S67LLL2Lx587Qc64ILLpiyfS1atIhzzjlnyvankU4//XRuuOEGTj/99KpDkdRFWvlL/13gD8onIz8VEYsn2iAiAvhr4J7M/EzTS1cDwwOYrwSualreHxEHRMSxwPHAzS3EOGOM7ix2uI2LpPa76qqreOqpp7jqqqsmXlmSpsik/9Jn5hXAFRHRB/wK8ImIOLp8gnJv3gi8E7gzIm4rl/0+sBq4MiLeBWwB3l4e4+6IuJKijdog8J7M3N3ie5oRXvayl7F169YRZU29dtU2nXHGGc9b9vGPf7wtx9LUGhgY4Prrrwdg7dq1rFy50luYkqbFvtwT+y/AzwALge+Pt2Jm3piZkZmvzMxXldM/Zeajmbk8M48vfw40bfOxzDwuM386M/95H+KbER555JER5dH9lqnerrnmmnHLqq8rrrhi3LIktcukk7KI+ERE3Ad8BLgLeE1mPr86QFPimWeeGbcsqT3Wr18/omw/ZZKmSysNlR4ATgUWAQcAr4wIMnNDWyKTOtyJJ54IeNuy0zQ/YDNWWZLapZWkbDdwPcUTkbdR9ND/LeBNUx+WJElSd2mlTdl7gdcC/56Zyyg6grXnVkmSpCnQSlK2KzN3AUTEAZn5feCn2xOWJElSd2nl9uW2iDgU+AfguojYSZd27Cpp5pozZw5PP/30iLIkTYdW+il7azn7RxGxDjgEuLYtUUlSRWzoL6kq+zR2T2bekJlXZ+ZPpjogSarSm9408tml5cuXVxSJ1H0GBgZYtWoVO3furDqUSjigoiQ1OeWUU0aUTz311IoikbpPo9Fg06ZNNBqNqkOphEmZJDW5+OKLR5QvuuiiiiKRusvAwABr164lM1mzZk1X1paZlElSk9F/CLrxD4NUhUajsacN59DQUFfWlpmUSZKkyq1fv57BwUEABgcHu3KIM5MySZJUuaVLl9LbW3QK0dvby7JlyyqOaPqZlEmSpMr19/fT01OkJT09PfT391cc0fQzKZMkSZXr6+tj+fLlRAQrVqxg7ty5VYc07Vrp0V97cdlll7F58+a2H+eCCy6Ysn0tWrSIc845Z8r2J0nSC9Xf38+WLVu6spYMTMokSVJN9PX1sXr16qrDqIxJ2RRoR43TmWeeOWJ4l56eHj7+8Y9P+XEkSVI92Kaspv7oj/5oRPkjH/lINYFIkqRpYVJWUyeffPKe+Z6eHk466aQKo5G6xxFHHDGivGDBgooikdRtTMpq7JhjjgGsJZOm08DAwIjyo48+WlEkkrqNSVmNHXzwwZx44onWkknT6MADDxxRPuiggyqKRFK3MSmTpCbWlEmqikmZJElSDZiUSZKkWhgYGGDVqlXs3Lmz6lAqYVImSZJqodFosGnTJhqNRtWhVMLOYyV1rE4c4gwc5kway8DAAGvXriUzWbNmDf39/V03/qU1ZZIkqXKNRmPPSDZDQ0NdWVtmTZmkjtWO2qYNGzbwqU99ak/5Qx/6EKeddtqUH0fSSOvXr2dwcBCAwcFB1q1bx7nnnltxVNPLmjJJarJkyZI98729vSZk0jRZunQpvb1FXVFvby/Lli2rOKLpZ1ImSaMMD610/vnnVxyJ1D36+/vp6SnSkp6eHvr7+yuOaPp5+1IdYboadE+l4XinupF4O9kAvTB37lzmzp1rLZk0jfr6+li+fDnXXnstK1as6LpG/mBSpg6xefNm7v7B7ey3YFfVoUza4H77A/Bvu75TcSST8+yDs6sOQVKX6+/vZ8uWLV1ZSwYmZeog+y3YxWHve6DqMGasRy85tuoQJHW5vr4+Vq9eXXUYlbFNmSRJUg2YlEmSJNWASZkkSVINmJRJkiTVgEmZJElSDZiUSZIk1YBJmSRJUg2YlEmSJNWASZkkSVINdE2P/o6dOH0cP1GaOdr53bl9+3aefvrptuy7XebMmcP8+fOnfL9+bwq6KCnbvHkzP7j3dhb0dc7YiftRjJ24a0dnjJ0I8OBAe8ZP3L59O88+OduhgNro2W2z2X7Q9qrDUM1s3ryZ2+/5AbtetGDK973/04P07B6a8v22048GB9kyOLV/R2Y/8eCU7k+dq2uSMoAFfbt43+mOndhOl1xr0iTNNLtetIAHXvW+qsOYsY697ZKqQ1BNtDUpi4jPA78IPJKZJ5bL+oC/BxYCPwR+NTN3lq9dALwL2A28NzO/0c741Dnmz5/P47u2OCB5Gz16ybHMnz31t2UkSZPT7ob+lwOnj1q2ClibmccDa8syEXEC0A+8vNzmcxExq83xSZIk1UJbk7LM3AAMjFp8JnBFOX8FcFbT8kZmPpOZDwD3A69rZ3ySJEl1UUWXGC/NzO0A5c+XlMsXAFub1ttWLnueiHh3RGyMiI07duxoa7CSJEnToU79lMUYy3KsFTPz0sxcnJmL582b1+awJEmS2q+Kpy8fjoj5mbk9IuYDj5TLtwFHNa13JPDQtEcnacp1Wj+B9hH4nO3bt3Pgj3byszf+ryndbzvF0LMAZM9+FUcyOT27f8L23rlVh6EaqCIpuxpYCawuf17VtPyLEfEZ4AjgeODmCuKTNMU2b97M7T+4h10LXlR1KJOy/36DAHxn19YJ1qyP2Q8+0Zb9HnLIIR3XweuuXcVNltkH1Olm0Hhmc8ghh1QdhGqg3V1ifAlYChweEduACymSsSsj4l3AFuDtAJl5d0RcCWwCBoH3ZObudsYnafrsWvAiHnjfK6sOY8Y69pI72rLfSy7pvD60hms4P/7xj1ccidSatiZlmfnre3lp+V7W/xjwsXbEsn37dp788Ww7N22zbQOzOWiwPb3CP/tgZ/XoP7ijGJGhd95PKo5kcp59cDYcV3UUktS9uqpHf3WuRYsWVR1CyzY/W7RLWjS7Q2I/rjM/Z0maKbomKZs/fz67erc4zFKbXXLtscyeN/W9wnfiQL3eQpEktaJTWkFKkqQZbmBggFWrVrFz586qQ6mESZkkSaqFRqPBpk2baDQaVYdSCZMySZJUuYGBAdasWUNmct1113VlbVnXtCmTVJ3t27cz+8kn2tZtg2D2tifYflB7nnxul3Z1KtzOzn/b0UGvCo1Gg2efLTr+ffbZZ2k0Gpx77rkVRzW9rCmTJM0oc+bMYc6cOVWHoRatW7duRPn666+vKJLqdFVN2YMDndVP2Y7Hi36u5h3cGf1cQfEZH+dwpBpl/vz5bNk1aOexbXTsJXcwf/bUP/ncTtY4qdmsWbNGlHt7uypFAbooKevE/peefbyogp89r3NiP25eZ37WkqRqPfnkkyPKTzzRnqHD6qxrkrJO/I/Mfq4kSd3iiCOO4KGHHtpTXrBgQYXRVMM2ZZIkqXLHHnvsuOVuYFImSZIqd+utt44ob9y4saJIqtM1ty8lVWv2g53TJcb+O54G4CfzOucJvtkPPuGA8upoNvQ3KZM0DTrt4Y/nBpM/quJIWuCA8upwNvQ3KZM0DTrtQRsfspGm31FHHcXWrVv3lI8++ugKo6mGbcokSVLlPvCBD4xb7gYmZZIkqXKHHnrouOVuYFImSZIq99nPfnbccjcwKZMkSZW75ZZbRpRvvvnmiiKpjkmZJElSDZiUSZKkyh144IEjygcddFBFkVTHpEySJFVu1apVI8rDXdN0E5MySZJUuZNPPpk5c4pRNObMmcNJJ51UcUTTz6RMkiTVwoknngjAK17xioojqYZJmSRJqtzAwAC33347ALfddhs7d+6sOKLpZ1ImSZIq12g0GBoaAmBoaIhGo1FxRNPPpEySJFVu/fr1DA4OAjA4OMi6desqjmj6mZRJkqTKnXLKKSPKp556akWRVMekTJIkVW7Xrl0jys8880xFkVSnt+oApCpddtllbN68uS37Ht5vO/raWbRoEeecc86U71eSqvKd73xnRPlb3/pWRZFUx6RMapPh/nYkSROLiHHL3cCkTF3N2qbO1q6aznbWcoI1ndJYXv/613PTTTftKb/hDW+oMJpq2KZMapOBgQFWrVrVlX3tdLo5c+ZY0ylNs/33339E+YADDqgokupYUya1SaPRYNOmTTQaDc4999yqw5mRrG2SZo5vf/vbI8rf/OY3ef/7319NMBUxKZsCnXgLxdsn7TUwMMDatWvJTNasWUN/fz9z586tOixJqq2lS5dy7bXXkplEBMuWLas6pGnn7csamzVrFk899RSPP/541aGoRY1Gg927dwOwe/furuyZWpJa0d/fT2YCkJn09/dXHNH0s6ZsCrSrxmn4F/LRRx/ls5/9bFuOofZYv379iKRs3bp13sKUpHE89thjzyt32x0Ga8pq6nvf+x5PPvkkAE888cSeQVrVGU488cQR5Ve84hUVRSJJneHTn/70uOVuYFJWU5/4xCdGlFevXl1RJNoXd91117hlSdJIW7duHVHesmVLRZFUx6SspoZryYY98cQTFUWiffH000+PKD/11FMVRSJJneGoo44aUT766KMriqQ6JmU1td9++41bliRpJvnABz4wbrkbmJTV1LPPPjtuWZKkmWTRokXMmjULgN7eXo499tiKI5p+JmWSJKlymzdv3vPU+uDgIA888EDFEU0/kzJJklS50Q+4jS53A5Oymnrb2942ovyrv/qrFUUiSVL7PfTQQyPKDz74YEWRVMekrKZWrlw5ovzOd76zokgkSdJ0qF1SFhGnR8S9EXF/RKyqOp4qDdeWWUsmSdLMV6thliJiFvBnwJuBbcAtEXF1Zm6qNrJqrFy58nk1ZpIkaWaqVVIGvA64PzM3A0REAzgT6MqkTJKkF+Kyyy5jzZo1U77fp59+es/g4e10xhlnTOn+IoI5c+ZM6T4BVqxYMSXjYNft9uUCoHmchW3lshEi4t0RsTEiNu7YsWPagpMkSWqXutWUxRjLnpeKZ+alwKUAixcvbn+qLklSBzrnnHOmpAZnOqxcuZKBgYE95cMOO4zLL7+8uoAqULeasm1A8+BXRwIP7WVdSZI0Q1x44YXjlrtB3ZKyW4DjI+LYiNgf6AeurjgmqWXXXHPNuGVJ0kiLFi2ir68PKGrJHGapYpk5CPwO8A3gHuDKzLy72qgkSdJ0uPDCCznwwAO7spYMIKbj6Yl2Wrx4cW7cuLHqMCRJkiYUEbdm5uKxXqtVTZkkSVK3MimTJEmqAZMySZKkGjApkyRJqgGTMkmSpBowKZMkSaoBkzJJkqQaMCmTJEmqAZMySZKkGuj4Hv0jYgfw71XH0UaHA/9ZdRDaZ56/zuW562yev84108/dMZk5b6wXOj4pm+kiYuPehmNQ/Xn+OpfnrrN5/jpXN587b19KkiTVgEmZJElSDZiU1d+lVQegF8Tz17k8d53N89e5uvbc2aZMkiSpBqwpkyRJqgGTsmkQEUdGxFURcV9E/CAiLomI/cvXvhQRd0TEeRHxMxFxW0R8LyKOi4gnynWOiIj/V+276F7jnb9xtvlhRBxezn9zeiLtPhHxsoholOdlU0T8U0T8VA3iOisiTqg6jk4UEW+NiIyIn5lgvX+KiEMnWOf3R5W9FptM5/UTEUsj4uvt2Pckjr0wIv57FcdulUlZm0VEAF8F/iEzjwd+CngR8LGIeBlwama+MjMvBs4CrsrMkzPzB8P7yMyHMvNtFYTf9cY7f5PdR2ae2qbwulp5br4GrM/M4zLzBOD3gZdOYttZU3D88fZxFmBStm9+HbgR6B9vpcz8b5n52AT7GpGUeS0+54VcPx1oIdBSUjYV3xH7JDOd2jgBy4ENo5a9GHgU+DfgaeA24ELgP4AHgXXlek+UPxcCd5XzZ1MkCdcC9wGfbNrvW4BvAd8Fvgy8qOr33+nTBOfvt8c5Fz8EDh91HpcC64H/B3wf+ALPtet8DXADcCvwDWB+1e+97hPwptHnplwewKeAu4A7gV9r+vzXAV8ENpXX1feBK4A7yvNyYNN5/165/eeBA5rO6//muaThHOAW4HbgK8CBwKnAAPBAeW0fV07Xluf3X4Gfqfrzq+NE8Q/PgxT//Hwf+K/AlU2vLwWuaToXw9fYP5Sf7d3Au8tlq4Hd5Tn4Qrls+Foc73dkzGt0pk37eP3cAFxJ8bdrNfAbwM3leseV610O/EX5e/5vwC82bf/1cv6g8rq6pbzOziyXn12ey2vK6+d3gN8r1/k20FeuN+b1VB77/wDfBDYDbyuXfxv4Ufm7cB7Ftf+vFH8rv0tROTIcY/N3xEeB9zV9Nh8D3tvW81L1L8ZMn4D3AhePsfx7wCspk61y2R8BH2gq7y0p2wwcAsymGM3gKIoekDcAB5XrfQj431W//06fJjh/7x3rXJSv/5Cxk7IfAUdS1FJ/CzgN2K/8EplXrvdrwOerfu91n8Y5N78CXAfMovivfwswv/z8nwSOLddbCCTwxrL8eeAD5bncCvxUufz/Au9vOq8fbDrWYU3zfwz8bjl/+fAfhLK8Fji+nH89cH3Vn18dJ+AdwF+X898EXleev+HvtT8H3tF0LoavseE/1nMokonDyvITo/Y/fC2O9zvyvGu06s+lTZ/1vlw/j5XzB1Akzx8ut3kf8Kfl/OUUCVMPcDywrbymlvJcUvYnTefxUIrk7SCKv2/3AwcD88pz8Vvlehc3XYdjXk/lsb9cHvsE4P5y+Z5jl+UDgdnl/PHAxqb1Rn9HfLec7wF+QNM1346pF7VbUHzxT3b5ZKzNzB8BRMQm4BiKX+wTgJuKWmn2p/hC0Qsz0fkb61xsHWd/N2fmtnL92ygu+seAE4HrynM3C9g+JdF3p9OAL2XmbuDhiLgBeC3wY4rP/4Gmdbdm5k3l/N9R/KG6DnggM/+tXH4F8B7gT8vy3zdtf2JE/DHF9fciilrOESLiRRS1Z18uzy8Uf9T0fL/Oc59zA3g7xR/4M8p2tb8AfHCM7d4bEW8t54+i+EP76DjHmeh3ZPQ1euO+v6WOM95nc0tmbgeIiB8A/1JucyewrGkfV2bmEHBfRGwGRrcPfAvwSxHxgbI8Gzi6nF+XmY8Dj0fEjyhqzYaP8cpJXE//UB57U0Ts7VbsfsBnI+JVFLWpze3o9nxHZOYPI+LRiDiZIkH9XmaO93v1gpmUtd/dFP957BERL6b44ti9j/t8pml+N8V5DOC6zPz1fdynxjbR+RvrXIxnb+fu7sw85QVH213uBsZqaxljLBv25Kjy6IQ7J9h+9D4uB87KzNsj4myK/7RH6wEey8xXTbDfrhYRh1HcUjsxIpLin5ME/idFUjxAkRQ8Pmq7pcAK4JTMfCoi1lP8kR/3cOO81uo13an25fpp/myGmspDjPycxrquRh/jVzLz3hELI14/iWNMdD01b7+393Ie8DBwUrm/XU2vjf6O+CuKGryXUdSmt5UN/dtvLXBgRPwP2NN48CKKL/OnpvA43wbeGBH/pTzOgXV4Cm0GmI7zdy8wLyJOKY+xX0S8fIr2PZNdDxwQEecML4iI1wI7gV+LiFkRMQ9YQtHuZSxHD3/uPNfA/PvAwuFrCXgnRVuasRwMbI+I/Sja1wx7vHyNzPwx8EBEvL2MMSLipNbeald4G/B/M/OYzFyYmUdRtCsaBF5N0X7v78fY7hBgZ5mQ/QzwhqbXni3PzWgbmPzvyEw1FdfP3rw9Inoi4jhgEcV3XLNvAL9bPmxAWRM1Kft4Pe25HkuHANvLGrV3UvwDsDdfA06nqC18Xk34VDMpa7Msbka/leKX9D6Ke+e7GPVU0BQcZwdFNv+liLiDIkkb95FyTWw6zl9m/oTiD9InIuJ2isaoPiU2gaZz8+bykf67KdplfpGi4f7tFH94PpiZ/7GX3dwDrCyvmT7gzzNzF0XtzJcj4k6K/9D/Yi/b/yHwHYpbnt9vWt4A/leU3dtQJGzvKs/v3cCZ+/i2Z7Jfp/gD2OwrFA9UfJ2i0f9YXSpcC/SW5/CjFN99wy4F7oiIL4za5mtM/ndkRpqi62dv7qX4R+afKdqE7Rr1+kcpbiHeERF3leVWtHo93QEMRsTtEXEe8DmK6/7bFLcuR9eO7VF+P6+juCW7r3e3Js0e/SV1pYhYSNH498SqY5Fmioi4nOK6mhF9a0ZED8UTmm/PzPvafTxryiRJkkaJogPo+yke6Gp7QgbWlEmSJNWCNWWSJEk1YFImSZJUAyZlkiRJNWBSJkmSVAMmZZJqIyKWRsRYfVHtbf2zI+KIdsbUbhExbp93EXFoRPz2dMUjqTomZZJqISL2ZTibs4GOTsqYuCPiQwGTMqkLmJRJekEiYmFEfD8i/ioi7oqIL0TEioi4KSLui4jXldM3yx7uvxkRP11ue3ZEfDkiruG5wY2H9/vacv1FEfGaiLghIm6NiG9ExPyIeBuwGPhCRNwWEXP2Et/qiNgUEXdExKfLZfMi4isRcUs5vbFp+XUR8d2I+MuI+PeIOHwy77Hc/qCI+Hy5z+9FxJlN7/OrEXFtuf4nh2MD5pTxj+51fthq4LhynU9FxN8O77fcxxci4pfKY1xVHuPeiLiwaZ13RMTN5T7+MorhwiTVTWY6OTk57fMELKQYn/AVFP/o3UoxcG9QDH/yD8CLgd5y/RXAV8r5s4FtQF9ZXkoxlM6p5X6OphiO5ZvAvHKdXwM+X86vBxaPE1sfxZAvw30yHlr+/CJwWjl/NHBPOf9Z4IJy/nSKgZQPn8x7LLf5E+Adw8eiGJbroPJ9bqYYc2828O/AUeV6T0zi872rqfxzTcc7hGJ8yN7yGNuBw4A5wF0USevPAtcA+5XbfA74H1X/3jg5OT1/2pfbBZI02gOZeSdAOYbe2szMcuzIhRTJwxURcTxFotM8SPR1mTnQVP5ZijEL35KZD0XEicCJwHVRjF88iyL5mIwfU4xV+lcR8Y88N3biCuCEcn8AL46Ig4HTKMYDJDOvjYidLbxHgLcAvxQRHyjLsymSPsr1f1Ruvwk4Btg6yfexR2beEBF/FhEvAX6ZIsEdLN/LdZn5aHmMr5bvZxB4DXBLuc4c4JFWjyup/UzKJE2FZ5rmh5rKQxTfMx8F1mXmW8sxJ9c3rT96MODtFMnMycBDFLVRd2fmKa0GVSYrrwOWUwxs/TvAmyhqu07JzKeb14+mLG0ME71Hylh/JTPvHbXf14/afjcv7Pv3bykGZe4HfrNp+eghWrKM6YrMvOAFHE/SNLBNmaTpcAjwYDl/9gTrPgb8AvAnEbGU4vbjvIg4BSAi9ouIl5frPg4cvLcdRcSLgEMy85+A9wOvKl/6F4oEbXi94eU3Ar9aLnsLMHeCWEf7BvC7w8ldRJw8iW2ejYj9xnl9rPd4OcX7ITPvblr+5ojoK9vXnQXcBKwF3lbWrFG+fswk4pI0zUzKJE2HTwIfj4ibKG4/jiszHwbOAP6MosbsbcAnIuJ24DaKNmdQJCd/MU5D/4OBr0fEHcANwHnl8vcCi8vG/5uA3yqXfxh4S0R8F/ivFLV2j7fwPj9KcWv2joi4qyxP5NJy/TEb+pe3I28qHzD4VLnsYeAe4G9GrX4jRS3abRS3NTdm5ibgD4B/KT+H64D5LbwnSdPEAcklqRQRBwC7y9uepwB/npmvqjis54mIA4E7gVc3tVM7m+Khh98Zb1tJ9WWbMkl6ztHAlRHRA/wEOKfieJ4nIlZQPPn5meGETNLMYE2ZpBkhIr4GHDtq8Ycy8xtVxNOqiDiMov3XaMuHn6iUNLOZlEmSJNWADf0lSZJqwKRMkiSpBkzKJEmSasCkTJIkqQZMyiRJkmrg/weiU3Q/lka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11" y="2628106"/>
            <a:ext cx="5438052" cy="411443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8656" y="2628106"/>
            <a:ext cx="4027054" cy="42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788" y="73891"/>
            <a:ext cx="10515600" cy="4802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EXPLORATORY DATA ANALYSIS(EDA)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25914" y="960582"/>
            <a:ext cx="5157787" cy="1544493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chart shows two unique value in the profession for customers </a:t>
            </a: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a slight difference in the distribution, salary earned customers have an approximate of 57% and business owners 43%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Salary earners are more likely to buy a car</a:t>
            </a:r>
            <a:endParaRPr lang="en-US" sz="1600" b="0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744854" y="954953"/>
            <a:ext cx="5183188" cy="170512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We have two unique value for education, graduate and post graduate</a:t>
            </a: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distribution shows that 62.3</a:t>
            </a:r>
            <a:r>
              <a:rPr lang="en-US" sz="1600" b="0" dirty="0" smtClean="0"/>
              <a:t>% post graduate are interested in a car and 37.7% for graduate</a:t>
            </a:r>
            <a:endParaRPr lang="en-US" sz="1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9964" y="2660073"/>
            <a:ext cx="2873303" cy="419792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49197" y="2660073"/>
            <a:ext cx="2697130" cy="41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5264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EXPLORATORY DATA ANALYSIS(EDA)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822036"/>
            <a:ext cx="5157787" cy="1838037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 chart shows </a:t>
            </a:r>
            <a:r>
              <a:rPr lang="en-US" sz="1600" b="0" dirty="0" smtClean="0"/>
              <a:t>people with 2 to 3 number of dependents are more like to buy a care compared to those with zero or four dependents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We have 35.2% for both 2 to 3 no of dependents , 14.5%, 13.8% for 1 and 4 no of dependents</a:t>
            </a:r>
            <a:endParaRPr lang="en-US" sz="1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People who have zero dependents have the lowest percentage 1.3%</a:t>
            </a:r>
            <a:endParaRPr lang="en-US" sz="16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97600" y="849745"/>
            <a:ext cx="5157788" cy="165533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</a:t>
            </a:r>
            <a:r>
              <a:rPr lang="en-US" sz="1600" b="0" dirty="0"/>
              <a:t>distribution shows </a:t>
            </a:r>
            <a:r>
              <a:rPr lang="en-US" sz="1600" b="0" dirty="0" smtClean="0"/>
              <a:t>slight difference in who has a personal loan and still wants a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50.1% has person loan and 49.9% do not</a:t>
            </a:r>
            <a:endParaRPr lang="en-US" sz="1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955635"/>
            <a:ext cx="4079803" cy="39023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23981" y="3048000"/>
            <a:ext cx="2657692" cy="36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788" y="143454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EXPLORATORY DATA ANALYSIS(EDA)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76" y="816553"/>
            <a:ext cx="5157787" cy="172922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 distribution shows </a:t>
            </a:r>
            <a:r>
              <a:rPr lang="en-US" sz="1600" b="0" dirty="0" smtClean="0"/>
              <a:t>a difference </a:t>
            </a:r>
            <a:r>
              <a:rPr lang="en-US" sz="1600" b="0" dirty="0"/>
              <a:t>in who has a </a:t>
            </a:r>
            <a:r>
              <a:rPr lang="en-US" sz="1600" b="0" dirty="0" smtClean="0"/>
              <a:t>house </a:t>
            </a:r>
            <a:r>
              <a:rPr lang="en-US" sz="1600" b="0" dirty="0"/>
              <a:t>loan and still wants a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66.7% </a:t>
            </a:r>
            <a:r>
              <a:rPr lang="en-US" sz="1600" b="0" dirty="0"/>
              <a:t>has </a:t>
            </a:r>
            <a:r>
              <a:rPr lang="en-US" sz="1600" b="0" dirty="0" smtClean="0"/>
              <a:t>no house loan </a:t>
            </a:r>
            <a:r>
              <a:rPr lang="en-US" sz="1600" b="0" dirty="0"/>
              <a:t>and </a:t>
            </a:r>
            <a:r>
              <a:rPr lang="en-US" sz="1600" b="0" dirty="0" smtClean="0"/>
              <a:t>33.3 % do have house loan</a:t>
            </a:r>
            <a:endParaRPr lang="en-US" sz="16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329218" y="816553"/>
            <a:ext cx="5183188" cy="188970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The distribution shows slight difference in who has a </a:t>
            </a:r>
            <a:r>
              <a:rPr lang="en-US" sz="1600" b="0" dirty="0" smtClean="0"/>
              <a:t>partner working and </a:t>
            </a:r>
            <a:r>
              <a:rPr lang="en-US" sz="1600" b="0" dirty="0"/>
              <a:t>still wants a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45.1</a:t>
            </a:r>
            <a:r>
              <a:rPr lang="en-US" sz="1600" b="0" dirty="0"/>
              <a:t>% </a:t>
            </a:r>
            <a:r>
              <a:rPr lang="en-US" sz="1600" b="0" dirty="0" smtClean="0"/>
              <a:t>do not have a partner working and 54.9</a:t>
            </a:r>
            <a:r>
              <a:rPr lang="en-US" sz="1600" b="0" dirty="0"/>
              <a:t>% </a:t>
            </a:r>
            <a:r>
              <a:rPr lang="en-US" sz="1600" b="0" dirty="0" smtClean="0"/>
              <a:t>have partner working </a:t>
            </a:r>
            <a:endParaRPr lang="en-US" sz="1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7375" y="3140364"/>
            <a:ext cx="2737933" cy="34993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68299" y="3140364"/>
            <a:ext cx="2716574" cy="3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EXPLORATORY DATA ANALYSIS(EDA)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11740" y="1533381"/>
            <a:ext cx="5157787" cy="1246764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average salary is almost the same with the median salary indicating the median is nearly symmetrical</a:t>
            </a: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is not outlier in the distribution</a:t>
            </a: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salary is almost evenly distributed between 30,000 to 90,000</a:t>
            </a:r>
            <a:endParaRPr lang="en-US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2199" y="1533381"/>
            <a:ext cx="5183189" cy="1246764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average partner salary is smaller than the median partner salary indicating the distribution is left skewed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There are no outlier in the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distribution shows average partner salary ranging around 20, 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788" y="3143078"/>
            <a:ext cx="5157787" cy="30277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43078"/>
            <a:ext cx="5183188" cy="30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1788</Words>
  <Application>Microsoft Office PowerPoint</Application>
  <PresentationFormat>Widescreen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Courier New</vt:lpstr>
      <vt:lpstr>Office Theme</vt:lpstr>
      <vt:lpstr>AUSTO PROJECT</vt:lpstr>
      <vt:lpstr>PowerPoint Presentation</vt:lpstr>
      <vt:lpstr>BUSINESS PROBLEM OVERVIEW &amp; SOLUTION APPROACH</vt:lpstr>
      <vt:lpstr>                      DATA OVERVIEW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EXPLORATORY DATA ANALYSIS(EDA)</vt:lpstr>
      <vt:lpstr>BUSINESS INSIGHTS AND RECOMMENDATIONS</vt:lpstr>
      <vt:lpstr>BUYERS PROFILE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 HOTELS PROJECT</dc:title>
  <dc:creator>tosin aletogbe</dc:creator>
  <cp:lastModifiedBy>Microsoft account</cp:lastModifiedBy>
  <cp:revision>99</cp:revision>
  <dcterms:created xsi:type="dcterms:W3CDTF">2022-06-03T05:06:23Z</dcterms:created>
  <dcterms:modified xsi:type="dcterms:W3CDTF">2022-06-28T06:58:31Z</dcterms:modified>
</cp:coreProperties>
</file>