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8" r:id="rId10"/>
    <p:sldId id="270" r:id="rId11"/>
    <p:sldId id="271" r:id="rId12"/>
    <p:sldId id="272" r:id="rId13"/>
    <p:sldId id="274" r:id="rId14"/>
    <p:sldId id="262" r:id="rId15"/>
    <p:sldId id="273" r:id="rId16"/>
    <p:sldId id="275" r:id="rId17"/>
    <p:sldId id="276" r:id="rId18"/>
    <p:sldId id="277"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88725" autoAdjust="0"/>
  </p:normalViewPr>
  <p:slideViewPr>
    <p:cSldViewPr snapToGrid="0">
      <p:cViewPr varScale="1">
        <p:scale>
          <a:sx n="69" d="100"/>
          <a:sy n="69" d="100"/>
        </p:scale>
        <p:origin x="4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369846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00356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58011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3622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8BBE02-D35F-4EA3-BF9A-2B7CDA57C3E1}"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73828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8BBE02-D35F-4EA3-BF9A-2B7CDA57C3E1}"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66348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8BBE02-D35F-4EA3-BF9A-2B7CDA57C3E1}"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62433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8BBE02-D35F-4EA3-BF9A-2B7CDA57C3E1}"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20897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BBE02-D35F-4EA3-BF9A-2B7CDA57C3E1}"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86550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BBE02-D35F-4EA3-BF9A-2B7CDA57C3E1}"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44483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BBE02-D35F-4EA3-BF9A-2B7CDA57C3E1}"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50114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BBE02-D35F-4EA3-BF9A-2B7CDA57C3E1}" type="datetimeFigureOut">
              <a:rPr lang="en-US" smtClean="0"/>
              <a:t>6/20/2022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886AE-6906-4C09-8E78-83BE3D51E1F7}" type="slidenum">
              <a:rPr lang="en-US" smtClean="0"/>
              <a:t>‹#›</a:t>
            </a:fld>
            <a:endParaRPr lang="en-US"/>
          </a:p>
        </p:txBody>
      </p:sp>
    </p:spTree>
    <p:extLst>
      <p:ext uri="{BB962C8B-B14F-4D97-AF65-F5344CB8AC3E}">
        <p14:creationId xmlns:p14="http://schemas.microsoft.com/office/powerpoint/2010/main" val="91960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solidFill>
                  <a:schemeClr val="accent5">
                    <a:lumMod val="75000"/>
                  </a:schemeClr>
                </a:solidFill>
                <a:latin typeface="Algerian" panose="04020705040A02060702" pitchFamily="82" charset="0"/>
              </a:rPr>
              <a:t>EASY VISA PROJECT</a:t>
            </a:r>
            <a:endParaRPr lang="en-US" sz="8000" b="1" dirty="0">
              <a:solidFill>
                <a:schemeClr val="accent5">
                  <a:lumMod val="75000"/>
                </a:schemeClr>
              </a:solidFill>
              <a:latin typeface="Algerian" panose="04020705040A02060702" pitchFamily="82" charset="0"/>
            </a:endParaRPr>
          </a:p>
        </p:txBody>
      </p:sp>
      <p:sp>
        <p:nvSpPr>
          <p:cNvPr id="3" name="Subtitle 2"/>
          <p:cNvSpPr>
            <a:spLocks noGrp="1"/>
          </p:cNvSpPr>
          <p:nvPr>
            <p:ph type="subTitle" idx="1"/>
          </p:nvPr>
        </p:nvSpPr>
        <p:spPr/>
        <p:txBody>
          <a:bodyPr/>
          <a:lstStyle/>
          <a:p>
            <a:r>
              <a:rPr lang="en-US" b="1" dirty="0" smtClean="0">
                <a:solidFill>
                  <a:srgbClr val="002060"/>
                </a:solidFill>
              </a:rPr>
              <a:t>COURSE TITLE: </a:t>
            </a:r>
            <a:r>
              <a:rPr lang="en-US" b="1" dirty="0" smtClean="0">
                <a:solidFill>
                  <a:srgbClr val="002060"/>
                </a:solidFill>
              </a:rPr>
              <a:t>ENSEMBLE TECHNIQUES</a:t>
            </a:r>
            <a:endParaRPr lang="en-US" b="1" dirty="0">
              <a:solidFill>
                <a:srgbClr val="002060"/>
              </a:solidFill>
            </a:endParaRPr>
          </a:p>
          <a:p>
            <a:r>
              <a:rPr lang="en-US" b="1" dirty="0" smtClean="0">
                <a:solidFill>
                  <a:srgbClr val="002060"/>
                </a:solidFill>
              </a:rPr>
              <a:t>DATE: JUNE </a:t>
            </a:r>
            <a:r>
              <a:rPr lang="en-US" b="1" dirty="0" smtClean="0">
                <a:solidFill>
                  <a:srgbClr val="002060"/>
                </a:solidFill>
              </a:rPr>
              <a:t>22ND</a:t>
            </a:r>
            <a:r>
              <a:rPr lang="en-US" b="1" dirty="0" smtClean="0">
                <a:solidFill>
                  <a:srgbClr val="002060"/>
                </a:solidFill>
              </a:rPr>
              <a:t>, </a:t>
            </a:r>
            <a:r>
              <a:rPr lang="en-US" b="1" dirty="0" smtClean="0">
                <a:solidFill>
                  <a:srgbClr val="002060"/>
                </a:solidFill>
              </a:rPr>
              <a:t>2022</a:t>
            </a:r>
            <a:endParaRPr lang="en-US" b="1" dirty="0">
              <a:solidFill>
                <a:srgbClr val="002060"/>
              </a:solidFill>
            </a:endParaRPr>
          </a:p>
        </p:txBody>
      </p:sp>
    </p:spTree>
    <p:extLst>
      <p:ext uri="{BB962C8B-B14F-4D97-AF65-F5344CB8AC3E}">
        <p14:creationId xmlns:p14="http://schemas.microsoft.com/office/powerpoint/2010/main" val="1589937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47425" y="161926"/>
            <a:ext cx="10515600" cy="410730"/>
          </a:xfrm>
        </p:spPr>
        <p:txBody>
          <a:bodyPr>
            <a:normAutofit fontScale="90000"/>
          </a:bodyPr>
          <a:lstStyle/>
          <a:p>
            <a:r>
              <a:rPr lang="en-US" dirty="0">
                <a:latin typeface="Algerian" panose="04020705040A02060702" pitchFamily="82" charset="0"/>
              </a:rPr>
              <a:t>EXPLORATORY DATA ANALYSIS(EDA)</a:t>
            </a:r>
            <a:endParaRPr lang="en-US" dirty="0"/>
          </a:p>
        </p:txBody>
      </p:sp>
      <p:sp>
        <p:nvSpPr>
          <p:cNvPr id="9" name="Text Placeholder 8"/>
          <p:cNvSpPr>
            <a:spLocks noGrp="1"/>
          </p:cNvSpPr>
          <p:nvPr>
            <p:ph type="body" idx="1"/>
          </p:nvPr>
        </p:nvSpPr>
        <p:spPr>
          <a:xfrm>
            <a:off x="273979" y="770515"/>
            <a:ext cx="5157787" cy="1335375"/>
          </a:xfrm>
        </p:spPr>
        <p:txBody>
          <a:bodyPr anchor="t">
            <a:normAutofit/>
          </a:bodyPr>
          <a:lstStyle/>
          <a:p>
            <a:pPr marL="285750" indent="-285750">
              <a:buFont typeface="Arial" panose="020B0604020202020204" pitchFamily="34" charset="0"/>
              <a:buChar char="•"/>
            </a:pPr>
            <a:r>
              <a:rPr lang="en-US" sz="1600" b="0" dirty="0" smtClean="0"/>
              <a:t>There are outliers in the boxplots of both distribution</a:t>
            </a:r>
          </a:p>
          <a:p>
            <a:pPr marL="285750" indent="-285750">
              <a:buFont typeface="Arial" panose="020B0604020202020204" pitchFamily="34" charset="0"/>
              <a:buChar char="•"/>
            </a:pPr>
            <a:r>
              <a:rPr lang="en-US" sz="1600" b="0" dirty="0" smtClean="0"/>
              <a:t>The distribution shows the case status changes slightly with prevailing wages</a:t>
            </a:r>
            <a:endParaRPr lang="en-US" sz="1600" b="0" dirty="0"/>
          </a:p>
        </p:txBody>
      </p:sp>
      <p:pic>
        <p:nvPicPr>
          <p:cNvPr id="13" name="Content Placeholder 12"/>
          <p:cNvPicPr>
            <a:picLocks noGrp="1" noChangeAspect="1"/>
          </p:cNvPicPr>
          <p:nvPr>
            <p:ph sz="half" idx="2"/>
          </p:nvPr>
        </p:nvPicPr>
        <p:blipFill>
          <a:blip r:embed="rId2"/>
          <a:stretch>
            <a:fillRect/>
          </a:stretch>
        </p:blipFill>
        <p:spPr>
          <a:xfrm>
            <a:off x="69639" y="2225964"/>
            <a:ext cx="5566465" cy="4632036"/>
          </a:xfrm>
          <a:prstGeom prst="rect">
            <a:avLst/>
          </a:prstGeom>
        </p:spPr>
      </p:pic>
      <p:sp>
        <p:nvSpPr>
          <p:cNvPr id="11" name="Text Placeholder 10"/>
          <p:cNvSpPr>
            <a:spLocks noGrp="1"/>
          </p:cNvSpPr>
          <p:nvPr>
            <p:ph type="body" sz="quarter" idx="3"/>
          </p:nvPr>
        </p:nvSpPr>
        <p:spPr>
          <a:xfrm>
            <a:off x="6183744" y="764743"/>
            <a:ext cx="5684982" cy="1341148"/>
          </a:xfrm>
        </p:spPr>
        <p:txBody>
          <a:bodyPr anchor="t">
            <a:normAutofit/>
          </a:bodyPr>
          <a:lstStyle/>
          <a:p>
            <a:pPr marL="285750" indent="-285750">
              <a:buFont typeface="Arial" panose="020B0604020202020204" pitchFamily="34" charset="0"/>
              <a:buChar char="•"/>
            </a:pPr>
            <a:r>
              <a:rPr lang="en-US" sz="1600" b="0" dirty="0" smtClean="0"/>
              <a:t>This distribution shows prevailing wage is slightly similar across all regions</a:t>
            </a:r>
            <a:endParaRPr lang="en-US" sz="1600" b="0" dirty="0"/>
          </a:p>
        </p:txBody>
      </p:sp>
      <p:pic>
        <p:nvPicPr>
          <p:cNvPr id="14" name="Content Placeholder 13"/>
          <p:cNvPicPr>
            <a:picLocks noGrp="1" noChangeAspect="1"/>
          </p:cNvPicPr>
          <p:nvPr>
            <p:ph sz="quarter" idx="4"/>
          </p:nvPr>
        </p:nvPicPr>
        <p:blipFill>
          <a:blip r:embed="rId3"/>
          <a:stretch>
            <a:fillRect/>
          </a:stretch>
        </p:blipFill>
        <p:spPr>
          <a:xfrm>
            <a:off x="6172199" y="2225964"/>
            <a:ext cx="5696527" cy="4488871"/>
          </a:xfrm>
          <a:prstGeom prst="rect">
            <a:avLst/>
          </a:prstGeom>
        </p:spPr>
      </p:pic>
    </p:spTree>
    <p:extLst>
      <p:ext uri="{BB962C8B-B14F-4D97-AF65-F5344CB8AC3E}">
        <p14:creationId xmlns:p14="http://schemas.microsoft.com/office/powerpoint/2010/main" val="22372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58211"/>
            <a:ext cx="10515600" cy="504608"/>
          </a:xfrm>
        </p:spPr>
        <p:txBody>
          <a:bodyPr>
            <a:normAutofit fontScale="90000"/>
          </a:bodyPr>
          <a:lstStyle/>
          <a:p>
            <a:r>
              <a:rPr lang="en-US" dirty="0">
                <a:latin typeface="Algerian" panose="04020705040A02060702" pitchFamily="82" charset="0"/>
              </a:rPr>
              <a:t>EXPLORATORY DATA ANALYSIS(EDA)</a:t>
            </a:r>
            <a:endParaRPr lang="en-US" dirty="0"/>
          </a:p>
        </p:txBody>
      </p:sp>
      <p:sp>
        <p:nvSpPr>
          <p:cNvPr id="3" name="Text Placeholder 2"/>
          <p:cNvSpPr>
            <a:spLocks noGrp="1"/>
          </p:cNvSpPr>
          <p:nvPr>
            <p:ph type="body" idx="1"/>
          </p:nvPr>
        </p:nvSpPr>
        <p:spPr>
          <a:xfrm>
            <a:off x="294843" y="1200728"/>
            <a:ext cx="5157787" cy="1213570"/>
          </a:xfrm>
        </p:spPr>
        <p:txBody>
          <a:bodyPr anchor="t">
            <a:normAutofit/>
          </a:bodyPr>
          <a:lstStyle/>
          <a:p>
            <a:pPr marL="285750" indent="-285750">
              <a:buFont typeface="Arial" panose="020B0604020202020204" pitchFamily="34" charset="0"/>
              <a:buChar char="•"/>
            </a:pPr>
            <a:r>
              <a:rPr lang="en-US" sz="1600" b="0" dirty="0" smtClean="0"/>
              <a:t>The different units has an impact on visa been certified, with hourly unit having the lowest certified rate</a:t>
            </a:r>
          </a:p>
          <a:p>
            <a:pPr marL="285750" indent="-285750">
              <a:buFont typeface="Arial" panose="020B0604020202020204" pitchFamily="34" charset="0"/>
              <a:buChar char="•"/>
            </a:pPr>
            <a:r>
              <a:rPr lang="en-US" sz="1600" b="0" dirty="0" smtClean="0"/>
              <a:t>The yearly unit has the highest certified rate, along with the monthly and weekly</a:t>
            </a:r>
            <a:endParaRPr lang="en-US" sz="1600" b="0" dirty="0"/>
          </a:p>
        </p:txBody>
      </p:sp>
      <p:pic>
        <p:nvPicPr>
          <p:cNvPr id="8" name="Content Placeholder 7"/>
          <p:cNvPicPr>
            <a:picLocks noGrp="1" noChangeAspect="1"/>
          </p:cNvPicPr>
          <p:nvPr>
            <p:ph sz="half" idx="2"/>
          </p:nvPr>
        </p:nvPicPr>
        <p:blipFill>
          <a:blip r:embed="rId2"/>
          <a:stretch>
            <a:fillRect/>
          </a:stretch>
        </p:blipFill>
        <p:spPr>
          <a:xfrm>
            <a:off x="294843" y="2505075"/>
            <a:ext cx="5607193" cy="4182051"/>
          </a:xfrm>
          <a:prstGeom prst="rect">
            <a:avLst/>
          </a:prstGeom>
        </p:spPr>
      </p:pic>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Title 1"/>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Algerian" panose="04020705040A02060702" pitchFamily="82" charset="0"/>
            </a:endParaRPr>
          </a:p>
        </p:txBody>
      </p:sp>
    </p:spTree>
    <p:extLst>
      <p:ext uri="{BB962C8B-B14F-4D97-AF65-F5344CB8AC3E}">
        <p14:creationId xmlns:p14="http://schemas.microsoft.com/office/powerpoint/2010/main" val="1560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85091"/>
          </a:xfrm>
        </p:spPr>
        <p:txBody>
          <a:bodyPr/>
          <a:lstStyle/>
          <a:p>
            <a:r>
              <a:rPr lang="en-US" dirty="0" smtClean="0"/>
              <a:t>                   </a:t>
            </a:r>
            <a:r>
              <a:rPr lang="en-US" sz="4000" dirty="0" smtClean="0">
                <a:latin typeface="Algerian" panose="04020705040A02060702" pitchFamily="82" charset="0"/>
              </a:rPr>
              <a:t>DATA</a:t>
            </a:r>
            <a:r>
              <a:rPr lang="en-US" dirty="0" smtClean="0"/>
              <a:t> </a:t>
            </a:r>
            <a:r>
              <a:rPr lang="en-US" sz="4000" dirty="0" smtClean="0">
                <a:latin typeface="Algerian" panose="04020705040A02060702" pitchFamily="82" charset="0"/>
              </a:rPr>
              <a:t>PREPROCESSING</a:t>
            </a:r>
            <a:endParaRPr lang="en-US" sz="4000" dirty="0">
              <a:latin typeface="Algerian" panose="04020705040A02060702" pitchFamily="82" charset="0"/>
            </a:endParaRPr>
          </a:p>
        </p:txBody>
      </p:sp>
      <p:sp>
        <p:nvSpPr>
          <p:cNvPr id="3" name="Content Placeholder 2"/>
          <p:cNvSpPr>
            <a:spLocks noGrp="1"/>
          </p:cNvSpPr>
          <p:nvPr>
            <p:ph idx="1"/>
          </p:nvPr>
        </p:nvSpPr>
        <p:spPr>
          <a:xfrm>
            <a:off x="845127" y="886690"/>
            <a:ext cx="10515600" cy="5689601"/>
          </a:xfrm>
        </p:spPr>
        <p:txBody>
          <a:bodyPr>
            <a:normAutofit/>
          </a:bodyPr>
          <a:lstStyle/>
          <a:p>
            <a:r>
              <a:rPr lang="en-US" sz="2000" dirty="0" smtClean="0"/>
              <a:t>There are no duplicates or missing value in the data set</a:t>
            </a:r>
          </a:p>
          <a:p>
            <a:r>
              <a:rPr lang="en-US" sz="2000" dirty="0" smtClean="0"/>
              <a:t>Outliers was found in the box plot for prevailing wage and year of establishment</a:t>
            </a:r>
          </a:p>
          <a:p>
            <a:r>
              <a:rPr lang="en-US" sz="2000" dirty="0" smtClean="0"/>
              <a:t>The data preparation will be used to predict which visa will be certified</a:t>
            </a:r>
            <a:endParaRPr lang="en-US" sz="2000" dirty="0"/>
          </a:p>
        </p:txBody>
      </p:sp>
    </p:spTree>
    <p:extLst>
      <p:ext uri="{BB962C8B-B14F-4D97-AF65-F5344CB8AC3E}">
        <p14:creationId xmlns:p14="http://schemas.microsoft.com/office/powerpoint/2010/main" val="2174335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511"/>
          </a:xfrm>
        </p:spPr>
        <p:txBody>
          <a:bodyPr>
            <a:normAutofit fontScale="90000"/>
          </a:bodyPr>
          <a:lstStyle/>
          <a:p>
            <a:r>
              <a:rPr lang="en-US" dirty="0">
                <a:latin typeface="Algerian" panose="04020705040A02060702" pitchFamily="82" charset="0"/>
              </a:rPr>
              <a:t> MODEL PERFORMANCE SUMMARY</a:t>
            </a:r>
            <a:endParaRPr lang="en-US" dirty="0"/>
          </a:p>
        </p:txBody>
      </p:sp>
      <p:sp>
        <p:nvSpPr>
          <p:cNvPr id="3" name="Content Placeholder 2"/>
          <p:cNvSpPr>
            <a:spLocks noGrp="1"/>
          </p:cNvSpPr>
          <p:nvPr>
            <p:ph idx="1"/>
          </p:nvPr>
        </p:nvSpPr>
        <p:spPr>
          <a:xfrm>
            <a:off x="838200" y="1308389"/>
            <a:ext cx="10515600" cy="4351338"/>
          </a:xfrm>
        </p:spPr>
        <p:txBody>
          <a:bodyPr>
            <a:normAutofit/>
          </a:bodyPr>
          <a:lstStyle/>
          <a:p>
            <a:r>
              <a:rPr lang="en-US" sz="1800" dirty="0">
                <a:latin typeface="+mj-lt"/>
              </a:rPr>
              <a:t>Build a predictive model that can predict which visa will be </a:t>
            </a:r>
            <a:r>
              <a:rPr lang="en-US" sz="1800" dirty="0" smtClean="0">
                <a:latin typeface="+mj-lt"/>
              </a:rPr>
              <a:t>certified</a:t>
            </a:r>
          </a:p>
          <a:p>
            <a:r>
              <a:rPr lang="en-US" sz="1800" dirty="0" smtClean="0">
                <a:latin typeface="+mj-lt"/>
              </a:rPr>
              <a:t>F1 score will be used as performance metric of evaluation</a:t>
            </a:r>
          </a:p>
          <a:p>
            <a:pPr lvl="1"/>
            <a:r>
              <a:rPr lang="en-US" sz="1800" dirty="0" smtClean="0">
                <a:latin typeface="+mj-lt"/>
              </a:rPr>
              <a:t>if </a:t>
            </a:r>
            <a:r>
              <a:rPr lang="en-US" sz="1800" dirty="0">
                <a:latin typeface="+mj-lt"/>
              </a:rPr>
              <a:t>a visa is certified when it had to be denied a wrong employee will get the job position while US citizens will miss the opportunity to work on that position</a:t>
            </a:r>
            <a:r>
              <a:rPr lang="en-US" sz="1800" dirty="0" smtClean="0">
                <a:latin typeface="+mj-lt"/>
              </a:rPr>
              <a:t>.</a:t>
            </a:r>
          </a:p>
          <a:p>
            <a:pPr lvl="1"/>
            <a:r>
              <a:rPr lang="en-US" sz="1800" dirty="0">
                <a:latin typeface="+mj-lt"/>
              </a:rPr>
              <a:t>If a visa is denied when it had to be certified the U.S. will lose a suitable human resource that can contribute to the economy.</a:t>
            </a:r>
          </a:p>
          <a:p>
            <a:pPr lvl="1"/>
            <a:r>
              <a:rPr lang="en-US" sz="1800" dirty="0" smtClean="0">
                <a:latin typeface="+mj-lt"/>
              </a:rPr>
              <a:t>The greater </a:t>
            </a:r>
            <a:r>
              <a:rPr lang="en-US" sz="1800" dirty="0">
                <a:latin typeface="+mj-lt"/>
              </a:rPr>
              <a:t>the F1 score higher are the chances of minimizing False Negatives and </a:t>
            </a:r>
            <a:r>
              <a:rPr lang="en-US" sz="1800" dirty="0" smtClean="0">
                <a:latin typeface="+mj-lt"/>
              </a:rPr>
              <a:t>False</a:t>
            </a:r>
            <a:endParaRPr lang="en-US" sz="1800" dirty="0">
              <a:latin typeface="+mj-lt"/>
            </a:endParaRPr>
          </a:p>
          <a:p>
            <a:pPr marL="457200" lvl="1" indent="0">
              <a:buNone/>
            </a:pPr>
            <a:endParaRPr lang="en-US" sz="1800" dirty="0">
              <a:latin typeface="+mj-lt"/>
            </a:endParaRPr>
          </a:p>
          <a:p>
            <a:r>
              <a:rPr lang="en-US" sz="1800" dirty="0" smtClean="0">
                <a:latin typeface="+mj-lt"/>
              </a:rPr>
              <a:t>The most significant predictors of get a visa certified</a:t>
            </a:r>
          </a:p>
          <a:p>
            <a:pPr lvl="1"/>
            <a:r>
              <a:rPr lang="en-US" sz="1800" dirty="0" smtClean="0">
                <a:latin typeface="+mj-lt"/>
              </a:rPr>
              <a:t>Education of employee</a:t>
            </a:r>
          </a:p>
          <a:p>
            <a:pPr lvl="1"/>
            <a:r>
              <a:rPr lang="en-US" sz="1800" dirty="0">
                <a:latin typeface="+mj-lt"/>
              </a:rPr>
              <a:t>J</a:t>
            </a:r>
            <a:r>
              <a:rPr lang="en-US" sz="1800" dirty="0" smtClean="0">
                <a:latin typeface="+mj-lt"/>
              </a:rPr>
              <a:t>ob experience</a:t>
            </a:r>
          </a:p>
          <a:p>
            <a:pPr lvl="1"/>
            <a:r>
              <a:rPr lang="en-US" sz="1800" dirty="0" smtClean="0">
                <a:latin typeface="+mj-lt"/>
              </a:rPr>
              <a:t>Prevailing wage</a:t>
            </a:r>
            <a:endParaRPr lang="en-US" sz="1800" dirty="0">
              <a:latin typeface="+mj-lt"/>
            </a:endParaRPr>
          </a:p>
        </p:txBody>
      </p:sp>
    </p:spTree>
    <p:extLst>
      <p:ext uri="{BB962C8B-B14F-4D97-AF65-F5344CB8AC3E}">
        <p14:creationId xmlns:p14="http://schemas.microsoft.com/office/powerpoint/2010/main" val="64408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2246432"/>
              </p:ext>
            </p:extLst>
          </p:nvPr>
        </p:nvGraphicFramePr>
        <p:xfrm>
          <a:off x="203194" y="979054"/>
          <a:ext cx="11868732" cy="5634181"/>
        </p:xfrm>
        <a:graphic>
          <a:graphicData uri="http://schemas.openxmlformats.org/drawingml/2006/table">
            <a:tbl>
              <a:tblPr firstRow="1" bandRow="1">
                <a:tableStyleId>{5C22544A-7EE6-4342-B048-85BDC9FD1C3A}</a:tableStyleId>
              </a:tblPr>
              <a:tblGrid>
                <a:gridCol w="2798624"/>
                <a:gridCol w="1376218"/>
                <a:gridCol w="1237673"/>
                <a:gridCol w="1099127"/>
                <a:gridCol w="1136073"/>
                <a:gridCol w="1283855"/>
                <a:gridCol w="1246909"/>
                <a:gridCol w="822036"/>
                <a:gridCol w="868217"/>
              </a:tblGrid>
              <a:tr h="804883">
                <a:tc>
                  <a:txBody>
                    <a:bodyPr/>
                    <a:lstStyle/>
                    <a:p>
                      <a:r>
                        <a:rPr lang="en-US" dirty="0" smtClean="0"/>
                        <a:t>Model</a:t>
                      </a:r>
                      <a:endParaRPr lang="en-US" dirty="0"/>
                    </a:p>
                  </a:txBody>
                  <a:tcPr/>
                </a:tc>
                <a:tc>
                  <a:txBody>
                    <a:bodyPr/>
                    <a:lstStyle/>
                    <a:p>
                      <a:r>
                        <a:rPr lang="en-US" dirty="0" smtClean="0"/>
                        <a:t>Train</a:t>
                      </a:r>
                    </a:p>
                    <a:p>
                      <a:r>
                        <a:rPr lang="en-US" dirty="0" smtClean="0"/>
                        <a:t>accuracy</a:t>
                      </a:r>
                      <a:endParaRPr lang="en-US" dirty="0"/>
                    </a:p>
                  </a:txBody>
                  <a:tcPr/>
                </a:tc>
                <a:tc>
                  <a:txBody>
                    <a:bodyPr/>
                    <a:lstStyle/>
                    <a:p>
                      <a:r>
                        <a:rPr lang="en-US" dirty="0" smtClean="0"/>
                        <a:t>Test </a:t>
                      </a:r>
                    </a:p>
                    <a:p>
                      <a:r>
                        <a:rPr lang="en-US" dirty="0" smtClean="0"/>
                        <a:t>Accuracy</a:t>
                      </a:r>
                    </a:p>
                  </a:txBody>
                  <a:tcPr/>
                </a:tc>
                <a:tc>
                  <a:txBody>
                    <a:bodyPr/>
                    <a:lstStyle/>
                    <a:p>
                      <a:r>
                        <a:rPr lang="en-US" dirty="0" smtClean="0"/>
                        <a:t>Train </a:t>
                      </a:r>
                    </a:p>
                    <a:p>
                      <a:r>
                        <a:rPr lang="en-US" dirty="0" smtClean="0"/>
                        <a:t>recall</a:t>
                      </a:r>
                      <a:endParaRPr lang="en-US" dirty="0"/>
                    </a:p>
                  </a:txBody>
                  <a:tcPr/>
                </a:tc>
                <a:tc>
                  <a:txBody>
                    <a:bodyPr/>
                    <a:lstStyle/>
                    <a:p>
                      <a:r>
                        <a:rPr lang="en-US" dirty="0" smtClean="0"/>
                        <a:t>Test</a:t>
                      </a:r>
                    </a:p>
                    <a:p>
                      <a:r>
                        <a:rPr lang="en-US" dirty="0" smtClean="0"/>
                        <a:t>recall</a:t>
                      </a:r>
                      <a:endParaRPr lang="en-US" dirty="0"/>
                    </a:p>
                  </a:txBody>
                  <a:tcPr/>
                </a:tc>
                <a:tc>
                  <a:txBody>
                    <a:bodyPr/>
                    <a:lstStyle/>
                    <a:p>
                      <a:r>
                        <a:rPr lang="en-US" dirty="0" smtClean="0"/>
                        <a:t>Train</a:t>
                      </a:r>
                    </a:p>
                    <a:p>
                      <a:r>
                        <a:rPr lang="en-US" dirty="0" smtClean="0"/>
                        <a:t>precision</a:t>
                      </a:r>
                      <a:endParaRPr lang="en-US" dirty="0"/>
                    </a:p>
                  </a:txBody>
                  <a:tcPr/>
                </a:tc>
                <a:tc>
                  <a:txBody>
                    <a:bodyPr/>
                    <a:lstStyle/>
                    <a:p>
                      <a:r>
                        <a:rPr lang="en-US" dirty="0" smtClean="0"/>
                        <a:t>Test</a:t>
                      </a:r>
                    </a:p>
                    <a:p>
                      <a:r>
                        <a:rPr lang="en-US" dirty="0" smtClean="0"/>
                        <a:t>precision</a:t>
                      </a:r>
                      <a:endParaRPr lang="en-US" dirty="0"/>
                    </a:p>
                  </a:txBody>
                  <a:tcPr/>
                </a:tc>
                <a:tc>
                  <a:txBody>
                    <a:bodyPr/>
                    <a:lstStyle/>
                    <a:p>
                      <a:r>
                        <a:rPr lang="en-US" dirty="0" smtClean="0"/>
                        <a:t>Train</a:t>
                      </a:r>
                    </a:p>
                    <a:p>
                      <a:r>
                        <a:rPr lang="en-US" dirty="0" smtClean="0"/>
                        <a:t>F1</a:t>
                      </a:r>
                      <a:endParaRPr lang="en-US" dirty="0"/>
                    </a:p>
                  </a:txBody>
                  <a:tcPr/>
                </a:tc>
                <a:tc>
                  <a:txBody>
                    <a:bodyPr/>
                    <a:lstStyle/>
                    <a:p>
                      <a:r>
                        <a:rPr lang="en-US" dirty="0" smtClean="0"/>
                        <a:t>Test</a:t>
                      </a:r>
                    </a:p>
                    <a:p>
                      <a:r>
                        <a:rPr lang="en-US" dirty="0" smtClean="0"/>
                        <a:t>F1</a:t>
                      </a:r>
                      <a:endParaRPr lang="en-US" dirty="0"/>
                    </a:p>
                  </a:txBody>
                  <a:tcPr/>
                </a:tc>
              </a:tr>
              <a:tr h="804883">
                <a:tc>
                  <a:txBody>
                    <a:bodyPr/>
                    <a:lstStyle/>
                    <a:p>
                      <a:r>
                        <a:rPr lang="en-US" sz="1800" b="1" i="0" kern="1200" dirty="0" smtClean="0">
                          <a:solidFill>
                            <a:schemeClr val="dk1"/>
                          </a:solidFill>
                          <a:effectLst/>
                          <a:latin typeface="+mn-lt"/>
                          <a:ea typeface="+mn-ea"/>
                          <a:cs typeface="+mn-cs"/>
                        </a:rPr>
                        <a:t>Decision Tree</a:t>
                      </a:r>
                      <a:endParaRPr lang="en-US" dirty="0"/>
                    </a:p>
                  </a:txBody>
                  <a:tcPr/>
                </a:tc>
                <a:tc>
                  <a:txBody>
                    <a:bodyPr/>
                    <a:lstStyle/>
                    <a:p>
                      <a:r>
                        <a:rPr lang="en-US" dirty="0" smtClean="0"/>
                        <a:t>1.0</a:t>
                      </a:r>
                      <a:endParaRPr lang="en-US" dirty="0"/>
                    </a:p>
                  </a:txBody>
                  <a:tcPr/>
                </a:tc>
                <a:tc>
                  <a:txBody>
                    <a:bodyPr/>
                    <a:lstStyle/>
                    <a:p>
                      <a:r>
                        <a:rPr lang="en-US" dirty="0" smtClean="0"/>
                        <a:t>0.64</a:t>
                      </a:r>
                      <a:endParaRPr lang="en-US" dirty="0"/>
                    </a:p>
                  </a:txBody>
                  <a:tcPr/>
                </a:tc>
                <a:tc>
                  <a:txBody>
                    <a:bodyPr/>
                    <a:lstStyle/>
                    <a:p>
                      <a:r>
                        <a:rPr lang="en-US" dirty="0" smtClean="0"/>
                        <a:t>1.0</a:t>
                      </a:r>
                      <a:endParaRPr lang="en-US" dirty="0"/>
                    </a:p>
                  </a:txBody>
                  <a:tcPr/>
                </a:tc>
                <a:tc>
                  <a:txBody>
                    <a:bodyPr/>
                    <a:lstStyle/>
                    <a:p>
                      <a:r>
                        <a:rPr lang="en-US" dirty="0" smtClean="0"/>
                        <a:t>0.72</a:t>
                      </a:r>
                      <a:endParaRPr lang="en-US" dirty="0"/>
                    </a:p>
                  </a:txBody>
                  <a:tcPr/>
                </a:tc>
                <a:tc>
                  <a:txBody>
                    <a:bodyPr/>
                    <a:lstStyle/>
                    <a:p>
                      <a:r>
                        <a:rPr lang="en-US" dirty="0" smtClean="0"/>
                        <a:t>1.0</a:t>
                      </a:r>
                      <a:endParaRPr lang="en-US" dirty="0"/>
                    </a:p>
                  </a:txBody>
                  <a:tcPr/>
                </a:tc>
                <a:tc>
                  <a:txBody>
                    <a:bodyPr/>
                    <a:lstStyle/>
                    <a:p>
                      <a:r>
                        <a:rPr lang="en-US" dirty="0" smtClean="0"/>
                        <a:t>0.74</a:t>
                      </a:r>
                      <a:endParaRPr lang="en-US" dirty="0"/>
                    </a:p>
                  </a:txBody>
                  <a:tcPr/>
                </a:tc>
                <a:tc>
                  <a:txBody>
                    <a:bodyPr/>
                    <a:lstStyle/>
                    <a:p>
                      <a:r>
                        <a:rPr lang="en-US" dirty="0" smtClean="0"/>
                        <a:t>1.0</a:t>
                      </a:r>
                      <a:endParaRPr lang="en-US" dirty="0"/>
                    </a:p>
                  </a:txBody>
                  <a:tcPr/>
                </a:tc>
                <a:tc>
                  <a:txBody>
                    <a:bodyPr/>
                    <a:lstStyle/>
                    <a:p>
                      <a:r>
                        <a:rPr lang="en-US" dirty="0" smtClean="0"/>
                        <a:t>0.73</a:t>
                      </a:r>
                      <a:endParaRPr lang="en-US" dirty="0"/>
                    </a:p>
                  </a:txBody>
                  <a:tcPr/>
                </a:tc>
              </a:tr>
              <a:tr h="804883">
                <a:tc>
                  <a:txBody>
                    <a:bodyPr/>
                    <a:lstStyle/>
                    <a:p>
                      <a:r>
                        <a:rPr lang="en-US" sz="1800" b="1" i="0" kern="1200" dirty="0" smtClean="0">
                          <a:solidFill>
                            <a:schemeClr val="dk1"/>
                          </a:solidFill>
                          <a:effectLst/>
                          <a:latin typeface="+mn-lt"/>
                          <a:ea typeface="+mn-ea"/>
                          <a:cs typeface="+mn-cs"/>
                        </a:rPr>
                        <a:t>Tuned Decision Tree</a:t>
                      </a:r>
                      <a:endParaRPr lang="en-US" dirty="0"/>
                    </a:p>
                  </a:txBody>
                  <a:tcPr/>
                </a:tc>
                <a:tc>
                  <a:txBody>
                    <a:bodyPr/>
                    <a:lstStyle/>
                    <a:p>
                      <a:r>
                        <a:rPr lang="en-US" dirty="0" smtClean="0"/>
                        <a:t>0.71</a:t>
                      </a:r>
                      <a:endParaRPr lang="en-US" dirty="0"/>
                    </a:p>
                  </a:txBody>
                  <a:tcPr/>
                </a:tc>
                <a:tc>
                  <a:txBody>
                    <a:bodyPr/>
                    <a:lstStyle/>
                    <a:p>
                      <a:r>
                        <a:rPr lang="en-US" dirty="0" smtClean="0"/>
                        <a:t>0.70</a:t>
                      </a:r>
                      <a:endParaRPr lang="en-US" dirty="0"/>
                    </a:p>
                  </a:txBody>
                  <a:tcPr/>
                </a:tc>
                <a:tc>
                  <a:txBody>
                    <a:bodyPr/>
                    <a:lstStyle/>
                    <a:p>
                      <a:r>
                        <a:rPr lang="en-US" dirty="0" smtClean="0"/>
                        <a:t>0.93</a:t>
                      </a:r>
                      <a:endParaRPr lang="en-US" dirty="0"/>
                    </a:p>
                  </a:txBody>
                  <a:tcPr/>
                </a:tc>
                <a:tc>
                  <a:txBody>
                    <a:bodyPr/>
                    <a:lstStyle/>
                    <a:p>
                      <a:r>
                        <a:rPr lang="en-US" dirty="0" smtClean="0"/>
                        <a:t>0.93</a:t>
                      </a:r>
                      <a:endParaRPr lang="en-US" dirty="0"/>
                    </a:p>
                  </a:txBody>
                  <a:tcPr/>
                </a:tc>
                <a:tc>
                  <a:txBody>
                    <a:bodyPr/>
                    <a:lstStyle/>
                    <a:p>
                      <a:r>
                        <a:rPr lang="en-US" dirty="0" smtClean="0"/>
                        <a:t>0.72</a:t>
                      </a:r>
                      <a:endParaRPr lang="en-US" dirty="0"/>
                    </a:p>
                  </a:txBody>
                  <a:tcPr/>
                </a:tc>
                <a:tc>
                  <a:txBody>
                    <a:bodyPr/>
                    <a:lstStyle/>
                    <a:p>
                      <a:r>
                        <a:rPr lang="en-US" dirty="0" smtClean="0"/>
                        <a:t>0.71</a:t>
                      </a:r>
                      <a:endParaRPr lang="en-US" dirty="0"/>
                    </a:p>
                  </a:txBody>
                  <a:tcPr/>
                </a:tc>
                <a:tc>
                  <a:txBody>
                    <a:bodyPr/>
                    <a:lstStyle/>
                    <a:p>
                      <a:r>
                        <a:rPr lang="en-US" dirty="0" smtClean="0"/>
                        <a:t>0.81</a:t>
                      </a:r>
                      <a:endParaRPr lang="en-US" dirty="0"/>
                    </a:p>
                  </a:txBody>
                  <a:tcPr>
                    <a:solidFill>
                      <a:schemeClr val="accent1">
                        <a:lumMod val="40000"/>
                        <a:lumOff val="60000"/>
                      </a:schemeClr>
                    </a:solidFill>
                  </a:tcPr>
                </a:tc>
                <a:tc>
                  <a:txBody>
                    <a:bodyPr/>
                    <a:lstStyle/>
                    <a:p>
                      <a:r>
                        <a:rPr lang="en-US" dirty="0" smtClean="0"/>
                        <a:t>0.80</a:t>
                      </a:r>
                      <a:endParaRPr lang="en-US" dirty="0"/>
                    </a:p>
                  </a:txBody>
                  <a:tcPr>
                    <a:solidFill>
                      <a:schemeClr val="accent1">
                        <a:lumMod val="40000"/>
                        <a:lumOff val="60000"/>
                      </a:schemeClr>
                    </a:solidFill>
                  </a:tcPr>
                </a:tc>
              </a:tr>
              <a:tr h="804883">
                <a:tc>
                  <a:txBody>
                    <a:bodyPr/>
                    <a:lstStyle/>
                    <a:p>
                      <a:r>
                        <a:rPr lang="en-US" sz="1800" b="1" i="0" kern="1200" dirty="0" smtClean="0">
                          <a:solidFill>
                            <a:schemeClr val="dk1"/>
                          </a:solidFill>
                          <a:effectLst/>
                          <a:latin typeface="+mn-lt"/>
                          <a:ea typeface="+mn-ea"/>
                          <a:cs typeface="+mn-cs"/>
                        </a:rPr>
                        <a:t>Bagging Classifier</a:t>
                      </a:r>
                      <a:endParaRPr lang="en-US" dirty="0"/>
                    </a:p>
                  </a:txBody>
                  <a:tcPr/>
                </a:tc>
                <a:tc>
                  <a:txBody>
                    <a:bodyPr/>
                    <a:lstStyle/>
                    <a:p>
                      <a:r>
                        <a:rPr lang="en-US" dirty="0" smtClean="0"/>
                        <a:t>0.98</a:t>
                      </a:r>
                      <a:endParaRPr lang="en-US" dirty="0"/>
                    </a:p>
                  </a:txBody>
                  <a:tcPr/>
                </a:tc>
                <a:tc>
                  <a:txBody>
                    <a:bodyPr/>
                    <a:lstStyle/>
                    <a:p>
                      <a:r>
                        <a:rPr lang="en-US" dirty="0" smtClean="0"/>
                        <a:t>0.68</a:t>
                      </a:r>
                      <a:endParaRPr lang="en-US" dirty="0"/>
                    </a:p>
                  </a:txBody>
                  <a:tcPr/>
                </a:tc>
                <a:tc>
                  <a:txBody>
                    <a:bodyPr/>
                    <a:lstStyle/>
                    <a:p>
                      <a:r>
                        <a:rPr lang="en-US" dirty="0" smtClean="0"/>
                        <a:t>0.98</a:t>
                      </a:r>
                      <a:endParaRPr lang="en-US" dirty="0"/>
                    </a:p>
                  </a:txBody>
                  <a:tcPr/>
                </a:tc>
                <a:tc>
                  <a:txBody>
                    <a:bodyPr/>
                    <a:lstStyle/>
                    <a:p>
                      <a:r>
                        <a:rPr lang="en-US" dirty="0" smtClean="0"/>
                        <a:t>0.75</a:t>
                      </a:r>
                      <a:endParaRPr lang="en-US" dirty="0"/>
                    </a:p>
                  </a:txBody>
                  <a:tcPr/>
                </a:tc>
                <a:tc>
                  <a:txBody>
                    <a:bodyPr/>
                    <a:lstStyle/>
                    <a:p>
                      <a:r>
                        <a:rPr lang="en-US" dirty="0" smtClean="0"/>
                        <a:t>0.99</a:t>
                      </a:r>
                      <a:endParaRPr lang="en-US" dirty="0"/>
                    </a:p>
                  </a:txBody>
                  <a:tcPr/>
                </a:tc>
                <a:tc>
                  <a:txBody>
                    <a:bodyPr/>
                    <a:lstStyle/>
                    <a:p>
                      <a:r>
                        <a:rPr lang="en-US" dirty="0" smtClean="0"/>
                        <a:t>0.76</a:t>
                      </a:r>
                      <a:endParaRPr lang="en-US" dirty="0"/>
                    </a:p>
                  </a:txBody>
                  <a:tcPr/>
                </a:tc>
                <a:tc>
                  <a:txBody>
                    <a:bodyPr/>
                    <a:lstStyle/>
                    <a:p>
                      <a:r>
                        <a:rPr lang="en-US" dirty="0" smtClean="0"/>
                        <a:t>0.99</a:t>
                      </a:r>
                      <a:endParaRPr lang="en-US" dirty="0"/>
                    </a:p>
                  </a:txBody>
                  <a:tcPr>
                    <a:solidFill>
                      <a:schemeClr val="accent1">
                        <a:lumMod val="40000"/>
                        <a:lumOff val="60000"/>
                      </a:schemeClr>
                    </a:solidFill>
                  </a:tcPr>
                </a:tc>
                <a:tc>
                  <a:txBody>
                    <a:bodyPr/>
                    <a:lstStyle/>
                    <a:p>
                      <a:r>
                        <a:rPr lang="en-US" dirty="0" smtClean="0"/>
                        <a:t>0.75</a:t>
                      </a:r>
                      <a:endParaRPr lang="en-US" dirty="0"/>
                    </a:p>
                  </a:txBody>
                  <a:tcPr>
                    <a:solidFill>
                      <a:schemeClr val="accent1">
                        <a:lumMod val="40000"/>
                        <a:lumOff val="60000"/>
                      </a:schemeClr>
                    </a:solidFill>
                  </a:tcPr>
                </a:tc>
              </a:tr>
              <a:tr h="804883">
                <a:tc>
                  <a:txBody>
                    <a:bodyPr/>
                    <a:lstStyle/>
                    <a:p>
                      <a:r>
                        <a:rPr lang="en-US" sz="1800" b="1" i="0" kern="1200" dirty="0" smtClean="0">
                          <a:solidFill>
                            <a:schemeClr val="dk1"/>
                          </a:solidFill>
                          <a:effectLst/>
                          <a:latin typeface="+mn-lt"/>
                          <a:ea typeface="+mn-ea"/>
                          <a:cs typeface="+mn-cs"/>
                        </a:rPr>
                        <a:t>Tuned Bagging Classifier</a:t>
                      </a:r>
                      <a:endParaRPr lang="en-US" dirty="0"/>
                    </a:p>
                  </a:txBody>
                  <a:tcPr/>
                </a:tc>
                <a:tc>
                  <a:txBody>
                    <a:bodyPr/>
                    <a:lstStyle/>
                    <a:p>
                      <a:r>
                        <a:rPr lang="en-US" dirty="0" smtClean="0"/>
                        <a:t>0.98</a:t>
                      </a:r>
                      <a:endParaRPr lang="en-US" dirty="0"/>
                    </a:p>
                  </a:txBody>
                  <a:tcPr/>
                </a:tc>
                <a:tc>
                  <a:txBody>
                    <a:bodyPr/>
                    <a:lstStyle/>
                    <a:p>
                      <a:r>
                        <a:rPr lang="en-US" dirty="0" smtClean="0"/>
                        <a:t>0.72</a:t>
                      </a:r>
                      <a:endParaRPr lang="en-US" dirty="0"/>
                    </a:p>
                  </a:txBody>
                  <a:tcPr/>
                </a:tc>
                <a:tc>
                  <a:txBody>
                    <a:bodyPr/>
                    <a:lstStyle/>
                    <a:p>
                      <a:r>
                        <a:rPr lang="en-US" dirty="0" smtClean="0"/>
                        <a:t>0.99</a:t>
                      </a:r>
                      <a:endParaRPr lang="en-US" dirty="0"/>
                    </a:p>
                  </a:txBody>
                  <a:tcPr/>
                </a:tc>
                <a:tc>
                  <a:txBody>
                    <a:bodyPr/>
                    <a:lstStyle/>
                    <a:p>
                      <a:r>
                        <a:rPr lang="en-US" dirty="0" smtClean="0"/>
                        <a:t>0.88</a:t>
                      </a:r>
                      <a:endParaRPr lang="en-US" dirty="0"/>
                    </a:p>
                  </a:txBody>
                  <a:tcPr/>
                </a:tc>
                <a:tc>
                  <a:txBody>
                    <a:bodyPr/>
                    <a:lstStyle/>
                    <a:p>
                      <a:r>
                        <a:rPr lang="en-US" dirty="0" smtClean="0"/>
                        <a:t>0.97</a:t>
                      </a:r>
                      <a:endParaRPr lang="en-US" dirty="0"/>
                    </a:p>
                  </a:txBody>
                  <a:tcPr/>
                </a:tc>
                <a:tc>
                  <a:txBody>
                    <a:bodyPr/>
                    <a:lstStyle/>
                    <a:p>
                      <a:r>
                        <a:rPr lang="en-US" dirty="0" smtClean="0"/>
                        <a:t>0.74</a:t>
                      </a:r>
                      <a:endParaRPr lang="en-US" dirty="0"/>
                    </a:p>
                  </a:txBody>
                  <a:tcPr/>
                </a:tc>
                <a:tc>
                  <a:txBody>
                    <a:bodyPr/>
                    <a:lstStyle/>
                    <a:p>
                      <a:r>
                        <a:rPr lang="en-US" dirty="0" smtClean="0"/>
                        <a:t>0.98</a:t>
                      </a:r>
                      <a:endParaRPr lang="en-US" dirty="0"/>
                    </a:p>
                  </a:txBody>
                  <a:tcPr>
                    <a:solidFill>
                      <a:schemeClr val="accent1">
                        <a:lumMod val="40000"/>
                        <a:lumOff val="60000"/>
                      </a:schemeClr>
                    </a:solidFill>
                  </a:tcPr>
                </a:tc>
                <a:tc>
                  <a:txBody>
                    <a:bodyPr/>
                    <a:lstStyle/>
                    <a:p>
                      <a:r>
                        <a:rPr lang="en-US" dirty="0" smtClean="0"/>
                        <a:t>0.81</a:t>
                      </a:r>
                      <a:endParaRPr lang="en-US" dirty="0"/>
                    </a:p>
                  </a:txBody>
                  <a:tcPr>
                    <a:solidFill>
                      <a:schemeClr val="accent1">
                        <a:lumMod val="40000"/>
                        <a:lumOff val="60000"/>
                      </a:schemeClr>
                    </a:solidFill>
                  </a:tcPr>
                </a:tc>
              </a:tr>
              <a:tr h="804883">
                <a:tc>
                  <a:txBody>
                    <a:bodyPr/>
                    <a:lstStyle/>
                    <a:p>
                      <a:r>
                        <a:rPr lang="en-US" sz="1800" b="1" i="0" kern="1200" dirty="0" smtClean="0">
                          <a:solidFill>
                            <a:srgbClr val="002060"/>
                          </a:solidFill>
                          <a:effectLst/>
                          <a:latin typeface="+mn-lt"/>
                          <a:ea typeface="+mn-ea"/>
                          <a:cs typeface="+mn-cs"/>
                        </a:rPr>
                        <a:t>Random</a:t>
                      </a:r>
                      <a:r>
                        <a:rPr lang="en-US" sz="1800" b="1" i="0" kern="1200" dirty="0" smtClean="0">
                          <a:solidFill>
                            <a:schemeClr val="dk1"/>
                          </a:solidFill>
                          <a:effectLst/>
                          <a:latin typeface="+mn-lt"/>
                          <a:ea typeface="+mn-ea"/>
                          <a:cs typeface="+mn-cs"/>
                        </a:rPr>
                        <a:t> Forest</a:t>
                      </a:r>
                      <a:endParaRPr lang="en-US" dirty="0">
                        <a:solidFill>
                          <a:srgbClr val="002060"/>
                        </a:solidFill>
                      </a:endParaRPr>
                    </a:p>
                  </a:txBody>
                  <a:tcPr>
                    <a:solidFill>
                      <a:schemeClr val="accent1">
                        <a:lumMod val="20000"/>
                        <a:lumOff val="80000"/>
                      </a:schemeClr>
                    </a:solidFill>
                  </a:tcPr>
                </a:tc>
                <a:tc>
                  <a:txBody>
                    <a:bodyPr/>
                    <a:lstStyle/>
                    <a:p>
                      <a:r>
                        <a:rPr lang="en-US" dirty="0" smtClean="0"/>
                        <a:t>1.0</a:t>
                      </a:r>
                      <a:endParaRPr lang="en-US" dirty="0"/>
                    </a:p>
                  </a:txBody>
                  <a:tcPr>
                    <a:solidFill>
                      <a:schemeClr val="accent1">
                        <a:lumMod val="20000"/>
                        <a:lumOff val="80000"/>
                      </a:schemeClr>
                    </a:solidFill>
                  </a:tcPr>
                </a:tc>
                <a:tc>
                  <a:txBody>
                    <a:bodyPr/>
                    <a:lstStyle/>
                    <a:p>
                      <a:r>
                        <a:rPr lang="en-US" dirty="0" smtClean="0"/>
                        <a:t>0.70</a:t>
                      </a:r>
                      <a:endParaRPr lang="en-US" dirty="0"/>
                    </a:p>
                  </a:txBody>
                  <a:tcPr>
                    <a:solidFill>
                      <a:schemeClr val="accent1">
                        <a:lumMod val="20000"/>
                        <a:lumOff val="80000"/>
                      </a:schemeClr>
                    </a:solidFill>
                  </a:tcPr>
                </a:tc>
                <a:tc>
                  <a:txBody>
                    <a:bodyPr/>
                    <a:lstStyle/>
                    <a:p>
                      <a:r>
                        <a:rPr lang="en-US" dirty="0" smtClean="0"/>
                        <a:t>1.0</a:t>
                      </a:r>
                      <a:endParaRPr lang="en-US" dirty="0"/>
                    </a:p>
                  </a:txBody>
                  <a:tcPr>
                    <a:solidFill>
                      <a:schemeClr val="accent1">
                        <a:lumMod val="20000"/>
                        <a:lumOff val="80000"/>
                      </a:schemeClr>
                    </a:solidFill>
                  </a:tcPr>
                </a:tc>
                <a:tc>
                  <a:txBody>
                    <a:bodyPr/>
                    <a:lstStyle/>
                    <a:p>
                      <a:r>
                        <a:rPr lang="en-US" dirty="0" smtClean="0"/>
                        <a:t>0.80</a:t>
                      </a:r>
                      <a:endParaRPr lang="en-US" dirty="0"/>
                    </a:p>
                  </a:txBody>
                  <a:tcPr>
                    <a:solidFill>
                      <a:schemeClr val="accent1">
                        <a:lumMod val="20000"/>
                        <a:lumOff val="80000"/>
                      </a:schemeClr>
                    </a:solidFill>
                  </a:tcPr>
                </a:tc>
                <a:tc>
                  <a:txBody>
                    <a:bodyPr/>
                    <a:lstStyle/>
                    <a:p>
                      <a:r>
                        <a:rPr lang="en-US" dirty="0" smtClean="0"/>
                        <a:t>1.0</a:t>
                      </a:r>
                      <a:endParaRPr lang="en-US" dirty="0"/>
                    </a:p>
                  </a:txBody>
                  <a:tcPr>
                    <a:solidFill>
                      <a:schemeClr val="accent1">
                        <a:lumMod val="20000"/>
                        <a:lumOff val="80000"/>
                      </a:schemeClr>
                    </a:solidFill>
                  </a:tcPr>
                </a:tc>
                <a:tc>
                  <a:txBody>
                    <a:bodyPr/>
                    <a:lstStyle/>
                    <a:p>
                      <a:r>
                        <a:rPr lang="en-US" dirty="0" smtClean="0"/>
                        <a:t>0.76</a:t>
                      </a:r>
                      <a:endParaRPr lang="en-US" dirty="0"/>
                    </a:p>
                  </a:txBody>
                  <a:tcPr>
                    <a:solidFill>
                      <a:schemeClr val="accent1">
                        <a:lumMod val="20000"/>
                        <a:lumOff val="80000"/>
                      </a:schemeClr>
                    </a:solidFill>
                  </a:tcPr>
                </a:tc>
                <a:tc>
                  <a:txBody>
                    <a:bodyPr/>
                    <a:lstStyle/>
                    <a:p>
                      <a:r>
                        <a:rPr lang="en-US" dirty="0" smtClean="0"/>
                        <a:t>1.0</a:t>
                      </a:r>
                      <a:endParaRPr lang="en-US" dirty="0"/>
                    </a:p>
                  </a:txBody>
                  <a:tcPr>
                    <a:solidFill>
                      <a:schemeClr val="accent1">
                        <a:lumMod val="40000"/>
                        <a:lumOff val="60000"/>
                      </a:schemeClr>
                    </a:solidFill>
                  </a:tcPr>
                </a:tc>
                <a:tc>
                  <a:txBody>
                    <a:bodyPr/>
                    <a:lstStyle/>
                    <a:p>
                      <a:r>
                        <a:rPr lang="en-US" dirty="0" smtClean="0"/>
                        <a:t>0.78</a:t>
                      </a:r>
                      <a:endParaRPr lang="en-US" dirty="0"/>
                    </a:p>
                  </a:txBody>
                  <a:tcPr>
                    <a:solidFill>
                      <a:schemeClr val="accent1">
                        <a:lumMod val="40000"/>
                        <a:lumOff val="60000"/>
                      </a:schemeClr>
                    </a:solidFill>
                  </a:tcPr>
                </a:tc>
              </a:tr>
              <a:tr h="804883">
                <a:tc>
                  <a:txBody>
                    <a:bodyPr/>
                    <a:lstStyle/>
                    <a:p>
                      <a:r>
                        <a:rPr lang="en-US" sz="1800" b="1" i="0" kern="1200" dirty="0" smtClean="0">
                          <a:solidFill>
                            <a:schemeClr val="dk1"/>
                          </a:solidFill>
                          <a:effectLst/>
                          <a:latin typeface="+mn-lt"/>
                          <a:ea typeface="+mn-ea"/>
                          <a:cs typeface="+mn-cs"/>
                        </a:rPr>
                        <a:t>Tuned Random Forest</a:t>
                      </a:r>
                      <a:endParaRPr lang="en-US" dirty="0"/>
                    </a:p>
                  </a:txBody>
                  <a:tcPr/>
                </a:tc>
                <a:tc>
                  <a:txBody>
                    <a:bodyPr/>
                    <a:lstStyle/>
                    <a:p>
                      <a:r>
                        <a:rPr lang="en-US" dirty="0" smtClean="0"/>
                        <a:t>0.77</a:t>
                      </a:r>
                      <a:endParaRPr lang="en-US" dirty="0"/>
                    </a:p>
                  </a:txBody>
                  <a:tcPr/>
                </a:tc>
                <a:tc>
                  <a:txBody>
                    <a:bodyPr/>
                    <a:lstStyle/>
                    <a:p>
                      <a:r>
                        <a:rPr lang="en-US" dirty="0" smtClean="0"/>
                        <a:t>0.74</a:t>
                      </a:r>
                      <a:endParaRPr lang="en-US" dirty="0"/>
                    </a:p>
                  </a:txBody>
                  <a:tcPr/>
                </a:tc>
                <a:tc>
                  <a:txBody>
                    <a:bodyPr/>
                    <a:lstStyle/>
                    <a:p>
                      <a:r>
                        <a:rPr lang="en-US" dirty="0" smtClean="0"/>
                        <a:t>0.89</a:t>
                      </a:r>
                      <a:endParaRPr lang="en-US" dirty="0"/>
                    </a:p>
                  </a:txBody>
                  <a:tcPr/>
                </a:tc>
                <a:tc>
                  <a:txBody>
                    <a:bodyPr/>
                    <a:lstStyle/>
                    <a:p>
                      <a:r>
                        <a:rPr lang="en-US" dirty="0" smtClean="0"/>
                        <a:t>0.87</a:t>
                      </a:r>
                      <a:endParaRPr lang="en-US" dirty="0"/>
                    </a:p>
                  </a:txBody>
                  <a:tcPr/>
                </a:tc>
                <a:tc>
                  <a:txBody>
                    <a:bodyPr/>
                    <a:lstStyle/>
                    <a:p>
                      <a:r>
                        <a:rPr lang="en-US" dirty="0" smtClean="0"/>
                        <a:t>0.79</a:t>
                      </a:r>
                      <a:endParaRPr lang="en-US" dirty="0"/>
                    </a:p>
                  </a:txBody>
                  <a:tcPr/>
                </a:tc>
                <a:tc>
                  <a:txBody>
                    <a:bodyPr/>
                    <a:lstStyle/>
                    <a:p>
                      <a:r>
                        <a:rPr lang="en-US" dirty="0" smtClean="0"/>
                        <a:t>0.77</a:t>
                      </a:r>
                      <a:endParaRPr lang="en-US" dirty="0"/>
                    </a:p>
                  </a:txBody>
                  <a:tcPr/>
                </a:tc>
                <a:tc>
                  <a:txBody>
                    <a:bodyPr/>
                    <a:lstStyle/>
                    <a:p>
                      <a:r>
                        <a:rPr lang="en-US" dirty="0" smtClean="0"/>
                        <a:t>0.84</a:t>
                      </a:r>
                      <a:endParaRPr lang="en-US" dirty="0"/>
                    </a:p>
                  </a:txBody>
                  <a:tcPr>
                    <a:solidFill>
                      <a:schemeClr val="accent1">
                        <a:lumMod val="40000"/>
                        <a:lumOff val="60000"/>
                      </a:schemeClr>
                    </a:solidFill>
                  </a:tcPr>
                </a:tc>
                <a:tc>
                  <a:txBody>
                    <a:bodyPr/>
                    <a:lstStyle/>
                    <a:p>
                      <a:r>
                        <a:rPr lang="en-US" dirty="0" smtClean="0"/>
                        <a:t>0.81</a:t>
                      </a:r>
                      <a:endParaRPr lang="en-US" dirty="0"/>
                    </a:p>
                  </a:txBody>
                  <a:tcPr>
                    <a:solidFill>
                      <a:schemeClr val="accent1">
                        <a:lumMod val="40000"/>
                        <a:lumOff val="60000"/>
                      </a:schemeClr>
                    </a:solidFill>
                  </a:tcPr>
                </a:tc>
              </a:tr>
            </a:tbl>
          </a:graphicData>
        </a:graphic>
      </p:graphicFrame>
      <p:sp>
        <p:nvSpPr>
          <p:cNvPr id="5" name="Title 1"/>
          <p:cNvSpPr txBox="1">
            <a:spLocks/>
          </p:cNvSpPr>
          <p:nvPr/>
        </p:nvSpPr>
        <p:spPr>
          <a:xfrm>
            <a:off x="1108362" y="258618"/>
            <a:ext cx="10513291" cy="53570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lgerian" panose="04020705040A02060702" pitchFamily="82" charset="0"/>
              </a:rPr>
              <a:t>        MODEL PERFORMANCE SUMMARY</a:t>
            </a:r>
            <a:endParaRPr lang="en-US" dirty="0">
              <a:latin typeface="Algerian" panose="04020705040A02060702" pitchFamily="82" charset="0"/>
            </a:endParaRPr>
          </a:p>
        </p:txBody>
      </p:sp>
    </p:spTree>
    <p:extLst>
      <p:ext uri="{BB962C8B-B14F-4D97-AF65-F5344CB8AC3E}">
        <p14:creationId xmlns:p14="http://schemas.microsoft.com/office/powerpoint/2010/main" val="1760706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857967033"/>
              </p:ext>
            </p:extLst>
          </p:nvPr>
        </p:nvGraphicFramePr>
        <p:xfrm>
          <a:off x="110835" y="387351"/>
          <a:ext cx="11933379" cy="5967269"/>
        </p:xfrm>
        <a:graphic>
          <a:graphicData uri="http://schemas.openxmlformats.org/drawingml/2006/table">
            <a:tbl>
              <a:tblPr firstRow="1" bandRow="1">
                <a:tableStyleId>{5C22544A-7EE6-4342-B048-85BDC9FD1C3A}</a:tableStyleId>
              </a:tblPr>
              <a:tblGrid>
                <a:gridCol w="2443904"/>
                <a:gridCol w="1121334"/>
                <a:gridCol w="1108363"/>
                <a:gridCol w="1376219"/>
                <a:gridCol w="1246909"/>
                <a:gridCol w="1320800"/>
                <a:gridCol w="1099127"/>
                <a:gridCol w="1293091"/>
                <a:gridCol w="923632"/>
              </a:tblGrid>
              <a:tr h="852467">
                <a:tc>
                  <a:txBody>
                    <a:bodyPr/>
                    <a:lstStyle/>
                    <a:p>
                      <a:r>
                        <a:rPr lang="en-US" sz="1800" b="1" i="0" kern="1200" dirty="0" err="1" smtClean="0">
                          <a:solidFill>
                            <a:schemeClr val="tx1"/>
                          </a:solidFill>
                          <a:effectLst/>
                          <a:latin typeface="+mn-lt"/>
                          <a:ea typeface="+mn-ea"/>
                          <a:cs typeface="+mn-cs"/>
                        </a:rPr>
                        <a:t>Adaboost</a:t>
                      </a:r>
                      <a:r>
                        <a:rPr lang="en-US" sz="1800" b="1" i="0" kern="1200" dirty="0" smtClean="0">
                          <a:solidFill>
                            <a:schemeClr val="tx1"/>
                          </a:solidFill>
                          <a:effectLst/>
                          <a:latin typeface="+mn-lt"/>
                          <a:ea typeface="+mn-ea"/>
                          <a:cs typeface="+mn-cs"/>
                        </a:rPr>
                        <a:t> Classifier</a:t>
                      </a:r>
                      <a:endParaRPr lang="en-US" dirty="0">
                        <a:solidFill>
                          <a:schemeClr val="tx1"/>
                        </a:solidFill>
                      </a:endParaRPr>
                    </a:p>
                  </a:txBody>
                  <a:tcPr>
                    <a:solidFill>
                      <a:schemeClr val="accent1">
                        <a:lumMod val="60000"/>
                        <a:lumOff val="40000"/>
                      </a:schemeClr>
                    </a:solidFill>
                  </a:tcPr>
                </a:tc>
                <a:tc>
                  <a:txBody>
                    <a:bodyPr/>
                    <a:lstStyle/>
                    <a:p>
                      <a:r>
                        <a:rPr lang="en-US" b="0" dirty="0" smtClean="0">
                          <a:solidFill>
                            <a:schemeClr val="tx1"/>
                          </a:solidFill>
                        </a:rPr>
                        <a:t>0.73</a:t>
                      </a:r>
                      <a:endParaRPr lang="en-US" b="0" dirty="0">
                        <a:solidFill>
                          <a:schemeClr val="tx1"/>
                        </a:solidFill>
                      </a:endParaRPr>
                    </a:p>
                  </a:txBody>
                  <a:tcPr>
                    <a:solidFill>
                      <a:schemeClr val="accent1">
                        <a:lumMod val="60000"/>
                        <a:lumOff val="40000"/>
                      </a:schemeClr>
                    </a:solidFill>
                  </a:tcPr>
                </a:tc>
                <a:tc>
                  <a:txBody>
                    <a:bodyPr/>
                    <a:lstStyle/>
                    <a:p>
                      <a:r>
                        <a:rPr lang="en-US" b="0" dirty="0" smtClean="0">
                          <a:solidFill>
                            <a:schemeClr val="tx1"/>
                          </a:solidFill>
                        </a:rPr>
                        <a:t>0.73</a:t>
                      </a:r>
                      <a:endParaRPr lang="en-US" b="0" dirty="0">
                        <a:solidFill>
                          <a:schemeClr val="tx1"/>
                        </a:solidFill>
                      </a:endParaRPr>
                    </a:p>
                  </a:txBody>
                  <a:tcPr>
                    <a:solidFill>
                      <a:schemeClr val="accent1">
                        <a:lumMod val="60000"/>
                        <a:lumOff val="40000"/>
                      </a:schemeClr>
                    </a:solidFill>
                  </a:tcPr>
                </a:tc>
                <a:tc>
                  <a:txBody>
                    <a:bodyPr/>
                    <a:lstStyle/>
                    <a:p>
                      <a:r>
                        <a:rPr lang="en-US" b="0" dirty="0" smtClean="0">
                          <a:solidFill>
                            <a:schemeClr val="tx1"/>
                          </a:solidFill>
                        </a:rPr>
                        <a:t>0.89</a:t>
                      </a:r>
                      <a:endParaRPr lang="en-US" b="0" dirty="0">
                        <a:solidFill>
                          <a:schemeClr val="tx1"/>
                        </a:solidFill>
                      </a:endParaRPr>
                    </a:p>
                  </a:txBody>
                  <a:tcPr>
                    <a:solidFill>
                      <a:schemeClr val="accent1">
                        <a:lumMod val="60000"/>
                        <a:lumOff val="40000"/>
                      </a:schemeClr>
                    </a:solidFill>
                  </a:tcPr>
                </a:tc>
                <a:tc>
                  <a:txBody>
                    <a:bodyPr/>
                    <a:lstStyle/>
                    <a:p>
                      <a:r>
                        <a:rPr lang="en-US" b="0" dirty="0" smtClean="0">
                          <a:solidFill>
                            <a:schemeClr val="tx1"/>
                          </a:solidFill>
                        </a:rPr>
                        <a:t>0.88</a:t>
                      </a:r>
                      <a:endParaRPr lang="en-US" b="0" dirty="0">
                        <a:solidFill>
                          <a:schemeClr val="tx1"/>
                        </a:solidFill>
                      </a:endParaRPr>
                    </a:p>
                  </a:txBody>
                  <a:tcPr>
                    <a:solidFill>
                      <a:schemeClr val="accent1">
                        <a:lumMod val="60000"/>
                        <a:lumOff val="40000"/>
                      </a:schemeClr>
                    </a:solidFill>
                  </a:tcPr>
                </a:tc>
                <a:tc>
                  <a:txBody>
                    <a:bodyPr/>
                    <a:lstStyle/>
                    <a:p>
                      <a:r>
                        <a:rPr lang="en-US" b="0" dirty="0" smtClean="0">
                          <a:solidFill>
                            <a:schemeClr val="tx1"/>
                          </a:solidFill>
                        </a:rPr>
                        <a:t>0.75</a:t>
                      </a:r>
                      <a:endParaRPr lang="en-US" b="0" dirty="0">
                        <a:solidFill>
                          <a:schemeClr val="tx1"/>
                        </a:solidFill>
                      </a:endParaRPr>
                    </a:p>
                  </a:txBody>
                  <a:tcPr>
                    <a:solidFill>
                      <a:schemeClr val="accent1">
                        <a:lumMod val="60000"/>
                        <a:lumOff val="40000"/>
                      </a:schemeClr>
                    </a:solidFill>
                  </a:tcPr>
                </a:tc>
                <a:tc>
                  <a:txBody>
                    <a:bodyPr/>
                    <a:lstStyle/>
                    <a:p>
                      <a:r>
                        <a:rPr lang="en-US" b="0" dirty="0" smtClean="0">
                          <a:solidFill>
                            <a:schemeClr val="tx1"/>
                          </a:solidFill>
                        </a:rPr>
                        <a:t>0.75</a:t>
                      </a:r>
                      <a:endParaRPr lang="en-US" b="0" dirty="0">
                        <a:solidFill>
                          <a:schemeClr val="tx1"/>
                        </a:solidFill>
                      </a:endParaRPr>
                    </a:p>
                  </a:txBody>
                  <a:tcPr>
                    <a:solidFill>
                      <a:schemeClr val="accent1">
                        <a:lumMod val="60000"/>
                        <a:lumOff val="40000"/>
                      </a:schemeClr>
                    </a:solidFill>
                  </a:tcPr>
                </a:tc>
                <a:tc>
                  <a:txBody>
                    <a:bodyPr/>
                    <a:lstStyle/>
                    <a:p>
                      <a:r>
                        <a:rPr lang="en-US" b="0" dirty="0" smtClean="0">
                          <a:solidFill>
                            <a:schemeClr val="tx1"/>
                          </a:solidFill>
                        </a:rPr>
                        <a:t>0.82</a:t>
                      </a:r>
                      <a:endParaRPr lang="en-US" b="0" dirty="0">
                        <a:solidFill>
                          <a:schemeClr val="tx1"/>
                        </a:solidFill>
                      </a:endParaRPr>
                    </a:p>
                  </a:txBody>
                  <a:tcPr>
                    <a:solidFill>
                      <a:schemeClr val="accent1">
                        <a:lumMod val="20000"/>
                        <a:lumOff val="80000"/>
                      </a:schemeClr>
                    </a:solidFill>
                  </a:tcPr>
                </a:tc>
                <a:tc>
                  <a:txBody>
                    <a:bodyPr/>
                    <a:lstStyle/>
                    <a:p>
                      <a:r>
                        <a:rPr lang="en-US" b="0" dirty="0" smtClean="0">
                          <a:solidFill>
                            <a:schemeClr val="tx1"/>
                          </a:solidFill>
                        </a:rPr>
                        <a:t>0.81</a:t>
                      </a:r>
                      <a:endParaRPr lang="en-US" b="0" dirty="0">
                        <a:solidFill>
                          <a:schemeClr val="tx1"/>
                        </a:solidFill>
                      </a:endParaRPr>
                    </a:p>
                  </a:txBody>
                  <a:tcPr>
                    <a:solidFill>
                      <a:schemeClr val="accent1">
                        <a:lumMod val="20000"/>
                        <a:lumOff val="80000"/>
                      </a:schemeClr>
                    </a:solidFill>
                  </a:tcPr>
                </a:tc>
              </a:tr>
              <a:tr h="852467">
                <a:tc>
                  <a:txBody>
                    <a:bodyPr/>
                    <a:lstStyle/>
                    <a:p>
                      <a:r>
                        <a:rPr lang="en-US" sz="1800" b="1" i="0" kern="1200" dirty="0" smtClean="0">
                          <a:solidFill>
                            <a:schemeClr val="dk1"/>
                          </a:solidFill>
                          <a:effectLst/>
                          <a:latin typeface="+mn-lt"/>
                          <a:ea typeface="+mn-ea"/>
                          <a:cs typeface="+mn-cs"/>
                        </a:rPr>
                        <a:t>Tuned </a:t>
                      </a:r>
                      <a:r>
                        <a:rPr lang="en-US" sz="1800" b="1" i="0" kern="1200" dirty="0" err="1" smtClean="0">
                          <a:solidFill>
                            <a:schemeClr val="dk1"/>
                          </a:solidFill>
                          <a:effectLst/>
                          <a:latin typeface="+mn-lt"/>
                          <a:ea typeface="+mn-ea"/>
                          <a:cs typeface="+mn-cs"/>
                        </a:rPr>
                        <a:t>Adaboost</a:t>
                      </a:r>
                      <a:r>
                        <a:rPr lang="en-US" sz="1800" b="1" i="0" kern="1200" dirty="0" smtClean="0">
                          <a:solidFill>
                            <a:schemeClr val="dk1"/>
                          </a:solidFill>
                          <a:effectLst/>
                          <a:latin typeface="+mn-lt"/>
                          <a:ea typeface="+mn-ea"/>
                          <a:cs typeface="+mn-cs"/>
                        </a:rPr>
                        <a:t> Classifier</a:t>
                      </a:r>
                      <a:endParaRPr lang="en-US" dirty="0"/>
                    </a:p>
                  </a:txBody>
                  <a:tcPr>
                    <a:solidFill>
                      <a:schemeClr val="accent1">
                        <a:lumMod val="40000"/>
                        <a:lumOff val="60000"/>
                      </a:schemeClr>
                    </a:solidFill>
                  </a:tcPr>
                </a:tc>
                <a:tc>
                  <a:txBody>
                    <a:bodyPr/>
                    <a:lstStyle/>
                    <a:p>
                      <a:r>
                        <a:rPr lang="en-US" dirty="0" smtClean="0"/>
                        <a:t>0.71</a:t>
                      </a:r>
                      <a:endParaRPr lang="en-US" dirty="0"/>
                    </a:p>
                  </a:txBody>
                  <a:tcPr>
                    <a:solidFill>
                      <a:schemeClr val="accent1">
                        <a:lumMod val="40000"/>
                        <a:lumOff val="60000"/>
                      </a:schemeClr>
                    </a:solidFill>
                  </a:tcPr>
                </a:tc>
                <a:tc>
                  <a:txBody>
                    <a:bodyPr/>
                    <a:lstStyle/>
                    <a:p>
                      <a:r>
                        <a:rPr lang="en-US" dirty="0" smtClean="0"/>
                        <a:t>0.71</a:t>
                      </a:r>
                      <a:endParaRPr lang="en-US" dirty="0"/>
                    </a:p>
                  </a:txBody>
                  <a:tcPr>
                    <a:solidFill>
                      <a:schemeClr val="accent1">
                        <a:lumMod val="40000"/>
                        <a:lumOff val="60000"/>
                      </a:schemeClr>
                    </a:solidFill>
                  </a:tcPr>
                </a:tc>
                <a:tc>
                  <a:txBody>
                    <a:bodyPr/>
                    <a:lstStyle/>
                    <a:p>
                      <a:r>
                        <a:rPr lang="en-US" dirty="0" smtClean="0"/>
                        <a:t>0.78</a:t>
                      </a:r>
                      <a:endParaRPr lang="en-US" dirty="0"/>
                    </a:p>
                  </a:txBody>
                  <a:tcPr>
                    <a:solidFill>
                      <a:schemeClr val="accent1">
                        <a:lumMod val="40000"/>
                        <a:lumOff val="60000"/>
                      </a:schemeClr>
                    </a:solidFill>
                  </a:tcPr>
                </a:tc>
                <a:tc>
                  <a:txBody>
                    <a:bodyPr/>
                    <a:lstStyle/>
                    <a:p>
                      <a:r>
                        <a:rPr lang="en-US" dirty="0" smtClean="0"/>
                        <a:t>0.78</a:t>
                      </a:r>
                      <a:endParaRPr lang="en-US" dirty="0"/>
                    </a:p>
                  </a:txBody>
                  <a:tcPr>
                    <a:solidFill>
                      <a:schemeClr val="accent1">
                        <a:lumMod val="40000"/>
                        <a:lumOff val="60000"/>
                      </a:schemeClr>
                    </a:solidFill>
                  </a:tcPr>
                </a:tc>
                <a:tc>
                  <a:txBody>
                    <a:bodyPr/>
                    <a:lstStyle/>
                    <a:p>
                      <a:r>
                        <a:rPr lang="en-US" dirty="0" smtClean="0"/>
                        <a:t>0.79</a:t>
                      </a:r>
                      <a:endParaRPr lang="en-US" dirty="0"/>
                    </a:p>
                  </a:txBody>
                  <a:tcPr>
                    <a:solidFill>
                      <a:schemeClr val="accent1">
                        <a:lumMod val="40000"/>
                        <a:lumOff val="60000"/>
                      </a:schemeClr>
                    </a:solidFill>
                  </a:tcPr>
                </a:tc>
                <a:tc>
                  <a:txBody>
                    <a:bodyPr/>
                    <a:lstStyle/>
                    <a:p>
                      <a:r>
                        <a:rPr lang="en-US" dirty="0" smtClean="0"/>
                        <a:t>0.79</a:t>
                      </a:r>
                      <a:endParaRPr lang="en-US" dirty="0"/>
                    </a:p>
                  </a:txBody>
                  <a:tcPr>
                    <a:solidFill>
                      <a:schemeClr val="accent1">
                        <a:lumMod val="40000"/>
                        <a:lumOff val="60000"/>
                      </a:schemeClr>
                    </a:solidFill>
                  </a:tcPr>
                </a:tc>
                <a:tc>
                  <a:txBody>
                    <a:bodyPr/>
                    <a:lstStyle/>
                    <a:p>
                      <a:r>
                        <a:rPr lang="en-US" dirty="0" smtClean="0"/>
                        <a:t>0.78</a:t>
                      </a:r>
                      <a:endParaRPr lang="en-US" dirty="0"/>
                    </a:p>
                  </a:txBody>
                  <a:tcPr>
                    <a:solidFill>
                      <a:schemeClr val="accent1">
                        <a:lumMod val="40000"/>
                        <a:lumOff val="60000"/>
                      </a:schemeClr>
                    </a:solidFill>
                  </a:tcPr>
                </a:tc>
                <a:tc>
                  <a:txBody>
                    <a:bodyPr/>
                    <a:lstStyle/>
                    <a:p>
                      <a:r>
                        <a:rPr lang="en-US" dirty="0" smtClean="0"/>
                        <a:t>0.78</a:t>
                      </a:r>
                      <a:endParaRPr lang="en-US" dirty="0"/>
                    </a:p>
                  </a:txBody>
                  <a:tcPr>
                    <a:solidFill>
                      <a:schemeClr val="accent1">
                        <a:lumMod val="40000"/>
                        <a:lumOff val="60000"/>
                      </a:schemeClr>
                    </a:solidFill>
                  </a:tcPr>
                </a:tc>
              </a:tr>
              <a:tr h="852467">
                <a:tc>
                  <a:txBody>
                    <a:bodyPr/>
                    <a:lstStyle/>
                    <a:p>
                      <a:r>
                        <a:rPr lang="en-US" sz="1800" b="1" i="0" kern="1200" dirty="0" smtClean="0">
                          <a:solidFill>
                            <a:schemeClr val="dk1"/>
                          </a:solidFill>
                          <a:effectLst/>
                          <a:latin typeface="+mn-lt"/>
                          <a:ea typeface="+mn-ea"/>
                          <a:cs typeface="+mn-cs"/>
                        </a:rPr>
                        <a:t>Gradient Boost Classifier</a:t>
                      </a:r>
                      <a:endParaRPr lang="en-US" dirty="0"/>
                    </a:p>
                  </a:txBody>
                  <a:tcPr>
                    <a:solidFill>
                      <a:srgbClr val="92D050"/>
                    </a:solidFill>
                  </a:tcPr>
                </a:tc>
                <a:tc>
                  <a:txBody>
                    <a:bodyPr/>
                    <a:lstStyle/>
                    <a:p>
                      <a:r>
                        <a:rPr lang="en-US" dirty="0" smtClean="0"/>
                        <a:t>0.75</a:t>
                      </a:r>
                      <a:endParaRPr lang="en-US" dirty="0"/>
                    </a:p>
                  </a:txBody>
                  <a:tcPr>
                    <a:solidFill>
                      <a:srgbClr val="92D050"/>
                    </a:solidFill>
                  </a:tcPr>
                </a:tc>
                <a:tc>
                  <a:txBody>
                    <a:bodyPr/>
                    <a:lstStyle/>
                    <a:p>
                      <a:r>
                        <a:rPr lang="en-US" dirty="0" smtClean="0"/>
                        <a:t>0.74</a:t>
                      </a:r>
                      <a:endParaRPr lang="en-US" dirty="0"/>
                    </a:p>
                  </a:txBody>
                  <a:tcPr>
                    <a:solidFill>
                      <a:srgbClr val="92D050"/>
                    </a:solidFill>
                  </a:tcPr>
                </a:tc>
                <a:tc>
                  <a:txBody>
                    <a:bodyPr/>
                    <a:lstStyle/>
                    <a:p>
                      <a:r>
                        <a:rPr lang="en-US" dirty="0" smtClean="0"/>
                        <a:t>0.88</a:t>
                      </a:r>
                      <a:endParaRPr lang="en-US" dirty="0"/>
                    </a:p>
                  </a:txBody>
                  <a:tcPr>
                    <a:solidFill>
                      <a:srgbClr val="92D050"/>
                    </a:solidFill>
                  </a:tcPr>
                </a:tc>
                <a:tc>
                  <a:txBody>
                    <a:bodyPr/>
                    <a:lstStyle/>
                    <a:p>
                      <a:r>
                        <a:rPr lang="en-US" dirty="0" smtClean="0"/>
                        <a:t>0.87</a:t>
                      </a:r>
                      <a:endParaRPr lang="en-US" dirty="0"/>
                    </a:p>
                  </a:txBody>
                  <a:tcPr>
                    <a:solidFill>
                      <a:srgbClr val="92D050"/>
                    </a:solidFill>
                  </a:tcPr>
                </a:tc>
                <a:tc>
                  <a:txBody>
                    <a:bodyPr/>
                    <a:lstStyle/>
                    <a:p>
                      <a:r>
                        <a:rPr lang="en-US" dirty="0" smtClean="0"/>
                        <a:t>0.78</a:t>
                      </a:r>
                      <a:endParaRPr lang="en-US" dirty="0"/>
                    </a:p>
                  </a:txBody>
                  <a:tcPr>
                    <a:solidFill>
                      <a:srgbClr val="92D050"/>
                    </a:solidFill>
                  </a:tcPr>
                </a:tc>
                <a:tc>
                  <a:txBody>
                    <a:bodyPr/>
                    <a:lstStyle/>
                    <a:p>
                      <a:r>
                        <a:rPr lang="en-US" dirty="0" smtClean="0"/>
                        <a:t>0.77</a:t>
                      </a:r>
                      <a:endParaRPr lang="en-US" dirty="0"/>
                    </a:p>
                  </a:txBody>
                  <a:tcPr>
                    <a:solidFill>
                      <a:srgbClr val="92D050"/>
                    </a:solidFill>
                  </a:tcPr>
                </a:tc>
                <a:tc>
                  <a:txBody>
                    <a:bodyPr/>
                    <a:lstStyle/>
                    <a:p>
                      <a:r>
                        <a:rPr lang="en-US" dirty="0" smtClean="0"/>
                        <a:t>0.83</a:t>
                      </a:r>
                      <a:endParaRPr lang="en-US" dirty="0"/>
                    </a:p>
                  </a:txBody>
                  <a:tcPr>
                    <a:solidFill>
                      <a:srgbClr val="92D050"/>
                    </a:solidFill>
                  </a:tcPr>
                </a:tc>
                <a:tc>
                  <a:txBody>
                    <a:bodyPr/>
                    <a:lstStyle/>
                    <a:p>
                      <a:r>
                        <a:rPr lang="en-US" dirty="0" smtClean="0"/>
                        <a:t>0.82</a:t>
                      </a:r>
                      <a:endParaRPr lang="en-US" dirty="0"/>
                    </a:p>
                  </a:txBody>
                  <a:tcPr>
                    <a:solidFill>
                      <a:srgbClr val="92D050"/>
                    </a:solidFill>
                  </a:tcPr>
                </a:tc>
              </a:tr>
              <a:tr h="852467">
                <a:tc>
                  <a:txBody>
                    <a:bodyPr/>
                    <a:lstStyle/>
                    <a:p>
                      <a:r>
                        <a:rPr lang="en-US" sz="1800" b="1" i="0" kern="1200" dirty="0" smtClean="0">
                          <a:solidFill>
                            <a:schemeClr val="dk1"/>
                          </a:solidFill>
                          <a:effectLst/>
                          <a:latin typeface="+mn-lt"/>
                          <a:ea typeface="+mn-ea"/>
                          <a:cs typeface="+mn-cs"/>
                        </a:rPr>
                        <a:t>Tuned Gradient Boost Classifier</a:t>
                      </a:r>
                      <a:endParaRPr lang="en-US" dirty="0"/>
                    </a:p>
                  </a:txBody>
                  <a:tcPr/>
                </a:tc>
                <a:tc>
                  <a:txBody>
                    <a:bodyPr/>
                    <a:lstStyle/>
                    <a:p>
                      <a:r>
                        <a:rPr lang="en-US" dirty="0" smtClean="0"/>
                        <a:t>0.76</a:t>
                      </a:r>
                      <a:endParaRPr lang="en-US" dirty="0"/>
                    </a:p>
                  </a:txBody>
                  <a:tcPr/>
                </a:tc>
                <a:tc>
                  <a:txBody>
                    <a:bodyPr/>
                    <a:lstStyle/>
                    <a:p>
                      <a:r>
                        <a:rPr lang="en-US" dirty="0" smtClean="0"/>
                        <a:t>0.74</a:t>
                      </a:r>
                      <a:endParaRPr lang="en-US" dirty="0"/>
                    </a:p>
                  </a:txBody>
                  <a:tcPr/>
                </a:tc>
                <a:tc>
                  <a:txBody>
                    <a:bodyPr/>
                    <a:lstStyle/>
                    <a:p>
                      <a:r>
                        <a:rPr lang="en-US" dirty="0" smtClean="0"/>
                        <a:t>0.88</a:t>
                      </a:r>
                      <a:endParaRPr lang="en-US" dirty="0"/>
                    </a:p>
                  </a:txBody>
                  <a:tcPr/>
                </a:tc>
                <a:tc>
                  <a:txBody>
                    <a:bodyPr/>
                    <a:lstStyle/>
                    <a:p>
                      <a:r>
                        <a:rPr lang="en-US" dirty="0" smtClean="0"/>
                        <a:t>0.87</a:t>
                      </a:r>
                      <a:endParaRPr lang="en-US" dirty="0"/>
                    </a:p>
                  </a:txBody>
                  <a:tcPr/>
                </a:tc>
                <a:tc>
                  <a:txBody>
                    <a:bodyPr/>
                    <a:lstStyle/>
                    <a:p>
                      <a:r>
                        <a:rPr lang="en-US" dirty="0" smtClean="0"/>
                        <a:t>0.78</a:t>
                      </a:r>
                      <a:endParaRPr lang="en-US" dirty="0"/>
                    </a:p>
                  </a:txBody>
                  <a:tcPr/>
                </a:tc>
                <a:tc>
                  <a:txBody>
                    <a:bodyPr/>
                    <a:lstStyle/>
                    <a:p>
                      <a:r>
                        <a:rPr lang="en-US" dirty="0" smtClean="0"/>
                        <a:t>0.77</a:t>
                      </a:r>
                      <a:endParaRPr lang="en-US" dirty="0"/>
                    </a:p>
                  </a:txBody>
                  <a:tcPr/>
                </a:tc>
                <a:tc>
                  <a:txBody>
                    <a:bodyPr/>
                    <a:lstStyle/>
                    <a:p>
                      <a:r>
                        <a:rPr lang="en-US" dirty="0" smtClean="0"/>
                        <a:t>0.83</a:t>
                      </a:r>
                      <a:endParaRPr lang="en-US" dirty="0"/>
                    </a:p>
                  </a:txBody>
                  <a:tcPr>
                    <a:solidFill>
                      <a:schemeClr val="accent1">
                        <a:lumMod val="20000"/>
                        <a:lumOff val="80000"/>
                      </a:schemeClr>
                    </a:solidFill>
                  </a:tcPr>
                </a:tc>
                <a:tc>
                  <a:txBody>
                    <a:bodyPr/>
                    <a:lstStyle/>
                    <a:p>
                      <a:r>
                        <a:rPr lang="en-US" dirty="0" smtClean="0"/>
                        <a:t>0.81</a:t>
                      </a:r>
                      <a:endParaRPr lang="en-US" dirty="0"/>
                    </a:p>
                  </a:txBody>
                  <a:tcPr>
                    <a:solidFill>
                      <a:schemeClr val="accent1">
                        <a:lumMod val="20000"/>
                        <a:lumOff val="80000"/>
                      </a:schemeClr>
                    </a:solidFill>
                  </a:tcPr>
                </a:tc>
              </a:tr>
              <a:tr h="852467">
                <a:tc>
                  <a:txBody>
                    <a:bodyPr/>
                    <a:lstStyle/>
                    <a:p>
                      <a:r>
                        <a:rPr lang="en-US" sz="1800" b="1" i="0" kern="1200" dirty="0" err="1" smtClean="0">
                          <a:solidFill>
                            <a:schemeClr val="dk1"/>
                          </a:solidFill>
                          <a:effectLst/>
                          <a:latin typeface="+mn-lt"/>
                          <a:ea typeface="+mn-ea"/>
                          <a:cs typeface="+mn-cs"/>
                        </a:rPr>
                        <a:t>XGBoost</a:t>
                      </a:r>
                      <a:r>
                        <a:rPr lang="en-US" sz="1800" b="1" i="0" kern="1200" dirty="0" smtClean="0">
                          <a:solidFill>
                            <a:schemeClr val="dk1"/>
                          </a:solidFill>
                          <a:effectLst/>
                          <a:latin typeface="+mn-lt"/>
                          <a:ea typeface="+mn-ea"/>
                          <a:cs typeface="+mn-cs"/>
                        </a:rPr>
                        <a:t> Classifier</a:t>
                      </a:r>
                      <a:endParaRPr lang="en-US" dirty="0"/>
                    </a:p>
                  </a:txBody>
                  <a:tcPr/>
                </a:tc>
                <a:tc>
                  <a:txBody>
                    <a:bodyPr/>
                    <a:lstStyle/>
                    <a:p>
                      <a:r>
                        <a:rPr lang="en-US" dirty="0" smtClean="0"/>
                        <a:t>0.82</a:t>
                      </a:r>
                      <a:endParaRPr lang="en-US" dirty="0"/>
                    </a:p>
                  </a:txBody>
                  <a:tcPr/>
                </a:tc>
                <a:tc>
                  <a:txBody>
                    <a:bodyPr/>
                    <a:lstStyle/>
                    <a:p>
                      <a:r>
                        <a:rPr lang="en-US" dirty="0" smtClean="0"/>
                        <a:t>0.73</a:t>
                      </a:r>
                      <a:endParaRPr lang="en-US" dirty="0"/>
                    </a:p>
                  </a:txBody>
                  <a:tcPr/>
                </a:tc>
                <a:tc>
                  <a:txBody>
                    <a:bodyPr/>
                    <a:lstStyle/>
                    <a:p>
                      <a:r>
                        <a:rPr lang="en-US" dirty="0" smtClean="0"/>
                        <a:t>0.92</a:t>
                      </a:r>
                      <a:endParaRPr lang="en-US" dirty="0"/>
                    </a:p>
                  </a:txBody>
                  <a:tcPr/>
                </a:tc>
                <a:tc>
                  <a:txBody>
                    <a:bodyPr/>
                    <a:lstStyle/>
                    <a:p>
                      <a:r>
                        <a:rPr lang="en-US" dirty="0" smtClean="0"/>
                        <a:t>0.85</a:t>
                      </a:r>
                      <a:endParaRPr lang="en-US" dirty="0"/>
                    </a:p>
                  </a:txBody>
                  <a:tcPr/>
                </a:tc>
                <a:tc>
                  <a:txBody>
                    <a:bodyPr/>
                    <a:lstStyle/>
                    <a:p>
                      <a:r>
                        <a:rPr lang="en-US" dirty="0" smtClean="0"/>
                        <a:t>0.83</a:t>
                      </a:r>
                      <a:endParaRPr lang="en-US" dirty="0"/>
                    </a:p>
                  </a:txBody>
                  <a:tcPr/>
                </a:tc>
                <a:tc>
                  <a:txBody>
                    <a:bodyPr/>
                    <a:lstStyle/>
                    <a:p>
                      <a:r>
                        <a:rPr lang="en-US" dirty="0" smtClean="0"/>
                        <a:t>0.76</a:t>
                      </a:r>
                      <a:endParaRPr lang="en-US" dirty="0"/>
                    </a:p>
                  </a:txBody>
                  <a:tcPr/>
                </a:tc>
                <a:tc>
                  <a:txBody>
                    <a:bodyPr/>
                    <a:lstStyle/>
                    <a:p>
                      <a:r>
                        <a:rPr lang="en-US" dirty="0" smtClean="0"/>
                        <a:t>0.87</a:t>
                      </a:r>
                      <a:endParaRPr lang="en-US" dirty="0"/>
                    </a:p>
                  </a:txBody>
                  <a:tcPr>
                    <a:solidFill>
                      <a:schemeClr val="accent1">
                        <a:lumMod val="20000"/>
                        <a:lumOff val="80000"/>
                      </a:schemeClr>
                    </a:solidFill>
                  </a:tcPr>
                </a:tc>
                <a:tc>
                  <a:txBody>
                    <a:bodyPr/>
                    <a:lstStyle/>
                    <a:p>
                      <a:r>
                        <a:rPr lang="en-US" dirty="0" smtClean="0"/>
                        <a:t>0.80</a:t>
                      </a:r>
                      <a:endParaRPr lang="en-US" dirty="0"/>
                    </a:p>
                  </a:txBody>
                  <a:tcPr>
                    <a:solidFill>
                      <a:schemeClr val="accent1">
                        <a:lumMod val="20000"/>
                        <a:lumOff val="80000"/>
                      </a:schemeClr>
                    </a:solidFill>
                  </a:tcPr>
                </a:tc>
              </a:tr>
              <a:tr h="852467">
                <a:tc>
                  <a:txBody>
                    <a:bodyPr/>
                    <a:lstStyle/>
                    <a:p>
                      <a:r>
                        <a:rPr lang="en-US" sz="1800" b="1" i="0" kern="1200" dirty="0" err="1" smtClean="0">
                          <a:solidFill>
                            <a:schemeClr val="dk1"/>
                          </a:solidFill>
                          <a:effectLst/>
                          <a:latin typeface="+mn-lt"/>
                          <a:ea typeface="+mn-ea"/>
                          <a:cs typeface="+mn-cs"/>
                        </a:rPr>
                        <a:t>XGBoost</a:t>
                      </a:r>
                      <a:r>
                        <a:rPr lang="en-US" sz="1800" b="1" i="0" kern="1200" dirty="0" smtClean="0">
                          <a:solidFill>
                            <a:schemeClr val="dk1"/>
                          </a:solidFill>
                          <a:effectLst/>
                          <a:latin typeface="+mn-lt"/>
                          <a:ea typeface="+mn-ea"/>
                          <a:cs typeface="+mn-cs"/>
                        </a:rPr>
                        <a:t> Classifier Tuned</a:t>
                      </a:r>
                      <a:endParaRPr lang="en-US" dirty="0"/>
                    </a:p>
                  </a:txBody>
                  <a:tcPr>
                    <a:solidFill>
                      <a:schemeClr val="accent1">
                        <a:lumMod val="40000"/>
                        <a:lumOff val="60000"/>
                      </a:schemeClr>
                    </a:solidFill>
                  </a:tcPr>
                </a:tc>
                <a:tc>
                  <a:txBody>
                    <a:bodyPr/>
                    <a:lstStyle/>
                    <a:p>
                      <a:r>
                        <a:rPr lang="en-US" dirty="0" smtClean="0"/>
                        <a:t>0.76</a:t>
                      </a:r>
                      <a:endParaRPr lang="en-US" dirty="0"/>
                    </a:p>
                  </a:txBody>
                  <a:tcPr>
                    <a:solidFill>
                      <a:schemeClr val="accent1">
                        <a:lumMod val="40000"/>
                        <a:lumOff val="60000"/>
                      </a:schemeClr>
                    </a:solidFill>
                  </a:tcPr>
                </a:tc>
                <a:tc>
                  <a:txBody>
                    <a:bodyPr/>
                    <a:lstStyle/>
                    <a:p>
                      <a:r>
                        <a:rPr lang="en-US" dirty="0" smtClean="0"/>
                        <a:t>0.74</a:t>
                      </a:r>
                      <a:endParaRPr lang="en-US" dirty="0"/>
                    </a:p>
                  </a:txBody>
                  <a:tcPr>
                    <a:solidFill>
                      <a:schemeClr val="accent1">
                        <a:lumMod val="40000"/>
                        <a:lumOff val="60000"/>
                      </a:schemeClr>
                    </a:solidFill>
                  </a:tcPr>
                </a:tc>
                <a:tc>
                  <a:txBody>
                    <a:bodyPr/>
                    <a:lstStyle/>
                    <a:p>
                      <a:r>
                        <a:rPr lang="en-US" dirty="0" smtClean="0"/>
                        <a:t>0.88</a:t>
                      </a:r>
                      <a:endParaRPr lang="en-US" dirty="0"/>
                    </a:p>
                  </a:txBody>
                  <a:tcPr>
                    <a:solidFill>
                      <a:schemeClr val="accent1">
                        <a:lumMod val="40000"/>
                        <a:lumOff val="60000"/>
                      </a:schemeClr>
                    </a:solidFill>
                  </a:tcPr>
                </a:tc>
                <a:tc>
                  <a:txBody>
                    <a:bodyPr/>
                    <a:lstStyle/>
                    <a:p>
                      <a:r>
                        <a:rPr lang="en-US" dirty="0" smtClean="0"/>
                        <a:t>0.87</a:t>
                      </a:r>
                      <a:endParaRPr lang="en-US" dirty="0"/>
                    </a:p>
                  </a:txBody>
                  <a:tcPr>
                    <a:solidFill>
                      <a:schemeClr val="accent1">
                        <a:lumMod val="40000"/>
                        <a:lumOff val="60000"/>
                      </a:schemeClr>
                    </a:solidFill>
                  </a:tcPr>
                </a:tc>
                <a:tc>
                  <a:txBody>
                    <a:bodyPr/>
                    <a:lstStyle/>
                    <a:p>
                      <a:r>
                        <a:rPr lang="en-US" dirty="0" smtClean="0"/>
                        <a:t>0.79</a:t>
                      </a:r>
                      <a:endParaRPr lang="en-US" dirty="0"/>
                    </a:p>
                  </a:txBody>
                  <a:tcPr>
                    <a:solidFill>
                      <a:schemeClr val="accent1">
                        <a:lumMod val="40000"/>
                        <a:lumOff val="60000"/>
                      </a:schemeClr>
                    </a:solidFill>
                  </a:tcPr>
                </a:tc>
                <a:tc>
                  <a:txBody>
                    <a:bodyPr/>
                    <a:lstStyle/>
                    <a:p>
                      <a:r>
                        <a:rPr lang="en-US" dirty="0" smtClean="0"/>
                        <a:t>0.77</a:t>
                      </a:r>
                      <a:endParaRPr lang="en-US" dirty="0"/>
                    </a:p>
                  </a:txBody>
                  <a:tcPr>
                    <a:solidFill>
                      <a:schemeClr val="accent1">
                        <a:lumMod val="40000"/>
                        <a:lumOff val="60000"/>
                      </a:schemeClr>
                    </a:solidFill>
                  </a:tcPr>
                </a:tc>
                <a:tc>
                  <a:txBody>
                    <a:bodyPr/>
                    <a:lstStyle/>
                    <a:p>
                      <a:r>
                        <a:rPr lang="en-US" dirty="0" smtClean="0"/>
                        <a:t>0.83</a:t>
                      </a:r>
                      <a:endParaRPr lang="en-US" dirty="0"/>
                    </a:p>
                  </a:txBody>
                  <a:tcPr>
                    <a:solidFill>
                      <a:schemeClr val="accent1">
                        <a:lumMod val="40000"/>
                        <a:lumOff val="60000"/>
                      </a:schemeClr>
                    </a:solidFill>
                  </a:tcPr>
                </a:tc>
                <a:tc>
                  <a:txBody>
                    <a:bodyPr/>
                    <a:lstStyle/>
                    <a:p>
                      <a:r>
                        <a:rPr lang="en-US" dirty="0" smtClean="0"/>
                        <a:t>0.82</a:t>
                      </a:r>
                      <a:endParaRPr lang="en-US" dirty="0"/>
                    </a:p>
                  </a:txBody>
                  <a:tcPr>
                    <a:solidFill>
                      <a:schemeClr val="accent1">
                        <a:lumMod val="40000"/>
                        <a:lumOff val="60000"/>
                      </a:schemeClr>
                    </a:solidFill>
                  </a:tcPr>
                </a:tc>
              </a:tr>
              <a:tr h="852467">
                <a:tc>
                  <a:txBody>
                    <a:bodyPr/>
                    <a:lstStyle/>
                    <a:p>
                      <a:r>
                        <a:rPr lang="en-US" sz="1800" b="1" i="0" kern="1200" dirty="0" smtClean="0">
                          <a:solidFill>
                            <a:schemeClr val="dk1"/>
                          </a:solidFill>
                          <a:effectLst/>
                          <a:latin typeface="+mn-lt"/>
                          <a:ea typeface="+mn-ea"/>
                          <a:cs typeface="+mn-cs"/>
                        </a:rPr>
                        <a:t>Stacking Classifier</a:t>
                      </a:r>
                      <a:endParaRPr lang="en-US" dirty="0"/>
                    </a:p>
                  </a:txBody>
                  <a:tcPr/>
                </a:tc>
                <a:tc>
                  <a:txBody>
                    <a:bodyPr/>
                    <a:lstStyle/>
                    <a:p>
                      <a:r>
                        <a:rPr lang="en-US" dirty="0" smtClean="0"/>
                        <a:t>0.77</a:t>
                      </a:r>
                      <a:endParaRPr lang="en-US" dirty="0"/>
                    </a:p>
                  </a:txBody>
                  <a:tcPr/>
                </a:tc>
                <a:tc>
                  <a:txBody>
                    <a:bodyPr/>
                    <a:lstStyle/>
                    <a:p>
                      <a:r>
                        <a:rPr lang="en-US" dirty="0" smtClean="0"/>
                        <a:t>0.74</a:t>
                      </a:r>
                      <a:endParaRPr lang="en-US" dirty="0"/>
                    </a:p>
                  </a:txBody>
                  <a:tcPr/>
                </a:tc>
                <a:tc>
                  <a:txBody>
                    <a:bodyPr/>
                    <a:lstStyle/>
                    <a:p>
                      <a:r>
                        <a:rPr lang="en-US" dirty="0" smtClean="0"/>
                        <a:t>0.88</a:t>
                      </a:r>
                      <a:endParaRPr lang="en-US" dirty="0"/>
                    </a:p>
                  </a:txBody>
                  <a:tcPr/>
                </a:tc>
                <a:tc>
                  <a:txBody>
                    <a:bodyPr/>
                    <a:lstStyle/>
                    <a:p>
                      <a:r>
                        <a:rPr lang="en-US" dirty="0" smtClean="0"/>
                        <a:t>0.86</a:t>
                      </a:r>
                      <a:endParaRPr lang="en-US" dirty="0"/>
                    </a:p>
                  </a:txBody>
                  <a:tcPr/>
                </a:tc>
                <a:tc>
                  <a:txBody>
                    <a:bodyPr/>
                    <a:lstStyle/>
                    <a:p>
                      <a:r>
                        <a:rPr lang="en-US" dirty="0" smtClean="0"/>
                        <a:t>0.79</a:t>
                      </a:r>
                      <a:endParaRPr lang="en-US" dirty="0"/>
                    </a:p>
                  </a:txBody>
                  <a:tcPr/>
                </a:tc>
                <a:tc>
                  <a:txBody>
                    <a:bodyPr/>
                    <a:lstStyle/>
                    <a:p>
                      <a:r>
                        <a:rPr lang="en-US" dirty="0" smtClean="0"/>
                        <a:t>0.77</a:t>
                      </a:r>
                      <a:endParaRPr lang="en-US" dirty="0"/>
                    </a:p>
                  </a:txBody>
                  <a:tcPr/>
                </a:tc>
                <a:tc>
                  <a:txBody>
                    <a:bodyPr/>
                    <a:lstStyle/>
                    <a:p>
                      <a:r>
                        <a:rPr lang="en-US" dirty="0" smtClean="0"/>
                        <a:t>0.83</a:t>
                      </a:r>
                      <a:endParaRPr lang="en-US" dirty="0"/>
                    </a:p>
                  </a:txBody>
                  <a:tcPr>
                    <a:solidFill>
                      <a:schemeClr val="accent1">
                        <a:lumMod val="20000"/>
                        <a:lumOff val="80000"/>
                      </a:schemeClr>
                    </a:solidFill>
                  </a:tcPr>
                </a:tc>
                <a:tc>
                  <a:txBody>
                    <a:bodyPr/>
                    <a:lstStyle/>
                    <a:p>
                      <a:r>
                        <a:rPr lang="en-US" dirty="0" smtClean="0"/>
                        <a:t>0.81</a:t>
                      </a:r>
                      <a:endParaRPr lang="en-US"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2922378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00364"/>
          </a:xfrm>
        </p:spPr>
        <p:txBody>
          <a:bodyPr>
            <a:normAutofit fontScale="90000"/>
          </a:bodyPr>
          <a:lstStyle/>
          <a:p>
            <a:r>
              <a:rPr lang="en-US" dirty="0" smtClean="0">
                <a:latin typeface="Algerian" panose="04020705040A02060702" pitchFamily="82" charset="0"/>
              </a:rPr>
              <a:t>			MODEL BUILDING</a:t>
            </a:r>
            <a:endParaRPr lang="en-US" dirty="0">
              <a:latin typeface="Algerian" panose="04020705040A02060702" pitchFamily="82" charset="0"/>
            </a:endParaRPr>
          </a:p>
        </p:txBody>
      </p:sp>
      <p:sp>
        <p:nvSpPr>
          <p:cNvPr id="3" name="Content Placeholder 2"/>
          <p:cNvSpPr>
            <a:spLocks noGrp="1"/>
          </p:cNvSpPr>
          <p:nvPr>
            <p:ph sz="half" idx="1"/>
          </p:nvPr>
        </p:nvSpPr>
        <p:spPr>
          <a:xfrm>
            <a:off x="0" y="849745"/>
            <a:ext cx="6019800" cy="5327218"/>
          </a:xfrm>
        </p:spPr>
        <p:txBody>
          <a:bodyPr>
            <a:normAutofit lnSpcReduction="10000"/>
          </a:bodyPr>
          <a:lstStyle/>
          <a:p>
            <a:pPr marL="0" indent="0">
              <a:buNone/>
            </a:pPr>
            <a:r>
              <a:rPr lang="en-US" dirty="0" smtClean="0"/>
              <a:t>		</a:t>
            </a:r>
            <a:r>
              <a:rPr lang="en-US" b="1" dirty="0" smtClean="0"/>
              <a:t>DECISION TREE</a:t>
            </a:r>
          </a:p>
          <a:p>
            <a:r>
              <a:rPr lang="en-US" dirty="0" smtClean="0"/>
              <a:t>Model building steps</a:t>
            </a:r>
            <a:endParaRPr lang="en-US" dirty="0"/>
          </a:p>
          <a:p>
            <a:pPr marL="0" indent="0">
              <a:buNone/>
            </a:pPr>
            <a:endParaRPr lang="en-US" dirty="0"/>
          </a:p>
          <a:p>
            <a:r>
              <a:rPr lang="en-US" dirty="0" smtClean="0"/>
              <a:t>Model performance </a:t>
            </a:r>
          </a:p>
          <a:p>
            <a:pPr lvl="1"/>
            <a:r>
              <a:rPr lang="en-US" dirty="0" smtClean="0"/>
              <a:t>The decision tree is overfitting the training data</a:t>
            </a:r>
          </a:p>
          <a:p>
            <a:pPr marL="457200" lvl="1" indent="0">
              <a:buNone/>
            </a:pPr>
            <a:endParaRPr lang="en-US" dirty="0" smtClean="0"/>
          </a:p>
          <a:p>
            <a:r>
              <a:rPr lang="en-US" dirty="0" smtClean="0"/>
              <a:t>Model improvement after hyper parameter tuning</a:t>
            </a:r>
          </a:p>
          <a:p>
            <a:pPr lvl="1"/>
            <a:r>
              <a:rPr lang="en-US" dirty="0" smtClean="0"/>
              <a:t>The recall is still overfitting, the decision and f1 test score improved </a:t>
            </a:r>
            <a:r>
              <a:rPr lang="en-US" dirty="0"/>
              <a:t>after hyper parameter tuning</a:t>
            </a:r>
          </a:p>
          <a:p>
            <a:pPr marL="457200" lvl="1" indent="0">
              <a:buNone/>
            </a:pPr>
            <a:endParaRPr lang="en-US" dirty="0" smtClean="0"/>
          </a:p>
          <a:p>
            <a:pPr lvl="1"/>
            <a:endParaRPr lang="en-US" dirty="0"/>
          </a:p>
        </p:txBody>
      </p:sp>
      <p:sp>
        <p:nvSpPr>
          <p:cNvPr id="4" name="Content Placeholder 3"/>
          <p:cNvSpPr>
            <a:spLocks noGrp="1"/>
          </p:cNvSpPr>
          <p:nvPr>
            <p:ph sz="half" idx="2"/>
          </p:nvPr>
        </p:nvSpPr>
        <p:spPr>
          <a:xfrm>
            <a:off x="6172200" y="849745"/>
            <a:ext cx="5181600" cy="5327218"/>
          </a:xfrm>
        </p:spPr>
        <p:txBody>
          <a:bodyPr>
            <a:normAutofit lnSpcReduction="10000"/>
          </a:bodyPr>
          <a:lstStyle/>
          <a:p>
            <a:pPr marL="0" indent="0">
              <a:buNone/>
            </a:pPr>
            <a:r>
              <a:rPr lang="en-US" dirty="0"/>
              <a:t>	</a:t>
            </a:r>
            <a:r>
              <a:rPr lang="en-US" b="1" dirty="0" smtClean="0"/>
              <a:t>BAGGING CLASSIFIER</a:t>
            </a:r>
            <a:endParaRPr lang="en-US" b="1" dirty="0"/>
          </a:p>
          <a:p>
            <a:r>
              <a:rPr lang="en-US" dirty="0"/>
              <a:t>Model building steps</a:t>
            </a:r>
          </a:p>
          <a:p>
            <a:pPr marL="0" indent="0">
              <a:buNone/>
            </a:pPr>
            <a:endParaRPr lang="en-US" dirty="0"/>
          </a:p>
          <a:p>
            <a:r>
              <a:rPr lang="en-US" dirty="0"/>
              <a:t>Model </a:t>
            </a:r>
            <a:r>
              <a:rPr lang="en-US" dirty="0" smtClean="0"/>
              <a:t>performance:</a:t>
            </a:r>
          </a:p>
          <a:p>
            <a:pPr lvl="1"/>
            <a:r>
              <a:rPr lang="en-US" dirty="0" smtClean="0"/>
              <a:t>the bagging classifier is overfitting the training data</a:t>
            </a:r>
          </a:p>
          <a:p>
            <a:pPr lvl="1"/>
            <a:r>
              <a:rPr lang="en-US" dirty="0" smtClean="0"/>
              <a:t>The test f1 score decrease from initial model</a:t>
            </a:r>
            <a:endParaRPr lang="en-US" dirty="0"/>
          </a:p>
          <a:p>
            <a:r>
              <a:rPr lang="en-US" dirty="0"/>
              <a:t>Model </a:t>
            </a:r>
            <a:r>
              <a:rPr lang="en-US" dirty="0" smtClean="0"/>
              <a:t>improvement</a:t>
            </a:r>
          </a:p>
          <a:p>
            <a:pPr lvl="1"/>
            <a:r>
              <a:rPr lang="en-US" dirty="0" smtClean="0"/>
              <a:t>The training data is still overfitting after </a:t>
            </a:r>
            <a:r>
              <a:rPr lang="en-US" dirty="0" err="1" smtClean="0"/>
              <a:t>hyperparameter</a:t>
            </a:r>
            <a:r>
              <a:rPr lang="en-US" dirty="0" smtClean="0"/>
              <a:t> tuning, although there is an increase in test f1 score</a:t>
            </a:r>
            <a:endParaRPr lang="en-US" dirty="0"/>
          </a:p>
          <a:p>
            <a:pPr marL="0" indent="0">
              <a:buNone/>
            </a:pPr>
            <a:endParaRPr lang="en-US" dirty="0"/>
          </a:p>
        </p:txBody>
      </p:sp>
    </p:spTree>
    <p:extLst>
      <p:ext uri="{BB962C8B-B14F-4D97-AF65-F5344CB8AC3E}">
        <p14:creationId xmlns:p14="http://schemas.microsoft.com/office/powerpoint/2010/main" val="1816786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507"/>
            <a:ext cx="10515600" cy="558511"/>
          </a:xfrm>
        </p:spPr>
        <p:txBody>
          <a:bodyPr>
            <a:normAutofit fontScale="90000"/>
          </a:bodyPr>
          <a:lstStyle/>
          <a:p>
            <a:r>
              <a:rPr lang="en-US" dirty="0" smtClean="0">
                <a:latin typeface="Algerian" panose="04020705040A02060702" pitchFamily="82" charset="0"/>
              </a:rPr>
              <a:t>			MODEL </a:t>
            </a:r>
            <a:r>
              <a:rPr lang="en-US" dirty="0">
                <a:latin typeface="Algerian" panose="04020705040A02060702" pitchFamily="82" charset="0"/>
              </a:rPr>
              <a:t>BUILDING</a:t>
            </a:r>
            <a:endParaRPr lang="en-US" dirty="0"/>
          </a:p>
        </p:txBody>
      </p:sp>
      <p:sp>
        <p:nvSpPr>
          <p:cNvPr id="3" name="Content Placeholder 2"/>
          <p:cNvSpPr>
            <a:spLocks noGrp="1"/>
          </p:cNvSpPr>
          <p:nvPr>
            <p:ph sz="half" idx="1"/>
          </p:nvPr>
        </p:nvSpPr>
        <p:spPr>
          <a:xfrm>
            <a:off x="-1" y="942109"/>
            <a:ext cx="5652655" cy="5375564"/>
          </a:xfrm>
        </p:spPr>
        <p:txBody>
          <a:bodyPr/>
          <a:lstStyle/>
          <a:p>
            <a:pPr marL="0" indent="0">
              <a:buNone/>
            </a:pPr>
            <a:r>
              <a:rPr lang="en-US" dirty="0"/>
              <a:t>	</a:t>
            </a:r>
            <a:r>
              <a:rPr lang="en-US" dirty="0" smtClean="0"/>
              <a:t>RANDOM FOREST</a:t>
            </a:r>
            <a:endParaRPr lang="en-US" dirty="0"/>
          </a:p>
          <a:p>
            <a:r>
              <a:rPr lang="en-US" dirty="0"/>
              <a:t>Model building steps</a:t>
            </a:r>
          </a:p>
          <a:p>
            <a:endParaRPr lang="en-US" dirty="0"/>
          </a:p>
          <a:p>
            <a:endParaRPr lang="en-US" dirty="0"/>
          </a:p>
          <a:p>
            <a:r>
              <a:rPr lang="en-US" dirty="0"/>
              <a:t>Model performance</a:t>
            </a:r>
          </a:p>
          <a:p>
            <a:pPr lvl="1"/>
            <a:r>
              <a:rPr lang="en-US" dirty="0"/>
              <a:t>The </a:t>
            </a:r>
            <a:r>
              <a:rPr lang="en-US" dirty="0" smtClean="0"/>
              <a:t>random forest is </a:t>
            </a:r>
            <a:r>
              <a:rPr lang="en-US" dirty="0"/>
              <a:t>overfitting the training </a:t>
            </a:r>
            <a:r>
              <a:rPr lang="en-US" dirty="0" smtClean="0"/>
              <a:t>data</a:t>
            </a:r>
            <a:endParaRPr lang="en-US" dirty="0"/>
          </a:p>
          <a:p>
            <a:r>
              <a:rPr lang="en-US" dirty="0"/>
              <a:t>Model </a:t>
            </a:r>
            <a:r>
              <a:rPr lang="en-US" dirty="0" smtClean="0"/>
              <a:t>improvement</a:t>
            </a:r>
          </a:p>
          <a:p>
            <a:pPr lvl="1"/>
            <a:r>
              <a:rPr lang="en-US" dirty="0" smtClean="0"/>
              <a:t>There is an overall improvement on the random forest </a:t>
            </a:r>
            <a:r>
              <a:rPr lang="en-US" dirty="0"/>
              <a:t>after hyper parameter tuning</a:t>
            </a:r>
          </a:p>
          <a:p>
            <a:endParaRPr lang="en-US" dirty="0"/>
          </a:p>
          <a:p>
            <a:pPr marL="0" indent="0">
              <a:buNone/>
            </a:pPr>
            <a:endParaRPr lang="en-US" dirty="0"/>
          </a:p>
        </p:txBody>
      </p:sp>
      <p:sp>
        <p:nvSpPr>
          <p:cNvPr id="4" name="Content Placeholder 3"/>
          <p:cNvSpPr>
            <a:spLocks noGrp="1"/>
          </p:cNvSpPr>
          <p:nvPr>
            <p:ph sz="half" idx="2"/>
          </p:nvPr>
        </p:nvSpPr>
        <p:spPr>
          <a:xfrm>
            <a:off x="6172200" y="942108"/>
            <a:ext cx="6019800" cy="5717309"/>
          </a:xfrm>
        </p:spPr>
        <p:txBody>
          <a:bodyPr/>
          <a:lstStyle/>
          <a:p>
            <a:pPr marL="0" indent="0">
              <a:buNone/>
            </a:pPr>
            <a:r>
              <a:rPr lang="en-US" dirty="0"/>
              <a:t>		</a:t>
            </a:r>
            <a:r>
              <a:rPr lang="en-US" dirty="0" smtClean="0"/>
              <a:t>ADABOOST</a:t>
            </a:r>
            <a:endParaRPr lang="en-US" dirty="0"/>
          </a:p>
          <a:p>
            <a:r>
              <a:rPr lang="en-US" dirty="0"/>
              <a:t>Model building steps</a:t>
            </a:r>
          </a:p>
          <a:p>
            <a:pPr marL="0" indent="0">
              <a:buNone/>
            </a:pPr>
            <a:endParaRPr lang="en-US" dirty="0"/>
          </a:p>
          <a:p>
            <a:r>
              <a:rPr lang="en-US" dirty="0"/>
              <a:t>Model </a:t>
            </a:r>
            <a:r>
              <a:rPr lang="en-US" dirty="0" smtClean="0"/>
              <a:t>performance</a:t>
            </a:r>
          </a:p>
          <a:p>
            <a:pPr lvl="1"/>
            <a:r>
              <a:rPr lang="en-US" dirty="0" smtClean="0"/>
              <a:t>The </a:t>
            </a:r>
            <a:r>
              <a:rPr lang="en-US" dirty="0" err="1" smtClean="0"/>
              <a:t>adaboost</a:t>
            </a:r>
            <a:r>
              <a:rPr lang="en-US" dirty="0" smtClean="0"/>
              <a:t> model shows no improvement from the initial model and precision decrease</a:t>
            </a:r>
            <a:endParaRPr lang="en-US" dirty="0"/>
          </a:p>
          <a:p>
            <a:endParaRPr lang="en-US" dirty="0"/>
          </a:p>
          <a:p>
            <a:r>
              <a:rPr lang="en-US" dirty="0" smtClean="0"/>
              <a:t>Model improvement</a:t>
            </a:r>
          </a:p>
          <a:p>
            <a:pPr lvl="1"/>
            <a:r>
              <a:rPr lang="en-US" dirty="0" smtClean="0"/>
              <a:t>There was a decrease in both recall and f1 test score </a:t>
            </a:r>
            <a:r>
              <a:rPr lang="en-US" dirty="0"/>
              <a:t>after hyper parameter tuning</a:t>
            </a:r>
          </a:p>
          <a:p>
            <a:pPr lvl="1"/>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967651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600"/>
            <a:ext cx="10515600" cy="591128"/>
          </a:xfrm>
        </p:spPr>
        <p:txBody>
          <a:bodyPr>
            <a:normAutofit fontScale="90000"/>
          </a:bodyPr>
          <a:lstStyle/>
          <a:p>
            <a:r>
              <a:rPr lang="en-US" dirty="0" smtClean="0">
                <a:latin typeface="Algerian" panose="04020705040A02060702" pitchFamily="82" charset="0"/>
              </a:rPr>
              <a:t>			MODEL </a:t>
            </a:r>
            <a:r>
              <a:rPr lang="en-US" dirty="0">
                <a:latin typeface="Algerian" panose="04020705040A02060702" pitchFamily="82" charset="0"/>
              </a:rPr>
              <a:t>BUILDING</a:t>
            </a:r>
            <a:endParaRPr lang="en-US" dirty="0"/>
          </a:p>
        </p:txBody>
      </p:sp>
      <p:sp>
        <p:nvSpPr>
          <p:cNvPr id="3" name="Content Placeholder 2"/>
          <p:cNvSpPr>
            <a:spLocks noGrp="1"/>
          </p:cNvSpPr>
          <p:nvPr>
            <p:ph sz="half" idx="1"/>
          </p:nvPr>
        </p:nvSpPr>
        <p:spPr>
          <a:xfrm>
            <a:off x="-1" y="892753"/>
            <a:ext cx="5920509" cy="5591174"/>
          </a:xfrm>
        </p:spPr>
        <p:txBody>
          <a:bodyPr/>
          <a:lstStyle/>
          <a:p>
            <a:pPr marL="0" indent="0">
              <a:buNone/>
            </a:pPr>
            <a:r>
              <a:rPr lang="en-US" dirty="0"/>
              <a:t>	</a:t>
            </a:r>
            <a:r>
              <a:rPr lang="en-US" dirty="0" smtClean="0"/>
              <a:t>GRADIENT BOOST</a:t>
            </a:r>
            <a:endParaRPr lang="en-US" dirty="0"/>
          </a:p>
          <a:p>
            <a:r>
              <a:rPr lang="en-US" dirty="0"/>
              <a:t>Model building steps</a:t>
            </a:r>
          </a:p>
          <a:p>
            <a:pPr marL="0" indent="0">
              <a:buNone/>
            </a:pPr>
            <a:endParaRPr lang="en-US" dirty="0"/>
          </a:p>
          <a:p>
            <a:r>
              <a:rPr lang="en-US" dirty="0"/>
              <a:t>Model performance</a:t>
            </a:r>
          </a:p>
          <a:p>
            <a:pPr lvl="1"/>
            <a:r>
              <a:rPr lang="en-US" dirty="0" smtClean="0"/>
              <a:t>The gradient boost shows the highest f1 test score and a balance across all ranges which gives the best model to predict if a visa will be certified</a:t>
            </a:r>
            <a:endParaRPr lang="en-US" dirty="0"/>
          </a:p>
          <a:p>
            <a:endParaRPr lang="en-US" dirty="0"/>
          </a:p>
          <a:p>
            <a:r>
              <a:rPr lang="en-US" dirty="0"/>
              <a:t>Model </a:t>
            </a:r>
            <a:r>
              <a:rPr lang="en-US" dirty="0" smtClean="0"/>
              <a:t>improvement</a:t>
            </a:r>
          </a:p>
          <a:p>
            <a:pPr lvl="1"/>
            <a:r>
              <a:rPr lang="en-US" dirty="0" smtClean="0"/>
              <a:t>No improvement shown except a decrease in f1 test score after </a:t>
            </a:r>
            <a:r>
              <a:rPr lang="en-US" dirty="0"/>
              <a:t>hyper parameter tuning</a:t>
            </a:r>
          </a:p>
          <a:p>
            <a:endParaRPr lang="en-US" dirty="0"/>
          </a:p>
          <a:p>
            <a:pPr marL="0" indent="0">
              <a:buNone/>
            </a:pPr>
            <a:endParaRPr lang="en-US" dirty="0"/>
          </a:p>
        </p:txBody>
      </p:sp>
      <p:sp>
        <p:nvSpPr>
          <p:cNvPr id="4" name="Content Placeholder 3"/>
          <p:cNvSpPr>
            <a:spLocks noGrp="1"/>
          </p:cNvSpPr>
          <p:nvPr>
            <p:ph sz="half" idx="2"/>
          </p:nvPr>
        </p:nvSpPr>
        <p:spPr>
          <a:xfrm>
            <a:off x="6096000" y="892753"/>
            <a:ext cx="6096000" cy="5729720"/>
          </a:xfrm>
        </p:spPr>
        <p:txBody>
          <a:bodyPr/>
          <a:lstStyle/>
          <a:p>
            <a:pPr marL="0" indent="0">
              <a:buNone/>
            </a:pPr>
            <a:r>
              <a:rPr lang="en-US" dirty="0"/>
              <a:t>	</a:t>
            </a:r>
            <a:r>
              <a:rPr lang="en-US" dirty="0" smtClean="0"/>
              <a:t>STACKING CLASSIFIER</a:t>
            </a:r>
            <a:endParaRPr lang="en-US" dirty="0"/>
          </a:p>
          <a:p>
            <a:r>
              <a:rPr lang="en-US" dirty="0"/>
              <a:t>Model building steps</a:t>
            </a:r>
          </a:p>
          <a:p>
            <a:endParaRPr lang="en-US" dirty="0"/>
          </a:p>
          <a:p>
            <a:endParaRPr lang="en-US" dirty="0"/>
          </a:p>
          <a:p>
            <a:r>
              <a:rPr lang="en-US" dirty="0"/>
              <a:t>Model </a:t>
            </a:r>
            <a:r>
              <a:rPr lang="en-US" dirty="0" smtClean="0"/>
              <a:t>performance</a:t>
            </a:r>
          </a:p>
          <a:p>
            <a:pPr lvl="1"/>
            <a:r>
              <a:rPr lang="en-US" dirty="0" smtClean="0"/>
              <a:t>The stacking classifier shows improvement from all ranges except a decrease in test f1 score from previous model</a:t>
            </a:r>
            <a:endParaRPr lang="en-US" dirty="0"/>
          </a:p>
        </p:txBody>
      </p:sp>
    </p:spTree>
    <p:extLst>
      <p:ext uri="{BB962C8B-B14F-4D97-AF65-F5344CB8AC3E}">
        <p14:creationId xmlns:p14="http://schemas.microsoft.com/office/powerpoint/2010/main" val="1318456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82" y="350982"/>
            <a:ext cx="10494818" cy="581892"/>
          </a:xfrm>
        </p:spPr>
        <p:txBody>
          <a:bodyPr>
            <a:normAutofit fontScale="90000"/>
          </a:bodyPr>
          <a:lstStyle/>
          <a:p>
            <a:r>
              <a:rPr lang="en-US" sz="3600" dirty="0" smtClean="0">
                <a:latin typeface="Algerian" panose="04020705040A02060702" pitchFamily="82" charset="0"/>
              </a:rPr>
              <a:t>BUSINESS INSIGHTS AND RECOMMENDATIONS</a:t>
            </a:r>
            <a:endParaRPr lang="en-US" sz="3600" dirty="0">
              <a:latin typeface="Algerian" panose="04020705040A02060702" pitchFamily="82" charset="0"/>
            </a:endParaRPr>
          </a:p>
        </p:txBody>
      </p:sp>
      <p:sp>
        <p:nvSpPr>
          <p:cNvPr id="4" name="Title 1"/>
          <p:cNvSpPr>
            <a:spLocks noGrp="1"/>
          </p:cNvSpPr>
          <p:nvPr>
            <p:ph idx="1"/>
          </p:nvPr>
        </p:nvSpPr>
        <p:spPr>
          <a:xfrm>
            <a:off x="838200" y="1136073"/>
            <a:ext cx="10515600" cy="5040890"/>
          </a:xfrm>
        </p:spPr>
        <p:txBody>
          <a:bodyPr>
            <a:normAutofit fontScale="92500"/>
          </a:bodyPr>
          <a:lstStyle/>
          <a:p>
            <a:pPr marL="0" indent="0">
              <a:buNone/>
            </a:pPr>
            <a:r>
              <a:rPr lang="en-US" sz="2400" dirty="0" smtClean="0">
                <a:latin typeface="+mj-lt"/>
              </a:rPr>
              <a:t>The following are the insights the data displayed</a:t>
            </a:r>
          </a:p>
          <a:p>
            <a:r>
              <a:rPr lang="en-US" sz="2400" dirty="0" smtClean="0">
                <a:latin typeface="+mj-lt"/>
              </a:rPr>
              <a:t>it shows </a:t>
            </a:r>
            <a:r>
              <a:rPr lang="en-US" sz="2400" dirty="0" smtClean="0">
                <a:latin typeface="+mj-lt"/>
              </a:rPr>
              <a:t>66.8</a:t>
            </a:r>
            <a:r>
              <a:rPr lang="en-US" sz="2400" dirty="0" smtClean="0">
                <a:latin typeface="+mj-lt"/>
              </a:rPr>
              <a:t>% </a:t>
            </a:r>
            <a:r>
              <a:rPr lang="en-US" sz="2400" dirty="0" smtClean="0">
                <a:latin typeface="+mj-lt"/>
              </a:rPr>
              <a:t>visa </a:t>
            </a:r>
            <a:r>
              <a:rPr lang="en-US" sz="2400" dirty="0" smtClean="0">
                <a:latin typeface="+mj-lt"/>
              </a:rPr>
              <a:t> </a:t>
            </a:r>
            <a:r>
              <a:rPr lang="en-US" sz="2400" dirty="0" smtClean="0">
                <a:latin typeface="+mj-lt"/>
              </a:rPr>
              <a:t>were </a:t>
            </a:r>
            <a:r>
              <a:rPr lang="en-US" sz="2400" dirty="0" smtClean="0">
                <a:latin typeface="+mj-lt"/>
              </a:rPr>
              <a:t>certified and 33.2% were denied</a:t>
            </a:r>
            <a:endParaRPr lang="en-US" sz="2400" dirty="0" smtClean="0">
              <a:latin typeface="+mj-lt"/>
            </a:endParaRPr>
          </a:p>
          <a:p>
            <a:r>
              <a:rPr lang="en-US" sz="2400" dirty="0" smtClean="0">
                <a:latin typeface="+mj-lt"/>
              </a:rPr>
              <a:t>Education of employee (high school), job experience and prevailing wage had a significant  </a:t>
            </a:r>
            <a:r>
              <a:rPr lang="en-US" sz="2400" dirty="0" smtClean="0">
                <a:latin typeface="+mj-lt"/>
              </a:rPr>
              <a:t>influence </a:t>
            </a:r>
            <a:r>
              <a:rPr lang="en-US" sz="2400" dirty="0" smtClean="0">
                <a:latin typeface="+mj-lt"/>
              </a:rPr>
              <a:t>for whom visa should be certified or denied</a:t>
            </a:r>
            <a:endParaRPr lang="en-US" sz="2400" dirty="0">
              <a:latin typeface="+mj-lt"/>
            </a:endParaRPr>
          </a:p>
          <a:p>
            <a:pPr marL="0" indent="0">
              <a:buNone/>
            </a:pPr>
            <a:endParaRPr lang="en-US" sz="2400" dirty="0">
              <a:latin typeface="+mj-lt"/>
            </a:endParaRPr>
          </a:p>
          <a:p>
            <a:pPr marL="0" indent="0">
              <a:buNone/>
            </a:pPr>
            <a:r>
              <a:rPr lang="en-US" sz="2400" dirty="0" smtClean="0">
                <a:latin typeface="+mj-lt"/>
              </a:rPr>
              <a:t>The following will be recommended for </a:t>
            </a:r>
            <a:r>
              <a:rPr lang="en-US" sz="2400" dirty="0" smtClean="0">
                <a:latin typeface="+mj-lt"/>
              </a:rPr>
              <a:t>EASY VISA to </a:t>
            </a:r>
            <a:r>
              <a:rPr lang="en-US" sz="2400" dirty="0" smtClean="0">
                <a:latin typeface="+mj-lt"/>
              </a:rPr>
              <a:t>help in </a:t>
            </a:r>
            <a:r>
              <a:rPr lang="en-US" sz="2400" dirty="0" smtClean="0">
                <a:latin typeface="+mj-lt"/>
              </a:rPr>
              <a:t>facilitating the visa process;</a:t>
            </a:r>
            <a:endParaRPr lang="en-US" sz="2400" dirty="0" smtClean="0">
              <a:latin typeface="+mj-lt"/>
            </a:endParaRPr>
          </a:p>
          <a:p>
            <a:pPr marL="0" indent="0">
              <a:buNone/>
            </a:pPr>
            <a:endParaRPr lang="en-US" sz="2400" dirty="0" smtClean="0">
              <a:latin typeface="+mj-lt"/>
            </a:endParaRPr>
          </a:p>
          <a:p>
            <a:r>
              <a:rPr lang="en-US" sz="2400" dirty="0" smtClean="0">
                <a:latin typeface="+mj-lt"/>
              </a:rPr>
              <a:t>Take off high school certification as it has the highest denial rate </a:t>
            </a:r>
            <a:endParaRPr lang="en-US" sz="2400" dirty="0" smtClean="0">
              <a:latin typeface="+mj-lt"/>
            </a:endParaRPr>
          </a:p>
          <a:p>
            <a:r>
              <a:rPr lang="en-US" sz="2400" dirty="0" smtClean="0">
                <a:latin typeface="+mj-lt"/>
              </a:rPr>
              <a:t>Send guest email reminders about the bookings, from the data it shows the average lead time is 85 days, a monthly reminder, 7 days daily reminder to the arrival date</a:t>
            </a:r>
          </a:p>
          <a:p>
            <a:r>
              <a:rPr lang="en-US" sz="2400" dirty="0" smtClean="0">
                <a:latin typeface="+mj-lt"/>
              </a:rPr>
              <a:t>The data also shows guests who have 1 or 2 special requests are more likely to cancel, a higher charge should be implemented when a guest ask for this requests</a:t>
            </a:r>
          </a:p>
          <a:p>
            <a:endParaRPr lang="en-US" sz="2400" dirty="0" smtClean="0">
              <a:latin typeface="+mj-lt"/>
            </a:endParaRPr>
          </a:p>
        </p:txBody>
      </p:sp>
    </p:spTree>
    <p:extLst>
      <p:ext uri="{BB962C8B-B14F-4D97-AF65-F5344CB8AC3E}">
        <p14:creationId xmlns:p14="http://schemas.microsoft.com/office/powerpoint/2010/main" val="2712722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037" y="916862"/>
            <a:ext cx="6096000" cy="3170099"/>
          </a:xfrm>
          <a:prstGeom prst="rect">
            <a:avLst/>
          </a:prstGeom>
        </p:spPr>
        <p:txBody>
          <a:bodyPr>
            <a:spAutoFit/>
          </a:bodyPr>
          <a:lstStyle/>
          <a:p>
            <a:r>
              <a:rPr lang="en-US" sz="6000" dirty="0" smtClean="0">
                <a:latin typeface="Algerian" panose="04020705040A02060702" pitchFamily="82" charset="0"/>
              </a:rPr>
              <a:t>Contents</a:t>
            </a:r>
            <a:r>
              <a:rPr lang="en-US" sz="6000" b="1" dirty="0" smtClean="0">
                <a:latin typeface="Algerian" panose="04020705040A02060702" pitchFamily="82" charset="0"/>
              </a:rPr>
              <a:t> </a:t>
            </a:r>
          </a:p>
          <a:p>
            <a:pPr marL="285750" indent="-285750">
              <a:buFont typeface="Arial" panose="020B0604020202020204" pitchFamily="34" charset="0"/>
              <a:buChar char="•"/>
            </a:pPr>
            <a:r>
              <a:rPr lang="en-US" sz="2000" dirty="0" smtClean="0"/>
              <a:t> Executive summary</a:t>
            </a:r>
          </a:p>
          <a:p>
            <a:pPr marL="285750" indent="-285750">
              <a:buFont typeface="Arial" panose="020B0604020202020204" pitchFamily="34" charset="0"/>
              <a:buChar char="•"/>
            </a:pPr>
            <a:r>
              <a:rPr lang="en-US" sz="2000" dirty="0" smtClean="0"/>
              <a:t> Business Problem Overview &amp; solution approach</a:t>
            </a:r>
          </a:p>
          <a:p>
            <a:pPr marL="285750" indent="-285750">
              <a:buFont typeface="Arial" panose="020B0604020202020204" pitchFamily="34" charset="0"/>
              <a:buChar char="•"/>
            </a:pPr>
            <a:r>
              <a:rPr lang="en-US" sz="2000" dirty="0" smtClean="0"/>
              <a:t> Exploratory Data Analysis (EDA) </a:t>
            </a:r>
          </a:p>
          <a:p>
            <a:pPr marL="285750" indent="-285750">
              <a:buFont typeface="Arial" panose="020B0604020202020204" pitchFamily="34" charset="0"/>
              <a:buChar char="•"/>
            </a:pPr>
            <a:r>
              <a:rPr lang="en-US" sz="2000" dirty="0" smtClean="0"/>
              <a:t> Data preprocessing</a:t>
            </a:r>
          </a:p>
          <a:p>
            <a:pPr marL="285750" indent="-285750">
              <a:buFont typeface="Arial" panose="020B0604020202020204" pitchFamily="34" charset="0"/>
              <a:buChar char="•"/>
            </a:pPr>
            <a:r>
              <a:rPr lang="en-US" sz="2000" dirty="0" smtClean="0"/>
              <a:t> Model performance summary</a:t>
            </a:r>
          </a:p>
          <a:p>
            <a:pPr marL="285750" indent="-285750">
              <a:buFont typeface="Arial" panose="020B0604020202020204" pitchFamily="34" charset="0"/>
              <a:buChar char="•"/>
            </a:pPr>
            <a:r>
              <a:rPr lang="en-US" sz="2000" dirty="0" smtClean="0"/>
              <a:t> Appendix </a:t>
            </a:r>
          </a:p>
          <a:p>
            <a:pPr marL="285750" indent="-285750">
              <a:buFont typeface="Arial" panose="020B0604020202020204" pitchFamily="34" charset="0"/>
              <a:buChar char="•"/>
            </a:pPr>
            <a:r>
              <a:rPr lang="en-US" sz="2000" dirty="0" smtClean="0"/>
              <a:t> Business Insights and Recommendations</a:t>
            </a:r>
            <a:endParaRPr lang="en-US" sz="2000" dirty="0"/>
          </a:p>
        </p:txBody>
      </p:sp>
    </p:spTree>
    <p:extLst>
      <p:ext uri="{BB962C8B-B14F-4D97-AF65-F5344CB8AC3E}">
        <p14:creationId xmlns:p14="http://schemas.microsoft.com/office/powerpoint/2010/main" val="2667005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872548"/>
          </a:xfrm>
        </p:spPr>
        <p:txBody>
          <a:bodyPr>
            <a:normAutofit/>
          </a:bodyPr>
          <a:lstStyle/>
          <a:p>
            <a:r>
              <a:rPr lang="en-US" sz="3200" dirty="0" smtClean="0">
                <a:latin typeface="Algerian" panose="04020705040A02060702" pitchFamily="82" charset="0"/>
              </a:rPr>
              <a:t>BUSINESS PROBLEM OVERVIEW &amp; SOLUTION APPROACH</a:t>
            </a:r>
            <a:endParaRPr lang="en-US" sz="3200" dirty="0">
              <a:latin typeface="Algerian" panose="04020705040A02060702" pitchFamily="82" charset="0"/>
            </a:endParaRPr>
          </a:p>
        </p:txBody>
      </p:sp>
      <p:sp>
        <p:nvSpPr>
          <p:cNvPr id="5" name="Content Placeholder 4"/>
          <p:cNvSpPr>
            <a:spLocks noGrp="1"/>
          </p:cNvSpPr>
          <p:nvPr>
            <p:ph idx="1"/>
          </p:nvPr>
        </p:nvSpPr>
        <p:spPr>
          <a:xfrm>
            <a:off x="838200" y="1354571"/>
            <a:ext cx="10515600" cy="4351338"/>
          </a:xfrm>
        </p:spPr>
        <p:txBody>
          <a:bodyPr>
            <a:normAutofit fontScale="92500" lnSpcReduction="10000"/>
          </a:bodyPr>
          <a:lstStyle/>
          <a:p>
            <a:r>
              <a:rPr lang="en-US" sz="2000" dirty="0" smtClean="0"/>
              <a:t>Ther</a:t>
            </a:r>
            <a:r>
              <a:rPr lang="en-US" sz="2000" dirty="0" smtClean="0"/>
              <a:t>e is a high demand for human resources in the business communities on the united states</a:t>
            </a:r>
          </a:p>
          <a:p>
            <a:r>
              <a:rPr lang="en-US" sz="2000" dirty="0" smtClean="0"/>
              <a:t>Companies are seeking out abroad for hardworking,  talented and qualified individuals to fill the position</a:t>
            </a:r>
            <a:endParaRPr lang="en-US" sz="2000" dirty="0" smtClean="0"/>
          </a:p>
          <a:p>
            <a:r>
              <a:rPr lang="en-US" sz="2000" dirty="0" smtClean="0"/>
              <a:t>There are agencies in the united states like The immigration and Nationality Act (INA), who gives the permit for foreign workers on either temporary or permanent basis, and also protect US workers against adverse impact on their wages or working conditions</a:t>
            </a:r>
          </a:p>
          <a:p>
            <a:r>
              <a:rPr lang="en-US" sz="2000" dirty="0" smtClean="0"/>
              <a:t>Secondly, The </a:t>
            </a:r>
            <a:r>
              <a:rPr lang="en-US" sz="2000" dirty="0"/>
              <a:t>O</a:t>
            </a:r>
            <a:r>
              <a:rPr lang="en-US" sz="2000" dirty="0" smtClean="0"/>
              <a:t>ffice </a:t>
            </a:r>
            <a:r>
              <a:rPr lang="en-US" sz="2000" dirty="0" smtClean="0"/>
              <a:t>of Foreign </a:t>
            </a:r>
            <a:r>
              <a:rPr lang="en-US" sz="2000" dirty="0"/>
              <a:t>L</a:t>
            </a:r>
            <a:r>
              <a:rPr lang="en-US" sz="2000" dirty="0" smtClean="0"/>
              <a:t>abor Certifications </a:t>
            </a:r>
            <a:r>
              <a:rPr lang="en-US" sz="2000" dirty="0"/>
              <a:t>(OFLC) </a:t>
            </a:r>
            <a:r>
              <a:rPr lang="en-US" sz="2000" dirty="0" smtClean="0"/>
              <a:t> processes and grant </a:t>
            </a:r>
            <a:r>
              <a:rPr lang="en-US" sz="2000" dirty="0"/>
              <a:t>job certification applications for employers </a:t>
            </a:r>
            <a:r>
              <a:rPr lang="en-US" sz="2000" dirty="0" smtClean="0"/>
              <a:t>, where they </a:t>
            </a:r>
            <a:r>
              <a:rPr lang="en-US" sz="2000" dirty="0"/>
              <a:t>can demonstrate that there are not sufficient US workers available to perform the work at wages that meet or exceed the wage paid for the occupation in the area of intended employment</a:t>
            </a:r>
            <a:r>
              <a:rPr lang="en-US" sz="2000" dirty="0" smtClean="0"/>
              <a:t>.</a:t>
            </a:r>
          </a:p>
          <a:p>
            <a:r>
              <a:rPr lang="en-US" sz="2000" dirty="0"/>
              <a:t>T</a:t>
            </a:r>
            <a:r>
              <a:rPr lang="en-US" sz="2000" dirty="0" smtClean="0"/>
              <a:t>he </a:t>
            </a:r>
            <a:r>
              <a:rPr lang="en-US" sz="2000" dirty="0"/>
              <a:t>process of reviewing every </a:t>
            </a:r>
            <a:r>
              <a:rPr lang="en-US" sz="2000" dirty="0" smtClean="0"/>
              <a:t>application </a:t>
            </a:r>
            <a:r>
              <a:rPr lang="en-US" sz="2000" dirty="0"/>
              <a:t>is becoming a tedious task as the number of applicants is increasing every </a:t>
            </a:r>
            <a:r>
              <a:rPr lang="en-US" sz="2000" dirty="0" smtClean="0"/>
              <a:t>year, with a nine percent increase from the previous year</a:t>
            </a:r>
            <a:endParaRPr lang="en-US" sz="2000" dirty="0" smtClean="0"/>
          </a:p>
          <a:p>
            <a:r>
              <a:rPr lang="en-US" sz="2000" dirty="0"/>
              <a:t>T</a:t>
            </a:r>
            <a:r>
              <a:rPr lang="en-US" sz="2000" dirty="0" smtClean="0"/>
              <a:t>o analyze the </a:t>
            </a:r>
            <a:r>
              <a:rPr lang="en-US" sz="2000" dirty="0" smtClean="0"/>
              <a:t>data with the help of classification model</a:t>
            </a:r>
          </a:p>
          <a:p>
            <a:r>
              <a:rPr lang="en-US" sz="2000" dirty="0"/>
              <a:t>T</a:t>
            </a:r>
            <a:r>
              <a:rPr lang="en-US" sz="2000" dirty="0" smtClean="0"/>
              <a:t>o facilitate the process of visa approvals </a:t>
            </a:r>
            <a:r>
              <a:rPr lang="en-US" sz="2000" dirty="0"/>
              <a:t>and recommend </a:t>
            </a:r>
            <a:r>
              <a:rPr lang="en-US" sz="2000" dirty="0" smtClean="0"/>
              <a:t>a fitting </a:t>
            </a:r>
            <a:r>
              <a:rPr lang="en-US" sz="2000" dirty="0"/>
              <a:t>profile for the applicants for whom the visa should be certified or denied based on the drivers that significantly influence the case status.</a:t>
            </a:r>
          </a:p>
          <a:p>
            <a:endParaRPr lang="en-US" dirty="0"/>
          </a:p>
        </p:txBody>
      </p:sp>
    </p:spTree>
    <p:extLst>
      <p:ext uri="{BB962C8B-B14F-4D97-AF65-F5344CB8AC3E}">
        <p14:creationId xmlns:p14="http://schemas.microsoft.com/office/powerpoint/2010/main" val="3430335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071"/>
            <a:ext cx="10515600" cy="669348"/>
          </a:xfrm>
        </p:spPr>
        <p:txBody>
          <a:bodyPr>
            <a:normAutofit fontScale="90000"/>
          </a:bodyPr>
          <a:lstStyle/>
          <a:p>
            <a:r>
              <a:rPr lang="en-US" dirty="0" smtClean="0">
                <a:latin typeface="Algerian" panose="04020705040A02060702" pitchFamily="82" charset="0"/>
              </a:rPr>
              <a:t>DATA OVERVIEW</a:t>
            </a:r>
            <a:endParaRPr lang="en-US" dirty="0">
              <a:latin typeface="Algerian" panose="04020705040A02060702" pitchFamily="82" charset="0"/>
            </a:endParaRPr>
          </a:p>
        </p:txBody>
      </p:sp>
      <p:sp>
        <p:nvSpPr>
          <p:cNvPr id="3" name="Content Placeholder 2"/>
          <p:cNvSpPr>
            <a:spLocks noGrp="1"/>
          </p:cNvSpPr>
          <p:nvPr>
            <p:ph idx="1"/>
          </p:nvPr>
        </p:nvSpPr>
        <p:spPr>
          <a:xfrm>
            <a:off x="838200" y="1505527"/>
            <a:ext cx="10515600" cy="4671436"/>
          </a:xfrm>
        </p:spPr>
        <p:txBody>
          <a:bodyPr>
            <a:normAutofit/>
          </a:bodyPr>
          <a:lstStyle/>
          <a:p>
            <a:r>
              <a:rPr lang="en-US" sz="2000" dirty="0" smtClean="0"/>
              <a:t>The data set consist of </a:t>
            </a:r>
            <a:r>
              <a:rPr lang="en-US" sz="2000" dirty="0" smtClean="0"/>
              <a:t>25,480 </a:t>
            </a:r>
            <a:r>
              <a:rPr lang="en-US" sz="2000" dirty="0" smtClean="0"/>
              <a:t>rows and </a:t>
            </a:r>
            <a:r>
              <a:rPr lang="en-US" sz="2000" dirty="0" smtClean="0"/>
              <a:t>12 </a:t>
            </a:r>
            <a:r>
              <a:rPr lang="en-US" sz="2000" dirty="0" smtClean="0"/>
              <a:t>columns</a:t>
            </a:r>
            <a:endParaRPr lang="en-US" sz="2000" dirty="0"/>
          </a:p>
          <a:p>
            <a:r>
              <a:rPr lang="en-US" sz="2000" dirty="0" smtClean="0"/>
              <a:t>we </a:t>
            </a:r>
            <a:r>
              <a:rPr lang="en-US" sz="2000" dirty="0" smtClean="0"/>
              <a:t>have </a:t>
            </a:r>
            <a:r>
              <a:rPr lang="en-US" sz="2000" dirty="0" smtClean="0"/>
              <a:t>nine</a:t>
            </a:r>
            <a:r>
              <a:rPr lang="en-US" sz="2000" dirty="0" smtClean="0"/>
              <a:t> (9) </a:t>
            </a:r>
            <a:r>
              <a:rPr lang="en-US" sz="2000" dirty="0" smtClean="0"/>
              <a:t>object type, which means they have text values and 1 </a:t>
            </a:r>
            <a:r>
              <a:rPr lang="en-US" sz="2000" dirty="0" smtClean="0"/>
              <a:t>float and 2 integer</a:t>
            </a:r>
            <a:endParaRPr lang="en-US" sz="2000" dirty="0" smtClean="0"/>
          </a:p>
          <a:p>
            <a:r>
              <a:rPr lang="en-US" sz="2000" dirty="0" smtClean="0"/>
              <a:t>there are no missing or duplicated value in the dataset</a:t>
            </a:r>
          </a:p>
          <a:p>
            <a:r>
              <a:rPr lang="en-US" sz="2000" dirty="0" smtClean="0"/>
              <a:t>The average prevailing wage paid to employees in similar role is 74,456</a:t>
            </a:r>
            <a:endParaRPr lang="en-US" sz="2000" dirty="0" smtClean="0"/>
          </a:p>
          <a:p>
            <a:r>
              <a:rPr lang="en-US" sz="2000" dirty="0" smtClean="0"/>
              <a:t>the maximum number of </a:t>
            </a:r>
            <a:r>
              <a:rPr lang="en-US" sz="2000" dirty="0" smtClean="0"/>
              <a:t>number of employees 602,069</a:t>
            </a:r>
            <a:endParaRPr lang="en-US" sz="2000" dirty="0" smtClean="0"/>
          </a:p>
          <a:p>
            <a:r>
              <a:rPr lang="en-US" sz="2000" dirty="0" smtClean="0"/>
              <a:t>The average year of the company establishment was in 1979</a:t>
            </a:r>
            <a:endParaRPr lang="en-US" sz="2000" dirty="0" smtClean="0"/>
          </a:p>
          <a:p>
            <a:endParaRPr lang="en-US" sz="2000" dirty="0"/>
          </a:p>
        </p:txBody>
      </p:sp>
    </p:spTree>
    <p:extLst>
      <p:ext uri="{BB962C8B-B14F-4D97-AF65-F5344CB8AC3E}">
        <p14:creationId xmlns:p14="http://schemas.microsoft.com/office/powerpoint/2010/main" val="22436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10515600" cy="489528"/>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11" name="Text Placeholder 10"/>
          <p:cNvSpPr>
            <a:spLocks noGrp="1"/>
          </p:cNvSpPr>
          <p:nvPr>
            <p:ph type="body" idx="1"/>
          </p:nvPr>
        </p:nvSpPr>
        <p:spPr>
          <a:xfrm>
            <a:off x="36946" y="832828"/>
            <a:ext cx="5933643" cy="1753353"/>
          </a:xfrm>
        </p:spPr>
        <p:txBody>
          <a:bodyPr anchor="t">
            <a:normAutofit fontScale="77500" lnSpcReduction="20000"/>
          </a:bodyPr>
          <a:lstStyle/>
          <a:p>
            <a:pPr marL="685800" indent="-685800">
              <a:buFont typeface="Arial" panose="020B0604020202020204" pitchFamily="34" charset="0"/>
              <a:buChar char="•"/>
            </a:pPr>
            <a:r>
              <a:rPr lang="en-US" sz="2600" b="0" dirty="0" smtClean="0"/>
              <a:t>The distribution for prevailing wage is rightly skewed</a:t>
            </a:r>
          </a:p>
          <a:p>
            <a:pPr marL="342900" indent="-342900">
              <a:buFont typeface="Arial" panose="020B0604020202020204" pitchFamily="34" charset="0"/>
              <a:buChar char="•"/>
            </a:pPr>
            <a:r>
              <a:rPr lang="en-US" sz="2600" b="0" dirty="0"/>
              <a:t>The boxplot shows that there are </a:t>
            </a:r>
            <a:r>
              <a:rPr lang="en-US" sz="2600" b="0" dirty="0" smtClean="0"/>
              <a:t>a lot outliers </a:t>
            </a:r>
            <a:r>
              <a:rPr lang="en-US" sz="2600" b="0" dirty="0"/>
              <a:t>to the right for this variable</a:t>
            </a:r>
            <a:r>
              <a:rPr lang="en-US" sz="2600" b="0" dirty="0" smtClean="0"/>
              <a:t>.</a:t>
            </a:r>
          </a:p>
          <a:p>
            <a:pPr marL="342900" indent="-342900">
              <a:buFont typeface="Arial" panose="020B0604020202020204" pitchFamily="34" charset="0"/>
              <a:buChar char="•"/>
            </a:pPr>
            <a:r>
              <a:rPr lang="en-US" sz="2600" b="0" dirty="0" smtClean="0"/>
              <a:t>176 applicants had less than 100 as their prevailing wage</a:t>
            </a:r>
          </a:p>
          <a:p>
            <a:pPr marL="342900" indent="-342900">
              <a:buFont typeface="Arial" panose="020B0604020202020204" pitchFamily="34" charset="0"/>
              <a:buChar char="•"/>
            </a:pPr>
            <a:endParaRPr lang="en-US" b="0" dirty="0"/>
          </a:p>
        </p:txBody>
      </p:sp>
      <p:pic>
        <p:nvPicPr>
          <p:cNvPr id="15" name="Content Placeholder 14"/>
          <p:cNvPicPr>
            <a:picLocks noGrp="1" noChangeAspect="1"/>
          </p:cNvPicPr>
          <p:nvPr>
            <p:ph sz="half" idx="2"/>
          </p:nvPr>
        </p:nvPicPr>
        <p:blipFill>
          <a:blip r:embed="rId2"/>
          <a:stretch>
            <a:fillRect/>
          </a:stretch>
        </p:blipFill>
        <p:spPr>
          <a:xfrm>
            <a:off x="83128" y="2842426"/>
            <a:ext cx="5914448" cy="4015574"/>
          </a:xfrm>
          <a:prstGeom prst="rect">
            <a:avLst/>
          </a:prstGeom>
        </p:spPr>
      </p:pic>
      <p:sp>
        <p:nvSpPr>
          <p:cNvPr id="13" name="Text Placeholder 12"/>
          <p:cNvSpPr>
            <a:spLocks noGrp="1"/>
          </p:cNvSpPr>
          <p:nvPr>
            <p:ph type="body" sz="quarter" idx="3"/>
          </p:nvPr>
        </p:nvSpPr>
        <p:spPr>
          <a:xfrm>
            <a:off x="6513944" y="842297"/>
            <a:ext cx="5678055" cy="1744117"/>
          </a:xfrm>
        </p:spPr>
        <p:txBody>
          <a:bodyPr anchor="t">
            <a:normAutofit/>
          </a:bodyPr>
          <a:lstStyle/>
          <a:p>
            <a:pPr marL="285750" indent="-285750">
              <a:buFont typeface="Arial" panose="020B0604020202020204" pitchFamily="34" charset="0"/>
              <a:buChar char="•"/>
            </a:pPr>
            <a:r>
              <a:rPr lang="en-US" sz="1600" b="0" dirty="0" smtClean="0"/>
              <a:t>Asia had the highest number of applicants at 66.2%</a:t>
            </a:r>
            <a:endParaRPr lang="en-US" sz="1600" b="0" dirty="0"/>
          </a:p>
          <a:p>
            <a:pPr marL="285750" indent="-285750">
              <a:buFont typeface="Arial" panose="020B0604020202020204" pitchFamily="34" charset="0"/>
              <a:buChar char="•"/>
            </a:pPr>
            <a:r>
              <a:rPr lang="en-US" sz="1600" b="0" dirty="0" smtClean="0"/>
              <a:t>We have Europe and north America coming in 2</a:t>
            </a:r>
            <a:r>
              <a:rPr lang="en-US" sz="1600" b="0" baseline="30000" dirty="0" smtClean="0"/>
              <a:t>nd</a:t>
            </a:r>
            <a:r>
              <a:rPr lang="en-US" sz="1600" b="0" dirty="0" smtClean="0"/>
              <a:t> and 3</a:t>
            </a:r>
            <a:r>
              <a:rPr lang="en-US" sz="1600" b="0" baseline="30000" dirty="0" smtClean="0"/>
              <a:t>rd</a:t>
            </a:r>
            <a:r>
              <a:rPr lang="en-US" sz="1600" b="0" dirty="0" smtClean="0"/>
              <a:t> respectively, followed by </a:t>
            </a:r>
            <a:r>
              <a:rPr lang="en-US" sz="1600" b="0" dirty="0"/>
              <a:t>s</a:t>
            </a:r>
            <a:r>
              <a:rPr lang="en-US" sz="1600" b="0" dirty="0" smtClean="0"/>
              <a:t>outh America, Africa and Oceania at 0.8%</a:t>
            </a:r>
            <a:endParaRPr lang="en-US" sz="1600" b="0" dirty="0"/>
          </a:p>
        </p:txBody>
      </p:sp>
      <p:pic>
        <p:nvPicPr>
          <p:cNvPr id="16" name="Content Placeholder 15"/>
          <p:cNvPicPr>
            <a:picLocks noGrp="1" noChangeAspect="1"/>
          </p:cNvPicPr>
          <p:nvPr>
            <p:ph sz="quarter" idx="4"/>
          </p:nvPr>
        </p:nvPicPr>
        <p:blipFill>
          <a:blip r:embed="rId3"/>
          <a:stretch>
            <a:fillRect/>
          </a:stretch>
        </p:blipFill>
        <p:spPr>
          <a:xfrm>
            <a:off x="6373091" y="2939184"/>
            <a:ext cx="5818909" cy="3684588"/>
          </a:xfrm>
          <a:prstGeom prst="rect">
            <a:avLst/>
          </a:prstGeom>
        </p:spPr>
      </p:pic>
      <p:sp>
        <p:nvSpPr>
          <p:cNvPr id="7" name="AutoShape 2" descr="data:image/png;base64,iVBORw0KGgoAAAANSUhEUgAAAmUAAAF0CAYAAABi7U6EAAAAOXRFWHRTb2Z0d2FyZQBNYXRwbG90bGliIHZlcnNpb24zLjQuMywgaHR0cHM6Ly9tYXRwbG90bGliLm9yZy/MnkTPAAAACXBIWXMAAAsTAAALEwEAmpwYAAAwvklEQVR4nO3de5hddX3o//dnMkACImQgagiXEA69IIpovIA8aWKi5ZyWgq2201M94dQHf6W2KsWjoU97qFprvCDlPNa20Fo4rbqLRy1gWywJCSl4gaBcgxQMNgmkkDJBuQWZzOf3x1oT9gyTmdlh9qy1Z79fz7OeWd+11+Wz95q15zPf9V3fb2QmkiRJqlZP1QFIkiTJpEySJKkWTMokSZJqwKRMkiSpBkzKJEmSasCkTJIkqQZ6qw7ghTr88MNz4cKFVYchSZI0oVtvvfU/M3PeWK91fFK2cOFCNm7cWHUYkiRJE4qIf9/ba96+lCRJqgGTMkmSpBowKZMkSaoBkzJJkqQaMCmTJEmqAZMySZKkGjApkyRJqgGTMkmSpBowKZMkSaoBk7IaGxgYYNWqVezcubPqUCRJUpuZlNVYo9Fg06ZNNBqNqkORJEltZlJWUwMDA6xdu5bMZM2aNdaWSZI0w5mU1VSj0WBoaAiAoaEha8skSZrhTMpqav369QwODgIwODjIunXrKo5IkiS1k0lZTS1dupTe3l4Aent7WbZsWcURSZKkdjIpq6n+/n56eorT09PTQ39/f8URSZKkdjIpq6m+vj6WL19ORLBixQrmzp1bdUiSJKmNeqsOQHvX39/Pli1brCWTJKkLmJTVWF9fH6tXr646DEmSNA28fSlJklQDJmWSJEk1YFImSZJUAyZlkiRJNWBSJkmSVAMmZZIkSTVgUiZJklQDJmWSJEk1YFImSZJUAyZlkiRJNWBSJkmSVAMmZZIkSTXQ9qQsIn4YEXdGxG0RsbFc1hcR10XEfeXPuU3rXxAR90fEvRHx8+2OT5IkqQ6mq6ZsWWa+KjMXl+VVwNrMPB5YW5aJiBOAfuDlwOnA5yJi1jTFKEmSVJmqbl+eCVxRzl8BnNW0vJGZz2TmA8D9wOumPzxJkqTpNR1JWQL/EhG3RsS7y2UvzcztAOXPl5TLFwBbm7bdVi6TJEma0Xqn4RhvzMyHIuIlwHUR8f1x1o0xluXzViqSu3cDHH300VMTpSRJUoXaXlOWmQ+VPx8BvkZxO/LhiJgPUP58pFx9G3BU0+ZHAg+Nsc9LM3NxZi6eN29eO8OXJEmaFm1NyiLioIg4eHgeeAtwF3A1sLJcbSVwVTl/NdAfEQdExLHA8cDN7YxRkiSpDtp9+/KlwNciYvhYX8zMayPiFuDKiHgXsAV4O0Bm3h0RVwKbgEHgPZm5u80xSpIkVa6tSVlmbgZOGmP5o8DyvWzzMeBj7YxLkiSpbuzRX5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YFqSsoiYFRHfi4ivl+W+iLguIu4rf85tWveCiLg/Iu6NiJ+fjvgkSZKqNl01Ze8D7mkqrwLWZubxwNqyTEScAPQDLwdOBz4XEbOmKUZJkqTKtD0pi4gjgV8A/qpp8ZnAFeX8FcBZTcsbmflMZj4A3A+8rt0xSpIkVW06asr+FPggMNS07KWZuR2g/PmScvkCYGvTetvKZSNExLsjYmNEbNyxY0dbgpYkSZpObU3KIuIXgUcy89bJbjLGsnzegsxLM3NxZi6eN2/eC4pRkiSpDnrbvP83Ar8UEf8NmA28OCL+Dng4IuZn5vaImA88Uq6/DTiqafsjgYfaHKMkSVLl2lpTlpkXZOaRmbmQogH/9Zn5DuBqYGW52krgqnL+aqA/Ig6IiGOB44Gb2xmjJElSHbS7pmxvVgNXRsS7gC3A2wEy8+6IuBLYBAwC78nM3RXFKEmSNG0i83lNtjrK4sWLc+PGjVWHIUmSNKGIuDUzF4/1mj36S5Ik1YBJmSRJUg2YlEmSJNWASZkkSVINmJRJbTIwMMCqVavYuXNn1aFIkjqASZnUJo1Gg02bNtFoNKoORZLUAUzKpDYYGBhg7dq1ZCZr1qyxtkySNCGTMqkNGo0GQ0NDAAwNDVlbJkmakEmZ1Abr169ncHAQgMHBQdatW1dxRJKkujMpk9pg6dKl9PYWo5j19vaybNmyiiOSJNWdSVmN+fRe5+rv76enp7i8enp66O/vrzgiSVLdmZTVmE/vda6+vj6WL19ORLBixQrmzp1bdUiSpJozKaspn97rfP39/ZxwwgnWkkmSJsWkrKZ8eq/z9fX1sXr1amvJJEmTYlJWUz69J0lSdzEpqymf3pMkqbuYlNWUT+9JktRdTMpqyqf3JEnqLr2TXTEiZgG/ACxs3i4zPzP1YQmK2rItW7ZYS9ahBgYG+OQnP8mHPvQhk2pJ0oRaqSm7BjgbOAw4uGlSm/j0XmeznzlJUismXVMGHJmZr2xbJNIMMrqfuf7+fpNrSdK4Wqkp++eIeEvbIpFmEPuZkyS1qpWk7NvA1yLi6Yj4cUQ8HhE/bldgUieznzlJUqtaScouAk4BDszMF2fmwZn54jbFJXU0+5mTJLWqlaTsPuCuzMx2BSPNFPYzJ0lqVSsN/bcD6yPin4FnhhfaJYb0fMP9zF177bX2MydJmpRWkrIHymn/cpI0DvuZkyS1YtJJWWZ+GCAiDi6K+UTbopIkSeoyk25TFhEnRsT3gLuAuyPi1oh4eftCkzqbncdKklrRSkP/S4Hfy8xjMvMY4HzgsvaEJXW20Z3H7ty5s+qQJEk110pSdlBm7ulsKTPXAwdNeUTSDGDnsZKkVrWSlG2OiD+MiIXl9AcUDf8ljWLnsZKkVrWSlP0mMA/4KvC1cv5/tiMoqdPZeawkqVWtPH25E3hvRLwYGPLpS2nv+vv7Wbt2LWDnsZKkyWnl6ctXlE9f3slzT1+e2L7QpM413HlsRNh5rCRpUlrpPPYvKZ6+XAcQEUspnsg8derDkjqfncdKklrRSlL2vKcvI8KnL6W96OvrY/Xq1VWHIUnqED59KbXJwMAAq1atso8ySdKk7OvTl18FDsenL6W9uvzyy7n77ru54oorqg5FktQBJpWURcQs4MuZ+d7MfHU5vb98IlPSKAMDA9xwww0ArFu3ztoySdKEJpWUZeZu4KmIOKTN8UgzwuWXXz6iR39ryyRJE2nl9uUu4M6I+OuI+D/DU7sCkzrZhg0bRpTXr19fTSCSpI7RytOX/1hOkiYQEeOWJUkarZUe/ce9/xIRX8nMX3nhIUmdb8mSJVx//fV7yj/3cz9XYTSSpE7Qyu3LiSyawn1JHW3p0qUjyo59KUmayFQmZTmF+xJFu6QzzjiDG2+8sepQ1KLLLrtsRPnSSy+tKBJJUqeYyqTseSJidkTcHBG3R8TdEfHhcnlfRFwXEfeVP+c2bXNBRNwfEfdGxM+3M766u/jiiwG46KKLKo5Erdq6deuI8pYtWyqKRJLUKaYyKRurJfMzwJsy8yTgVcDpEfEGYBWwNjOPB9aWZSLiBKAfeDlwOvC5so+0rrNhwwYGBwcBGBwctLaswxxxxBEjygsWLKgoEklSp5h057ER8XcTrPah0Quy8ERZ3K+cEjgTGH5w4ArgrHL+TKCRmc9k5gPA/cDrJhPjTDNcSzbM2rLOMjoJMymTJE2klc5j50XE/uOs8y9jLS8TutuAR4DrMvM7wEszc3u53XbgJeXqC4Dm+z7bymWj9/nuiNgYERt37NgxmbfQcYZryfZWVr1997vfHVG+9dZbK4pEktQpWumn7IfATRFxNfDk8MLM/Mx4G5UJ3asi4lDgaxFx4jirj3UL9HkPEGTmpcClAIsXL56RDxj09vaOSMR6e1s5Vara7t27xy1LkjRaK23KHgK+Xm5zcNM0KZn5GLCeoq3YwxExH6D8+Ui52jbgqKbNjiyP23XOO++8EeXzzz+/okgkSdJ0mHRSlpkfzswPA58eni/LexUR88oaMiJiDrAC+D5wNbCyXG0lcFU5fzXQHxEHRMSxwPHAza28oZliyZIle2rHent7Oe200yqOSK2wR39JUqsmnZRFxCkRsQm4pyyfFBGfm2Cz+cC6iLgDuIWiTdnXgdXAmyPiPuDNZZnMvBu4EtgEXAu8p7z92ZWGa8usJes8PT0945YlSRqtlYZKfwr8PEVtFpl5e0QsGW+DzLwDOHmM5Y8Cy/eyzceAj7UQ14y1ZMkSliwZ9yNWTR1++OE8/PDDe8rz5s2rMBpJUido6d/3zNw6alHX1mJJ43nkkUdGlJsTNEmSxtJKTdnWiDgVyLJrjPdS3sqUNFJmjluWJGm0VmrKfgt4D0W/YQ9S9ND/njbEJEmS1HUmXVOWmf8J/EYbY5EkSeparTx9uSgiromIHRHxSERcFRGL2hmc1KkOOeSQccuSJI3Wyu3LL1J0VzEfOAL4MvCldgSlwsDAAKtWrWLnzp1Vh6IWPfHEE+OWJUkarZWkLDLzbzNzsJz+jjGGQNLUaTQabNq0iUajUXUoapHDLEmSWtVKUrYuIlZFxMKIOCYiPgj8Y0T0RURfuwLsVgMDA6xdu5bMZM2aNdaWSZI0w7WSlP0a8P8B6yjGsDwX+E3gVmDjlEfW5RqNBkNDQwAMDQ1ZW9bhHGZJkjSRVsa+PHacaVFEvLmdgXab9evXMzg4CMDg4CDr1q2rOCK1YvHixSPKr33tayuKRJLUKaZyQL5PTOG+ut7SpUtHDEi+bNmyiiNSKx566KER5QcffLCiSCRJnWIqkzLvz0yh/v7+PYNY9/T00N/fX3FEaoVJmSSpVVOZlPkk5hTq6+tj+fLlRAQrVqxg7ty5VYckSZLaqJWxLzXN+vv72bJli7VkkiR1galMyn44hfsSRW3Z6tWrqw5DkiRNg1aGWTowIv4wIi4ry8dHxC8Ov56Zv9yOACVJkrpBK23K/gZ4BjilLG8D/njKI5IkSepCrSRlx2XmJ4FnATLzaXziUpIkaUq0kpT9JCLmUD5lGRHHUdScqU02bNjAGWecwY033lh1KJIkqc1aScouBK4FjoqILwBrgQ+2JSoBcPHFFwNw0UUXVRyJJElqt1aGWboO+GXgbOBLwOLMXN+esLRhw4YRwyxZWyZJ0szWytOXbwUGM/MfM/PrwGBEnNW2yLrccC3ZMGvLJEma2Vq6fZmZPxouZOZjFLc01QbDtWR7K0uSpJmllaRsrHUdEaBNhgcj31tZkiTNLK0kZRsj4jMRcVxELIqIi4Fb2xVYtzvvvPNGlM8///yKIpEkSdOhlaTsd4GfAH8PfBnYBbynHUEJlixZsqd2rLe3l9NOO63iiCRJUju18vTlk5m5KjMXZ+ZrMvOCzHyyncF1u+HaMmvJJEma+SZsqBQRf5qZ74+Iayg7jm2Wmb/UlsjEkiVLWLJkSdVhSJKkaTCZ1uN/W/78dDsDkSRJ6mYTJmWZeWtEzALOycx3TENMkiRJXWdSbcoyczcwLyL2b3M8kiRJXamVzq9+CNwUEVcDexr4Z+ZnpjooSZKkbtNKUvZQOfUAB7cnHDVbuXIlAwMDHHbYYVx++eVVhyNJktpo0klZZn4YICJeXBTz8bZFJQAGBgYAePTRRyuORJIktVsrA5Ivjog7gTuAOyPi9oh4TftC624rV64cUT777LOrCUTqQgMDA6xatYqdO3dWHYqkLtJKj/6fB347Mxdm5kKK3vz/pi1RaU8t2TBry6Tp02g02LRpE41Go+pQJHWRVpKyxzPzX4cLmXkj4C1MSTPKwMAAa9euJTNZs2aNtWWSpk0rSdnNEfGXEbE0In4uIj4HrI+IV0fEq9sVoCRNp0ajwdDQEABDQ0PWlkmaNq08ffmq8ueFo5afSjH80pumIiAVDj30UB577LE95blz51YXjNRF1q9fz+DgIACDg4OsW7eOc889t+KoJHWDVgYkXzbO9KaIWDnxXjRZJ5988ojyq19tZaQ0HZYuXUpvb/H/am9vL8uWLas4IkndopXblxN53xTuq+tt2LBhRHn9+vXVBCJ1mf7+fnp6iq/Gnp4e+vv7K45IUreYyqQspnBfXW+4TcveypLao6+vj+XLlxMRrFixwqYDkqZNK23KJpJTuK+ul5njliW1T39/P1u2bLGWTNK0sqaspmbNmjVuWZIkzSxTmZTdNIX76nqjG/a/5jUOniBNFzuPlVSFSd++jIjfG2Pxj4BbM/O2zPydqQtLW7ZsGbcsqT1Gdx7b399vuzJJ06KVmrLFwG8BC8rp3cBS4LKI+OBYG0TEURGxLiLuiYi7I+J95fK+iLguIu4rf85t2uaCiLg/Iu6NiJ/f1zfW6R5++OER5f/4j/+oKBKpu9h5rKSqtJKUHQa8OjPPz8zzKZK0ecAS4Oy9bDMInJ+ZPwu8AXhPRJwArALWZubxwNqyTPlaP/By4HTgcxFhYypJ02aszmMlaTq0kpQdDfykqfwscExmPg08M9YGmbk9M79bzj8O3ENRy3YmcEW52hXAWeX8mUAjM5/JzAeA+4HXtRCjJL0gdh4rqSqtJGVfBL4dERdGxIUUDfu/FBEHAZsm2jgiFgInA98BXpqZ26FI3ICXlKstALY2bbatXDZ6X++OiI0RsXHHjh0tvAVJGp+dx0qqSivDLH0UOAd4jKKB/29l5kcy88nM/I3xto2IFwFfAd6fmT8eb9WxDj1GLJdm5uLMXDxv3rzJvgVJmpCdx0qqSitPX14C/H1mXtLKASJiP4qE7AuZ+dVy8cMRMT8zt0fEfOCRcvk24KimzY8EHmrleDNFT0/PiF78h/9z19S67LLL2Lx587Qc64ILLpiyfS1atIhzzjlnyvankU4//XRuuOEGTj/99KpDkdRFWvlL/13gD8onIz8VEYsn2iAiAvhr4J7M/EzTS1cDwwOYrwSualreHxEHRMSxwPHAzS3EOGOM7ix2uI2LpPa76qqreOqpp7jqqqsmXlmSpsik/9Jn5hXAFRHRB/wK8ImIOLp8gnJv3gi8E7gzIm4rl/0+sBq4MiLeBWwB3l4e4+6IuJKijdog8J7M3N3ie5oRXvayl7F169YRZU29dtU2nXHGGc9b9vGPf7wtx9LUGhgY4Prrrwdg7dq1rFy50luYkqbFvtwT+y/AzwALge+Pt2Jm3piZkZmvzMxXldM/Zeajmbk8M48vfw40bfOxzDwuM386M/95H+KbER555JER5dH9lqnerrnmmnHLqq8rrrhi3LIktcukk7KI+ERE3Ad8BLgLeE1mPr86QFPimWeeGbcsqT3Wr18/omw/ZZKmSysNlR4ATgUWAQcAr4wIMnNDWyKTOtyJJ54IeNuy0zQ/YDNWWZLapZWkbDdwPcUTkbdR9ND/LeBNUx+WJElSd2mlTdl7gdcC/56Zyyg6grXnVkmSpCnQSlK2KzN3AUTEAZn5feCn2xOWJElSd2nl9uW2iDgU+AfguojYSZd27Cpp5pozZw5PP/30iLIkTYdW+il7azn7RxGxDjgEuLYtUUlSRWzoL6kq+zR2T2bekJlXZ+ZPpjogSarSm9408tml5cuXVxSJ1H0GBgZYtWoVO3furDqUSjigoiQ1OeWUU0aUTz311IoikbpPo9Fg06ZNNBqNqkOphEmZJDW5+OKLR5QvuuiiiiKRusvAwABr164lM1mzZk1X1paZlElSk9F/CLrxD4NUhUajsacN59DQUFfWlpmUSZKkyq1fv57BwUEABgcHu3KIM5MySZJUuaVLl9LbW3QK0dvby7JlyyqOaPqZlEmSpMr19/fT01OkJT09PfT391cc0fQzKZMkSZXr6+tj+fLlRAQrVqxg7ty5VYc07Vrp0V97cdlll7F58+a2H+eCCy6Ysn0tWrSIc845Z8r2J0nSC9Xf38+WLVu6spYMTMokSVJN9PX1sXr16qrDqIxJ2RRoR43TmWeeOWJ4l56eHj7+8Y9P+XEkSVI92Kaspv7oj/5oRPkjH/lINYFIkqRpYVJWUyeffPKe+Z6eHk466aQKo5G6xxFHHDGivGDBgooikdRtTMpq7JhjjgGsJZOm08DAwIjyo48+WlEkkrqNSVmNHXzwwZx44onWkknT6MADDxxRPuiggyqKRFK3MSmTpCbWlEmqikmZJElSDZiUSZKkWhgYGGDVqlXs3Lmz6lAqYVImSZJqodFosGnTJhqNRtWhVMLOYyV1rE4c4gwc5kway8DAAGvXriUzWbNmDf39/V03/qU1ZZIkqXKNRmPPSDZDQ0NdWVtmTZmkjtWO2qYNGzbwqU99ak/5Qx/6EKeddtqUH0fSSOvXr2dwcBCAwcFB1q1bx7nnnltxVNPLmjJJarJkyZI98729vSZk0jRZunQpvb1FXVFvby/Lli2rOKLpZ1ImSaMMD610/vnnVxyJ1D36+/vp6SnSkp6eHvr7+yuOaPp5+1IdYboadE+l4XinupF4O9kAvTB37lzmzp1rLZk0jfr6+li+fDnXXnstK1as6LpG/mBSpg6xefNm7v7B7ey3YFfVoUza4H77A/Bvu75TcSST8+yDs6sOQVKX6+/vZ8uWLV1ZSwYmZeog+y3YxWHve6DqMGasRy85tuoQJHW5vr4+Vq9eXXUYlbFNmSRJUg2YlEmSJNWASZkkSVINmJRJkiTVgEmZJElSDZiUSZIk1YBJmSRJUg2YlEmSJNWASZkkSVINdE2P/o6dOH0cP1GaOdr53bl9+3aefvrptuy7XebMmcP8+fOnfL9+bwq6KCnbvHkzP7j3dhb0dc7YiftRjJ24a0dnjJ0I8OBAe8ZP3L59O88+OduhgNro2W2z2X7Q9qrDUM1s3ryZ2+/5AbtetGDK973/04P07B6a8v22048GB9kyOLV/R2Y/8eCU7k+dq2uSMoAFfbt43+mOndhOl1xr0iTNNLtetIAHXvW+qsOYsY697ZKqQ1BNtDUpi4jPA78IPJKZJ5bL+oC/BxYCPwR+NTN3lq9dALwL2A28NzO/0c741Dnmz5/P47u2OCB5Gz16ybHMnz31t2UkSZPT7ob+lwOnj1q2ClibmccDa8syEXEC0A+8vNzmcxExq83xSZIk1UJbk7LM3AAMjFp8JnBFOX8FcFbT8kZmPpOZDwD3A69rZ3ySJEl1UUWXGC/NzO0A5c+XlMsXAFub1ttWLnueiHh3RGyMiI07duxoa7CSJEnToU79lMUYy3KsFTPz0sxcnJmL582b1+awJEmS2q+Kpy8fjoj5mbk9IuYDj5TLtwFHNa13JPDQtEcnacp1Wj+B9hH4nO3bt3Pgj3byszf+ryndbzvF0LMAZM9+FUcyOT27f8L23rlVh6EaqCIpuxpYCawuf17VtPyLEfEZ4AjgeODmCuKTNMU2b97M7T+4h10LXlR1KJOy/36DAHxn19YJ1qyP2Q8+0Zb9HnLIIR3XweuuXcVNltkH1Olm0Hhmc8ghh1QdhGqg3V1ifAlYChweEduACymSsSsj4l3AFuDtAJl5d0RcCWwCBoH3ZObudsYnafrsWvAiHnjfK6sOY8Y69pI72rLfSy7pvD60hms4P/7xj1ccidSatiZlmfnre3lp+V7W/xjwsXbEsn37dp788Ww7N22zbQOzOWiwPb3CP/tgZ/XoP7ijGJGhd95PKo5kcp59cDYcV3UUktS9uqpHf3WuRYsWVR1CyzY/W7RLWjS7Q2I/rjM/Z0maKbomKZs/fz67erc4zFKbXXLtscyeN/W9wnfiQL3eQpEktaJTWkFKkqQZbmBggFWrVrFz586qQ6mESZkkSaqFRqPBpk2baDQaVYdSCZMySZJUuYGBAdasWUNmct1113VlbVnXtCmTVJ3t27cz+8kn2tZtg2D2tifYflB7nnxul3Z1KtzOzn/b0UGvCo1Gg2efLTr+ffbZZ2k0Gpx77rkVRzW9rCmTJM0oc+bMYc6cOVWHoRatW7duRPn666+vKJLqdFVN2YMDndVP2Y7Hi36u5h3cGf1cQfEZH+dwpBpl/vz5bNk1aOexbXTsJXcwf/bUP/ncTtY4qdmsWbNGlHt7uypFAbooKevE/peefbyogp89r3NiP25eZ37WkqRqPfnkkyPKTzzRnqHD6qxrkrJO/I/Mfq4kSd3iiCOO4KGHHtpTXrBgQYXRVMM2ZZIkqXLHHnvsuOVuYFImSZIqd+utt44ob9y4saJIqtM1ty8lVWv2g53TJcb+O54G4CfzOucJvtkPPuGA8upoNvQ3KZM0DTrt4Y/nBpM/quJIWuCA8upwNvQ3KZM0DTrtQRsfspGm31FHHcXWrVv3lI8++ugKo6mGbcokSVLlPvCBD4xb7gYmZZIkqXKHHnrouOVuYFImSZIq99nPfnbccjcwKZMkSZW75ZZbRpRvvvnmiiKpjkmZJElSDZiUSZKkyh144IEjygcddFBFkVTHpEySJFVu1apVI8rDXdN0E5MySZJUuZNPPpk5c4pRNObMmcNJJ51UcUTTz6RMkiTVwoknngjAK17xioojqYZJmSRJqtzAwAC33347ALfddhs7d+6sOKLpZ1ImSZIq12g0GBoaAmBoaIhGo1FxRNPPpEySJFVu/fr1DA4OAjA4OMi6desqjmj6mZRJkqTKnXLKKSPKp556akWRVMekTJIkVW7Xrl0jys8880xFkVSnt+oApCpddtllbN68uS37Ht5vO/raWbRoEeecc86U71eSqvKd73xnRPlb3/pWRZFUx6RMapPh/nYkSROLiHHL3cCkTF3N2qbO1q6aznbWcoI1ndJYXv/613PTTTftKb/hDW+oMJpq2KZMapOBgQFWrVrVlX3tdLo5c+ZY0ylNs/33339E+YADDqgokupYUya1SaPRYNOmTTQaDc4999yqw5mRrG2SZo5vf/vbI8rf/OY3ef/7319NMBUxKZsCnXgLxdsn7TUwMMDatWvJTNasWUN/fz9z586tOixJqq2lS5dy7bXXkplEBMuWLas6pGnn7csamzVrFk899RSPP/541aGoRY1Gg927dwOwe/furuyZWpJa0d/fT2YCkJn09/dXHNH0s6ZsCrSrxmn4F/LRRx/ls5/9bFuOofZYv379iKRs3bp13sKUpHE89thjzyt32x0Ga8pq6nvf+x5PPvkkAE888cSeQVrVGU488cQR5Ve84hUVRSJJneHTn/70uOVuYFJWU5/4xCdGlFevXl1RJNoXd91117hlSdJIW7duHVHesmVLRZFUx6SspoZryYY98cQTFUWiffH000+PKD/11FMVRSJJneGoo44aUT766KMriqQ6JmU1td9++41bliRpJvnABz4wbrkbmJTV1LPPPjtuWZKkmWTRokXMmjULgN7eXo499tiKI5p+JmWSJKlymzdv3vPU+uDgIA888EDFEU0/kzJJklS50Q+4jS53A5Oymnrb2942ovyrv/qrFUUiSVL7PfTQQyPKDz74YEWRVMekrKZWrlw5ovzOd76zokgkSdJ0qF1SFhGnR8S9EXF/RKyqOp4qDdeWWUsmSdLMV6thliJiFvBnwJuBbcAtEXF1Zm6qNrJqrFy58nk1ZpIkaWaqVVIGvA64PzM3A0REAzgT6MqkTJKkF+Kyyy5jzZo1U77fp59+es/g4e10xhlnTOn+IoI5c+ZM6T4BVqxYMSXjYNft9uUCoHmchW3lshEi4t0RsTEiNu7YsWPagpMkSWqXutWUxRjLnpeKZ+alwKUAixcvbn+qLklSBzrnnHOmpAZnOqxcuZKBgYE95cMOO4zLL7+8uoAqULeasm1A8+BXRwIP7WVdSZI0Q1x44YXjlrtB3ZKyW4DjI+LYiNgf6AeurjgmqWXXXHPNuGVJ0kiLFi2ir68PKGrJHGapYpk5CPwO8A3gHuDKzLy72qgkSdJ0uPDCCznwwAO7spYMIKbj6Yl2Wrx4cW7cuLHqMCRJkiYUEbdm5uKxXqtVTZkkSVK3MimTJEmqAZMySZKkGjApkyRJqgGTMkmSpBowKZMkSaoBkzJJkqQaMCmTJEmqAZMySZKkGuj4Hv0jYgfw71XH0UaHA/9ZdRDaZ56/zuW562yev84108/dMZk5b6wXOj4pm+kiYuPehmNQ/Xn+OpfnrrN5/jpXN587b19KkiTVgEmZJElSDZiU1d+lVQegF8Tz17k8d53N89e5uvbc2aZMkiSpBqwpkyRJqgGTsmkQEUdGxFURcV9E/CAiLomI/cvXvhQRd0TEeRHxMxFxW0R8LyKOi4gnynWOiIj/V+276F7jnb9xtvlhRBxezn9zeiLtPhHxsoholOdlU0T8U0T8VA3iOisiTqg6jk4UEW+NiIyIn5lgvX+KiEMnWOf3R5W9FptM5/UTEUsj4uvt2Pckjr0wIv57FcdulUlZm0VEAF8F/iEzjwd+CngR8LGIeBlwama+MjMvBs4CrsrMkzPzB8P7yMyHMvNtFYTf9cY7f5PdR2ae2qbwulp5br4GrM/M4zLzBOD3gZdOYttZU3D88fZxFmBStm9+HbgR6B9vpcz8b5n52AT7GpGUeS0+54VcPx1oIdBSUjYV3xH7JDOd2jgBy4ENo5a9GHgU+DfgaeA24ELgP4AHgXXlek+UPxcCd5XzZ1MkCdcC9wGfbNrvW4BvAd8Fvgy8qOr33+nTBOfvt8c5Fz8EDh91HpcC64H/B3wf+ALPtet8DXADcCvwDWB+1e+97hPwptHnplwewKeAu4A7gV9r+vzXAV8ENpXX1feBK4A7yvNyYNN5/165/eeBA5rO6//muaThHOAW4HbgK8CBwKnAAPBAeW0fV07Xluf3X4Gfqfrzq+NE8Q/PgxT//Hwf+K/AlU2vLwWuaToXw9fYP5Sf7d3Au8tlq4Hd5Tn4Qrls+Foc73dkzGt0pk37eP3cAFxJ8bdrNfAbwM3leseV610O/EX5e/5vwC82bf/1cv6g8rq6pbzOziyXn12ey2vK6+d3gN8r1/k20FeuN+b1VB77/wDfBDYDbyuXfxv4Ufm7cB7Ftf+vFH8rv0tROTIcY/N3xEeB9zV9Nh8D3tvW81L1L8ZMn4D3AhePsfx7wCspk61y2R8BH2gq7y0p2wwcAsymGM3gKIoekDcAB5XrfQj431W//06fJjh/7x3rXJSv/5Cxk7IfAUdS1FJ/CzgN2K/8EplXrvdrwOerfu91n8Y5N78CXAfMovivfwswv/z8nwSOLddbCCTwxrL8eeAD5bncCvxUufz/Au9vOq8fbDrWYU3zfwz8bjl/+fAfhLK8Fji+nH89cH3Vn18dJ+AdwF+X898EXleev+HvtT8H3tF0LoavseE/1nMokonDyvITo/Y/fC2O9zvyvGu06s+lTZ/1vlw/j5XzB1Akzx8ut3kf8Kfl/OUUCVMPcDywrbymlvJcUvYnTefxUIrk7SCKv2/3AwcD88pz8Vvlehc3XYdjXk/lsb9cHvsE4P5y+Z5jl+UDgdnl/PHAxqb1Rn9HfLec7wF+QNM1346pF7VbUHzxT3b5ZKzNzB8BRMQm4BiKX+wTgJuKWmn2p/hC0Qsz0fkb61xsHWd/N2fmtnL92ygu+seAE4HrynM3C9g+JdF3p9OAL2XmbuDhiLgBeC3wY4rP/4Gmdbdm5k3l/N9R/KG6DnggM/+tXH4F8B7gT8vy3zdtf2JE/DHF9fciilrOESLiRRS1Z18uzy8Uf9T0fL/Oc59zA3g7xR/4M8p2tb8AfHCM7d4bEW8t54+i+EP76DjHmeh3ZPQ1euO+v6WOM95nc0tmbgeIiB8A/1JucyewrGkfV2bmEHBfRGwGRrcPfAvwSxHxgbI8Gzi6nF+XmY8Dj0fEjyhqzYaP8cpJXE//UB57U0Ts7VbsfsBnI+JVFLWpze3o9nxHZOYPI+LRiDiZIkH9XmaO93v1gpmUtd/dFP957BERL6b44ti9j/t8pml+N8V5DOC6zPz1fdynxjbR+RvrXIxnb+fu7sw85QVH213uBsZqaxljLBv25Kjy6IQ7J9h+9D4uB87KzNsj4myK/7RH6wEey8xXTbDfrhYRh1HcUjsxIpLin5ME/idFUjxAkRQ8Pmq7pcAK4JTMfCoi1lP8kR/3cOO81uo13an25fpp/myGmspDjPycxrquRh/jVzLz3hELI14/iWNMdD01b7+393Ie8DBwUrm/XU2vjf6O+CuKGryXUdSmt5UN/dtvLXBgRPwP2NN48CKKL/OnpvA43wbeGBH/pTzOgXV4Cm0GmI7zdy8wLyJOKY+xX0S8fIr2PZNdDxwQEecML4iI1wI7gV+LiFkRMQ9YQtHuZSxHD3/uPNfA/PvAwuFrCXgnRVuasRwMbI+I/Sja1wx7vHyNzPwx8EBEvL2MMSLipNbeald4G/B/M/OYzFyYmUdRtCsaBF5N0X7v78fY7hBgZ5mQ/QzwhqbXni3PzWgbmPzvyEw1FdfP3rw9Inoi4jhgEcV3XLNvAL9bPmxAWRM1Kft4Pe25HkuHANvLGrV3UvwDsDdfA06nqC18Xk34VDMpa7Msbka/leKX9D6Ke+e7GPVU0BQcZwdFNv+liLiDIkkb95FyTWw6zl9m/oTiD9InIuJ2isaoPiU2gaZz8+bykf67KdplfpGi4f7tFH94PpiZ/7GX3dwDrCyvmT7gzzNzF0XtzJcj4k6K/9D/Yi/b/yHwHYpbnt9vWt4A/leU3dtQJGzvKs/v3cCZ+/i2Z7Jfp/gD2OwrFA9UfJ2i0f9YXSpcC/SW5/CjFN99wy4F7oiIL4za5mtM/ndkRpqi62dv7qX4R+afKdqE7Rr1+kcpbiHeERF3leVWtHo93QEMRsTtEXEe8DmK6/7bFLcuR9eO7VF+P6+juCW7r3e3Js0e/SV1pYhYSNH498SqY5Fmioi4nOK6mhF9a0ZED8UTmm/PzPvafTxryiRJkkaJogPo+yke6Gp7QgbWlEmSJNWCNWWSJEk1YFImSZJUAyZlkiRJNWBSJkmSVAMmZZJqIyKWRsRYfVHtbf2zI+KIdsbUbhExbp93EXFoRPz2dMUjqTomZZJqISL2ZTibs4GOTsqYuCPiQwGTMqkLmJRJekEiYmFEfD8i/ioi7oqIL0TEioi4KSLui4jXldM3yx7uvxkRP11ue3ZEfDkiruG5wY2H9/vacv1FEfGaiLghIm6NiG9ExPyIeBuwGPhCRNwWEXP2Et/qiNgUEXdExKfLZfMi4isRcUs5vbFp+XUR8d2I+MuI+PeIOHwy77Hc/qCI+Hy5z+9FxJlN7/OrEXFtuf4nh2MD5pTxj+51fthq4LhynU9FxN8O77fcxxci4pfKY1xVHuPeiLiwaZ13RMTN5T7+MorhwiTVTWY6OTk57fMELKQYn/AVFP/o3UoxcG9QDH/yD8CLgd5y/RXAV8r5s4FtQF9ZXkoxlM6p5X6OphiO5ZvAvHKdXwM+X86vBxaPE1sfxZAvw30yHlr+/CJwWjl/NHBPOf9Z4IJy/nSKgZQPn8x7LLf5E+Adw8eiGJbroPJ9bqYYc2828O/AUeV6T0zi872rqfxzTcc7hGJ8yN7yGNuBw4A5wF0USevPAtcA+5XbfA74H1X/3jg5OT1/2pfbBZI02gOZeSdAOYbe2szMcuzIhRTJwxURcTxFotM8SPR1mTnQVP5ZijEL35KZD0XEicCJwHVRjF88iyL5mIwfU4xV+lcR8Y88N3biCuCEcn8AL46Ig4HTKMYDJDOvjYidLbxHgLcAvxQRHyjLsymSPsr1f1Ruvwk4Btg6yfexR2beEBF/FhEvAX6ZIsEdLN/LdZn5aHmMr5bvZxB4DXBLuc4c4JFWjyup/UzKJE2FZ5rmh5rKQxTfMx8F1mXmW8sxJ9c3rT96MODtFMnMycBDFLVRd2fmKa0GVSYrrwOWUwxs/TvAmyhqu07JzKeb14+mLG0ME71Hylh/JTPvHbXf14/afjcv7Pv3bykGZe4HfrNp+eghWrKM6YrMvOAFHE/SNLBNmaTpcAjwYDl/9gTrPgb8AvAnEbGU4vbjvIg4BSAi9ouIl5frPg4cvLcdRcSLgEMy85+A9wOvKl/6F4oEbXi94eU3Ar9aLnsLMHeCWEf7BvC7w8ldRJw8iW2ejYj9xnl9rPd4OcX7ITPvblr+5ojoK9vXnQXcBKwF3lbWrFG+fswk4pI0zUzKJE2HTwIfj4ibKG4/jiszHwbOAP6MosbsbcAnIuJ24DaKNmdQJCd/MU5D/4OBr0fEHcANwHnl8vcCi8vG/5uA3yqXfxh4S0R8F/ivFLV2j7fwPj9KcWv2joi4qyxP5NJy/TEb+pe3I28qHzD4VLnsYeAe4G9GrX4jRS3abRS3NTdm5ibgD4B/KT+H64D5LbwnSdPEAcklqRQRBwC7y9uepwB/npmvqjis54mIA4E7gVc3tVM7m+Khh98Zb1tJ9WWbMkl6ztHAlRHRA/wEOKfieJ4nIlZQPPn5meGETNLMYE2ZpBkhIr4GHDtq8Ycy8xtVxNOqiDiMov3XaMuHn6iUNLOZlEmSJNWADf0lSZJqwKRMkiSpBkzKJEmSasCkTJIkqQZMyiRJkmrg/weiU3Q/lkaH7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92750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9788" y="73891"/>
            <a:ext cx="10515600" cy="480291"/>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839788" y="1200727"/>
            <a:ext cx="5157787" cy="1304348"/>
          </a:xfrm>
        </p:spPr>
        <p:txBody>
          <a:bodyPr anchor="t">
            <a:normAutofit fontScale="92500"/>
          </a:bodyPr>
          <a:lstStyle/>
          <a:p>
            <a:pPr marL="342900" indent="-342900">
              <a:buFont typeface="Arial" panose="020B0604020202020204" pitchFamily="34" charset="0"/>
              <a:buChar char="•"/>
            </a:pPr>
            <a:r>
              <a:rPr lang="en-US" sz="1600" b="0" dirty="0" smtClean="0"/>
              <a:t>The chart shows the highest of 40.2% applicants has bachelor’s ,</a:t>
            </a:r>
          </a:p>
          <a:p>
            <a:pPr marL="342900" indent="-342900">
              <a:buFont typeface="Arial" panose="020B0604020202020204" pitchFamily="34" charset="0"/>
              <a:buChar char="•"/>
            </a:pPr>
            <a:r>
              <a:rPr lang="en-US" sz="1600" b="0" dirty="0" smtClean="0"/>
              <a:t>37.8% has master’s,  13.4% has just high school certificate</a:t>
            </a:r>
          </a:p>
          <a:p>
            <a:pPr marL="342900" indent="-342900">
              <a:buFont typeface="Arial" panose="020B0604020202020204" pitchFamily="34" charset="0"/>
              <a:buChar char="•"/>
            </a:pPr>
            <a:r>
              <a:rPr lang="en-US" sz="1600" b="0" dirty="0" smtClean="0"/>
              <a:t>And 8.6% has a doctorate degree</a:t>
            </a:r>
            <a:endParaRPr lang="en-US" sz="1600" b="0" dirty="0"/>
          </a:p>
        </p:txBody>
      </p:sp>
      <p:pic>
        <p:nvPicPr>
          <p:cNvPr id="13" name="Content Placeholder 12"/>
          <p:cNvPicPr>
            <a:picLocks noGrp="1" noChangeAspect="1"/>
          </p:cNvPicPr>
          <p:nvPr>
            <p:ph sz="half" idx="2"/>
          </p:nvPr>
        </p:nvPicPr>
        <p:blipFill>
          <a:blip r:embed="rId2"/>
          <a:stretch>
            <a:fillRect/>
          </a:stretch>
        </p:blipFill>
        <p:spPr>
          <a:xfrm>
            <a:off x="221672" y="2985366"/>
            <a:ext cx="5403273" cy="3684588"/>
          </a:xfrm>
          <a:prstGeom prst="rect">
            <a:avLst/>
          </a:prstGeom>
        </p:spPr>
      </p:pic>
      <p:sp>
        <p:nvSpPr>
          <p:cNvPr id="11" name="Text Placeholder 10"/>
          <p:cNvSpPr>
            <a:spLocks noGrp="1"/>
          </p:cNvSpPr>
          <p:nvPr>
            <p:ph type="body" sz="quarter" idx="3"/>
          </p:nvPr>
        </p:nvSpPr>
        <p:spPr>
          <a:xfrm>
            <a:off x="6172200" y="1200727"/>
            <a:ext cx="5183188" cy="1304348"/>
          </a:xfrm>
        </p:spPr>
        <p:txBody>
          <a:bodyPr anchor="t">
            <a:normAutofit/>
          </a:bodyPr>
          <a:lstStyle/>
          <a:p>
            <a:pPr marL="342900" indent="-342900">
              <a:buFont typeface="Arial" panose="020B0604020202020204" pitchFamily="34" charset="0"/>
              <a:buChar char="•"/>
            </a:pPr>
            <a:r>
              <a:rPr lang="en-US" sz="1600" b="0" dirty="0" smtClean="0"/>
              <a:t>More than half (58.1%) of the applicants has job experience</a:t>
            </a:r>
          </a:p>
          <a:p>
            <a:pPr marL="342900" indent="-342900">
              <a:buFont typeface="Arial" panose="020B0604020202020204" pitchFamily="34" charset="0"/>
              <a:buChar char="•"/>
            </a:pPr>
            <a:r>
              <a:rPr lang="en-US" sz="1600" b="0" dirty="0" smtClean="0"/>
              <a:t>41.9% has no job experience </a:t>
            </a:r>
            <a:endParaRPr lang="en-US" sz="1600" b="0" dirty="0"/>
          </a:p>
        </p:txBody>
      </p:sp>
      <p:pic>
        <p:nvPicPr>
          <p:cNvPr id="14" name="Content Placeholder 13"/>
          <p:cNvPicPr>
            <a:picLocks noGrp="1" noChangeAspect="1"/>
          </p:cNvPicPr>
          <p:nvPr>
            <p:ph sz="quarter" idx="4"/>
          </p:nvPr>
        </p:nvPicPr>
        <p:blipFill>
          <a:blip r:embed="rId3"/>
          <a:stretch>
            <a:fillRect/>
          </a:stretch>
        </p:blipFill>
        <p:spPr>
          <a:xfrm>
            <a:off x="6825672" y="2828131"/>
            <a:ext cx="4529715" cy="3960596"/>
          </a:xfrm>
          <a:prstGeom prst="rect">
            <a:avLst/>
          </a:prstGeom>
        </p:spPr>
      </p:pic>
    </p:spTree>
    <p:extLst>
      <p:ext uri="{BB962C8B-B14F-4D97-AF65-F5344CB8AC3E}">
        <p14:creationId xmlns:p14="http://schemas.microsoft.com/office/powerpoint/2010/main" val="2148963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9788" y="0"/>
            <a:ext cx="10515600" cy="526474"/>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0" y="822036"/>
            <a:ext cx="5157787" cy="1838037"/>
          </a:xfrm>
        </p:spPr>
        <p:txBody>
          <a:bodyPr anchor="t">
            <a:normAutofit lnSpcReduction="10000"/>
          </a:bodyPr>
          <a:lstStyle/>
          <a:p>
            <a:pPr marL="342900" indent="-342900">
              <a:buFont typeface="Arial" panose="020B0604020202020204" pitchFamily="34" charset="0"/>
              <a:buChar char="•"/>
            </a:pPr>
            <a:r>
              <a:rPr lang="en-US" sz="1600" b="0" dirty="0" smtClean="0"/>
              <a:t>The distribution below shows that the level of education has an impact on visa certification</a:t>
            </a:r>
          </a:p>
          <a:p>
            <a:pPr marL="342900" indent="-342900">
              <a:buFont typeface="Arial" panose="020B0604020202020204" pitchFamily="34" charset="0"/>
              <a:buChar char="•"/>
            </a:pPr>
            <a:r>
              <a:rPr lang="en-US" sz="1600" b="0" dirty="0" smtClean="0"/>
              <a:t>Candidates with just high school certificate has a very low rate on visa acceptance</a:t>
            </a:r>
          </a:p>
          <a:p>
            <a:pPr marL="342900" indent="-342900">
              <a:buFont typeface="Arial" panose="020B0604020202020204" pitchFamily="34" charset="0"/>
              <a:buChar char="•"/>
            </a:pPr>
            <a:r>
              <a:rPr lang="en-US" sz="1600" b="0" dirty="0" smtClean="0"/>
              <a:t>The higher the education of the employee the higher the chance  with doctorate degree having the highest rate of visa approval</a:t>
            </a:r>
          </a:p>
          <a:p>
            <a:pPr marL="342900" indent="-342900">
              <a:buFont typeface="Arial" panose="020B0604020202020204" pitchFamily="34" charset="0"/>
              <a:buChar char="•"/>
            </a:pPr>
            <a:endParaRPr lang="en-US" sz="1600" b="0" dirty="0"/>
          </a:p>
        </p:txBody>
      </p:sp>
      <p:pic>
        <p:nvPicPr>
          <p:cNvPr id="13" name="Content Placeholder 12"/>
          <p:cNvPicPr>
            <a:picLocks noGrp="1" noChangeAspect="1"/>
          </p:cNvPicPr>
          <p:nvPr>
            <p:ph sz="half" idx="2"/>
          </p:nvPr>
        </p:nvPicPr>
        <p:blipFill>
          <a:blip r:embed="rId2"/>
          <a:stretch>
            <a:fillRect/>
          </a:stretch>
        </p:blipFill>
        <p:spPr>
          <a:xfrm>
            <a:off x="100879" y="2893325"/>
            <a:ext cx="5157787" cy="3610542"/>
          </a:xfrm>
          <a:prstGeom prst="rect">
            <a:avLst/>
          </a:prstGeom>
        </p:spPr>
      </p:pic>
      <p:sp>
        <p:nvSpPr>
          <p:cNvPr id="11" name="Text Placeholder 10"/>
          <p:cNvSpPr>
            <a:spLocks noGrp="1"/>
          </p:cNvSpPr>
          <p:nvPr>
            <p:ph type="body" sz="quarter" idx="3"/>
          </p:nvPr>
        </p:nvSpPr>
        <p:spPr>
          <a:xfrm>
            <a:off x="6197600" y="849745"/>
            <a:ext cx="5157788" cy="1655330"/>
          </a:xfrm>
        </p:spPr>
        <p:txBody>
          <a:bodyPr anchor="t">
            <a:normAutofit/>
          </a:bodyPr>
          <a:lstStyle/>
          <a:p>
            <a:pPr marL="342900" indent="-342900">
              <a:buFont typeface="Arial" panose="020B0604020202020204" pitchFamily="34" charset="0"/>
              <a:buChar char="•"/>
            </a:pPr>
            <a:r>
              <a:rPr lang="en-US" sz="1600" b="0" dirty="0" smtClean="0"/>
              <a:t>The heat map chart shows that different regions have different requirement on educational background</a:t>
            </a:r>
          </a:p>
          <a:p>
            <a:pPr marL="342900" indent="-342900">
              <a:buFont typeface="Arial" panose="020B0604020202020204" pitchFamily="34" charset="0"/>
              <a:buChar char="•"/>
            </a:pPr>
            <a:r>
              <a:rPr lang="en-US" sz="1600" b="0" dirty="0" smtClean="0"/>
              <a:t>The island takes the lowest number of applicants which can be due to size of population</a:t>
            </a:r>
          </a:p>
        </p:txBody>
      </p:sp>
      <p:pic>
        <p:nvPicPr>
          <p:cNvPr id="14" name="Content Placeholder 13"/>
          <p:cNvPicPr>
            <a:picLocks noGrp="1" noChangeAspect="1"/>
          </p:cNvPicPr>
          <p:nvPr>
            <p:ph sz="quarter" idx="4"/>
          </p:nvPr>
        </p:nvPicPr>
        <p:blipFill>
          <a:blip r:embed="rId3"/>
          <a:stretch>
            <a:fillRect/>
          </a:stretch>
        </p:blipFill>
        <p:spPr>
          <a:xfrm>
            <a:off x="6172200" y="2893324"/>
            <a:ext cx="5183188" cy="2908089"/>
          </a:xfrm>
          <a:prstGeom prst="rect">
            <a:avLst/>
          </a:prstGeom>
        </p:spPr>
      </p:pic>
    </p:spTree>
    <p:extLst>
      <p:ext uri="{BB962C8B-B14F-4D97-AF65-F5344CB8AC3E}">
        <p14:creationId xmlns:p14="http://schemas.microsoft.com/office/powerpoint/2010/main" val="3050651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9788" y="143454"/>
            <a:ext cx="10515600" cy="466148"/>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155576" y="816553"/>
            <a:ext cx="5157787" cy="1729220"/>
          </a:xfrm>
        </p:spPr>
        <p:txBody>
          <a:bodyPr anchor="t">
            <a:normAutofit/>
          </a:bodyPr>
          <a:lstStyle/>
          <a:p>
            <a:pPr marL="285750" indent="-285750">
              <a:buFont typeface="Arial" panose="020B0604020202020204" pitchFamily="34" charset="0"/>
              <a:buChar char="•"/>
            </a:pPr>
            <a:r>
              <a:rPr lang="en-US" sz="1600" b="0" dirty="0" smtClean="0"/>
              <a:t>The island has the highest denial rate across all regions with approximately 40%</a:t>
            </a:r>
          </a:p>
          <a:p>
            <a:pPr marL="285750" indent="-285750">
              <a:buFont typeface="Arial" panose="020B0604020202020204" pitchFamily="34" charset="0"/>
              <a:buChar char="•"/>
            </a:pPr>
            <a:r>
              <a:rPr lang="en-US" sz="1600" b="0" dirty="0" smtClean="0"/>
              <a:t>The west and northeast has 38% and 37% denial rate</a:t>
            </a:r>
          </a:p>
          <a:p>
            <a:pPr marL="285750" indent="-285750">
              <a:buFont typeface="Arial" panose="020B0604020202020204" pitchFamily="34" charset="0"/>
              <a:buChar char="•"/>
            </a:pPr>
            <a:r>
              <a:rPr lang="en-US" sz="1600" b="0" dirty="0" smtClean="0"/>
              <a:t>The Midwest has the lowest denial rate of 25%</a:t>
            </a:r>
            <a:endParaRPr lang="en-US" sz="1600" b="0" dirty="0"/>
          </a:p>
        </p:txBody>
      </p:sp>
      <p:pic>
        <p:nvPicPr>
          <p:cNvPr id="13" name="Content Placeholder 12"/>
          <p:cNvPicPr>
            <a:picLocks noGrp="1" noChangeAspect="1"/>
          </p:cNvPicPr>
          <p:nvPr>
            <p:ph sz="half" idx="2"/>
          </p:nvPr>
        </p:nvPicPr>
        <p:blipFill>
          <a:blip r:embed="rId2"/>
          <a:stretch>
            <a:fillRect/>
          </a:stretch>
        </p:blipFill>
        <p:spPr>
          <a:xfrm>
            <a:off x="100879" y="2975413"/>
            <a:ext cx="5514830" cy="3757895"/>
          </a:xfrm>
          <a:prstGeom prst="rect">
            <a:avLst/>
          </a:prstGeom>
        </p:spPr>
      </p:pic>
      <p:sp>
        <p:nvSpPr>
          <p:cNvPr id="11" name="Text Placeholder 10"/>
          <p:cNvSpPr>
            <a:spLocks noGrp="1"/>
          </p:cNvSpPr>
          <p:nvPr>
            <p:ph type="body" sz="quarter" idx="3"/>
          </p:nvPr>
        </p:nvSpPr>
        <p:spPr>
          <a:xfrm>
            <a:off x="6329218" y="816553"/>
            <a:ext cx="5183188" cy="1889702"/>
          </a:xfrm>
        </p:spPr>
        <p:txBody>
          <a:bodyPr anchor="t">
            <a:normAutofit/>
          </a:bodyPr>
          <a:lstStyle/>
          <a:p>
            <a:pPr marL="285750" indent="-285750">
              <a:buFont typeface="Arial" panose="020B0604020202020204" pitchFamily="34" charset="0"/>
              <a:buChar char="•"/>
            </a:pPr>
            <a:r>
              <a:rPr lang="en-US" sz="1600" b="0" dirty="0" smtClean="0"/>
              <a:t>Across the continent, Europe and Africa has the highest approval rate of visa with 79% and 72% respectively</a:t>
            </a:r>
          </a:p>
          <a:p>
            <a:pPr marL="285750" indent="-285750">
              <a:buFont typeface="Arial" panose="020B0604020202020204" pitchFamily="34" charset="0"/>
              <a:buChar char="•"/>
            </a:pPr>
            <a:r>
              <a:rPr lang="en-US" sz="1600" b="0" dirty="0" smtClean="0"/>
              <a:t>Asia, Oceania &amp; North America has 65%, 64% &amp; 62% approval rate respectively</a:t>
            </a:r>
          </a:p>
          <a:p>
            <a:pPr marL="285750" indent="-285750">
              <a:buFont typeface="Arial" panose="020B0604020202020204" pitchFamily="34" charset="0"/>
              <a:buChar char="•"/>
            </a:pPr>
            <a:r>
              <a:rPr lang="en-US" sz="1600" b="0" dirty="0" smtClean="0"/>
              <a:t>South America has the lowest approval rate with 58% </a:t>
            </a:r>
          </a:p>
          <a:p>
            <a:pPr marL="285750" indent="-285750">
              <a:buFont typeface="Arial" panose="020B0604020202020204" pitchFamily="34" charset="0"/>
              <a:buChar char="•"/>
            </a:pPr>
            <a:endParaRPr lang="en-US" sz="1600" b="0" dirty="0"/>
          </a:p>
        </p:txBody>
      </p:sp>
      <p:pic>
        <p:nvPicPr>
          <p:cNvPr id="14" name="Content Placeholder 13"/>
          <p:cNvPicPr>
            <a:picLocks noGrp="1" noChangeAspect="1"/>
          </p:cNvPicPr>
          <p:nvPr>
            <p:ph sz="quarter" idx="4"/>
          </p:nvPr>
        </p:nvPicPr>
        <p:blipFill>
          <a:blip r:embed="rId3"/>
          <a:stretch>
            <a:fillRect/>
          </a:stretch>
        </p:blipFill>
        <p:spPr>
          <a:xfrm>
            <a:off x="6172199" y="3007497"/>
            <a:ext cx="5788891" cy="3614976"/>
          </a:xfrm>
          <a:prstGeom prst="rect">
            <a:avLst/>
          </a:prstGeom>
        </p:spPr>
      </p:pic>
    </p:spTree>
    <p:extLst>
      <p:ext uri="{BB962C8B-B14F-4D97-AF65-F5344CB8AC3E}">
        <p14:creationId xmlns:p14="http://schemas.microsoft.com/office/powerpoint/2010/main" val="292469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411740" y="1533381"/>
            <a:ext cx="5157787" cy="1246764"/>
          </a:xfrm>
        </p:spPr>
        <p:txBody>
          <a:bodyPr anchor="t">
            <a:normAutofit fontScale="85000" lnSpcReduction="10000"/>
          </a:bodyPr>
          <a:lstStyle/>
          <a:p>
            <a:pPr marL="285750" indent="-285750">
              <a:buFont typeface="Arial" panose="020B0604020202020204" pitchFamily="34" charset="0"/>
              <a:buChar char="•"/>
            </a:pPr>
            <a:r>
              <a:rPr lang="en-US" sz="1600" b="0" dirty="0" smtClean="0"/>
              <a:t>26% of applicants were denied visa application even with their job experience</a:t>
            </a:r>
          </a:p>
          <a:p>
            <a:pPr marL="285750" indent="-285750">
              <a:buFont typeface="Arial" panose="020B0604020202020204" pitchFamily="34" charset="0"/>
              <a:buChar char="•"/>
            </a:pPr>
            <a:r>
              <a:rPr lang="en-US" sz="1600" b="0" dirty="0" smtClean="0"/>
              <a:t>44% of applicants who have no job experience were denied visa</a:t>
            </a:r>
          </a:p>
          <a:p>
            <a:pPr marL="285750" indent="-285750">
              <a:buFont typeface="Arial" panose="020B0604020202020204" pitchFamily="34" charset="0"/>
              <a:buChar char="•"/>
            </a:pPr>
            <a:r>
              <a:rPr lang="en-US" sz="1600" b="0" dirty="0" smtClean="0"/>
              <a:t>This distribution shows having job experience has an effect on visa certification</a:t>
            </a:r>
          </a:p>
          <a:p>
            <a:pPr marL="285750" indent="-285750">
              <a:buFont typeface="Arial" panose="020B0604020202020204" pitchFamily="34" charset="0"/>
              <a:buChar char="•"/>
            </a:pPr>
            <a:endParaRPr lang="en-US" sz="1600" b="0" dirty="0"/>
          </a:p>
        </p:txBody>
      </p:sp>
      <p:sp>
        <p:nvSpPr>
          <p:cNvPr id="11" name="Text Placeholder 10"/>
          <p:cNvSpPr>
            <a:spLocks noGrp="1"/>
          </p:cNvSpPr>
          <p:nvPr>
            <p:ph type="body" sz="quarter" idx="3"/>
          </p:nvPr>
        </p:nvSpPr>
        <p:spPr>
          <a:xfrm>
            <a:off x="6172199" y="1533381"/>
            <a:ext cx="5183189" cy="971694"/>
          </a:xfrm>
        </p:spPr>
        <p:txBody>
          <a:bodyPr anchor="t">
            <a:normAutofit fontScale="92500" lnSpcReduction="10000"/>
          </a:bodyPr>
          <a:lstStyle/>
          <a:p>
            <a:pPr marL="285750" indent="-285750">
              <a:buFont typeface="Arial" panose="020B0604020202020204" pitchFamily="34" charset="0"/>
              <a:buChar char="•"/>
            </a:pPr>
            <a:r>
              <a:rPr lang="en-US" sz="1600" b="0" dirty="0" smtClean="0"/>
              <a:t>Yes, very few applicants who have work experience required job training </a:t>
            </a:r>
            <a:endParaRPr lang="en-US" sz="1600" b="0" dirty="0"/>
          </a:p>
          <a:p>
            <a:pPr marL="285750" indent="-285750">
              <a:buFont typeface="Arial" panose="020B0604020202020204" pitchFamily="34" charset="0"/>
              <a:buChar char="•"/>
            </a:pPr>
            <a:r>
              <a:rPr lang="en-US" sz="1600" b="0" dirty="0" smtClean="0"/>
              <a:t>This distribution shows that just 9% requires job training even with job experience</a:t>
            </a:r>
            <a:endParaRPr lang="en-US" sz="1600" b="0" dirty="0"/>
          </a:p>
        </p:txBody>
      </p:sp>
      <p:pic>
        <p:nvPicPr>
          <p:cNvPr id="16" name="Content Placeholder 15"/>
          <p:cNvPicPr>
            <a:picLocks noGrp="1" noChangeAspect="1"/>
          </p:cNvPicPr>
          <p:nvPr>
            <p:ph sz="quarter" idx="4"/>
          </p:nvPr>
        </p:nvPicPr>
        <p:blipFill>
          <a:blip r:embed="rId2"/>
          <a:stretch>
            <a:fillRect/>
          </a:stretch>
        </p:blipFill>
        <p:spPr>
          <a:xfrm>
            <a:off x="6238225" y="3151981"/>
            <a:ext cx="5612029" cy="3581328"/>
          </a:xfrm>
          <a:prstGeom prst="rect">
            <a:avLst/>
          </a:prstGeom>
        </p:spPr>
      </p:pic>
      <p:pic>
        <p:nvPicPr>
          <p:cNvPr id="20" name="Content Placeholder 19"/>
          <p:cNvPicPr>
            <a:picLocks noGrp="1" noChangeAspect="1"/>
          </p:cNvPicPr>
          <p:nvPr>
            <p:ph sz="half" idx="2"/>
          </p:nvPr>
        </p:nvPicPr>
        <p:blipFill>
          <a:blip r:embed="rId3"/>
          <a:stretch>
            <a:fillRect/>
          </a:stretch>
        </p:blipFill>
        <p:spPr>
          <a:xfrm>
            <a:off x="411739" y="3151981"/>
            <a:ext cx="5157787" cy="3452019"/>
          </a:xfrm>
          <a:prstGeom prst="rect">
            <a:avLst/>
          </a:prstGeom>
        </p:spPr>
      </p:pic>
    </p:spTree>
    <p:extLst>
      <p:ext uri="{BB962C8B-B14F-4D97-AF65-F5344CB8AC3E}">
        <p14:creationId xmlns:p14="http://schemas.microsoft.com/office/powerpoint/2010/main" val="1055870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3393</TotalTime>
  <Words>1224</Words>
  <Application>Microsoft Office PowerPoint</Application>
  <PresentationFormat>Widescreen</PresentationFormat>
  <Paragraphs>274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Arial</vt:lpstr>
      <vt:lpstr>Calibri</vt:lpstr>
      <vt:lpstr>Calibri Light</vt:lpstr>
      <vt:lpstr>Office Theme</vt:lpstr>
      <vt:lpstr>EASY VISA PROJECT</vt:lpstr>
      <vt:lpstr>PowerPoint Presentation</vt:lpstr>
      <vt:lpstr>BUSINESS PROBLEM OVERVIEW &amp; SOLUTION APPROACH</vt:lpstr>
      <vt:lpstr>DATA OVERVIEW</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                   DATA PREPROCESSING</vt:lpstr>
      <vt:lpstr> MODEL PERFORMANCE SUMMARY</vt:lpstr>
      <vt:lpstr>PowerPoint Presentation</vt:lpstr>
      <vt:lpstr>PowerPoint Presentation</vt:lpstr>
      <vt:lpstr>   MODEL BUILDING</vt:lpstr>
      <vt:lpstr>   MODEL BUILDING</vt:lpstr>
      <vt:lpstr>   MODEL BUILDING</vt:lpstr>
      <vt:lpstr>BUSINESS INSIGHTS AND 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 HOTELS PROJECT</dc:title>
  <dc:creator>tosin aletogbe</dc:creator>
  <cp:lastModifiedBy>tosin aletogbe</cp:lastModifiedBy>
  <cp:revision>66</cp:revision>
  <dcterms:created xsi:type="dcterms:W3CDTF">2022-06-03T05:06:23Z</dcterms:created>
  <dcterms:modified xsi:type="dcterms:W3CDTF">2022-06-22T20:18:33Z</dcterms:modified>
</cp:coreProperties>
</file>