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62" r:id="rId12"/>
    <p:sldId id="26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369846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0035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8011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3622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BBE02-D35F-4EA3-BF9A-2B7CDA57C3E1}"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73828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BBE02-D35F-4EA3-BF9A-2B7CDA57C3E1}"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6348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BBE02-D35F-4EA3-BF9A-2B7CDA57C3E1}"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2433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BBE02-D35F-4EA3-BF9A-2B7CDA57C3E1}"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2089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BBE02-D35F-4EA3-BF9A-2B7CDA57C3E1}"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86550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4448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011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BBE02-D35F-4EA3-BF9A-2B7CDA57C3E1}" type="datetimeFigureOut">
              <a:rPr lang="en-US" smtClean="0"/>
              <a:t>6/2/2022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886AE-6906-4C09-8E78-83BE3D51E1F7}" type="slidenum">
              <a:rPr lang="en-US" smtClean="0"/>
              <a:t>‹#›</a:t>
            </a:fld>
            <a:endParaRPr lang="en-US"/>
          </a:p>
        </p:txBody>
      </p:sp>
    </p:spTree>
    <p:extLst>
      <p:ext uri="{BB962C8B-B14F-4D97-AF65-F5344CB8AC3E}">
        <p14:creationId xmlns:p14="http://schemas.microsoft.com/office/powerpoint/2010/main" val="91960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0099FF"/>
                </a:solidFill>
                <a:latin typeface="Algerian" panose="04020705040A02060702" pitchFamily="82" charset="0"/>
              </a:rPr>
              <a:t>INN HOTELS PROJECT</a:t>
            </a:r>
            <a:endParaRPr lang="en-US" sz="8000" b="1" dirty="0">
              <a:solidFill>
                <a:srgbClr val="0099FF"/>
              </a:solidFill>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solidFill>
                  <a:srgbClr val="0099FF"/>
                </a:solidFill>
              </a:rPr>
              <a:t>COURSE TITLE: SUPERVISED LEARNING – CLASSIFICATION</a:t>
            </a:r>
            <a:endParaRPr lang="en-US" b="1" dirty="0">
              <a:solidFill>
                <a:srgbClr val="0099FF"/>
              </a:solidFill>
            </a:endParaRPr>
          </a:p>
          <a:p>
            <a:r>
              <a:rPr lang="en-US" b="1" dirty="0" smtClean="0">
                <a:solidFill>
                  <a:srgbClr val="0099FF"/>
                </a:solidFill>
              </a:rPr>
              <a:t>DATE: JUNE 3</a:t>
            </a:r>
            <a:r>
              <a:rPr lang="en-US" b="1" baseline="30000" dirty="0" smtClean="0">
                <a:solidFill>
                  <a:srgbClr val="0099FF"/>
                </a:solidFill>
              </a:rPr>
              <a:t>RD</a:t>
            </a:r>
            <a:r>
              <a:rPr lang="en-US" b="1" dirty="0" smtClean="0">
                <a:solidFill>
                  <a:srgbClr val="0099FF"/>
                </a:solidFill>
              </a:rPr>
              <a:t>, 2022</a:t>
            </a:r>
            <a:endParaRPr lang="en-US" b="1" dirty="0">
              <a:solidFill>
                <a:srgbClr val="0099FF"/>
              </a:solidFill>
            </a:endParaRPr>
          </a:p>
        </p:txBody>
      </p:sp>
    </p:spTree>
    <p:extLst>
      <p:ext uri="{BB962C8B-B14F-4D97-AF65-F5344CB8AC3E}">
        <p14:creationId xmlns:p14="http://schemas.microsoft.com/office/powerpoint/2010/main" val="158993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838200" y="263526"/>
            <a:ext cx="10515600" cy="41996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lgerian" panose="04020705040A02060702" pitchFamily="82" charset="0"/>
              </a:rPr>
              <a:t>        MODEL PERFORMANCE SUMMARY</a:t>
            </a:r>
            <a:endParaRPr lang="en-US" dirty="0">
              <a:latin typeface="Algerian" panose="04020705040A02060702" pitchFamily="82" charset="0"/>
            </a:endParaRPr>
          </a:p>
        </p:txBody>
      </p:sp>
      <p:sp>
        <p:nvSpPr>
          <p:cNvPr id="6" name="Content Placeholder 5"/>
          <p:cNvSpPr>
            <a:spLocks noGrp="1"/>
          </p:cNvSpPr>
          <p:nvPr>
            <p:ph idx="1"/>
          </p:nvPr>
        </p:nvSpPr>
        <p:spPr>
          <a:xfrm>
            <a:off x="838200" y="1265382"/>
            <a:ext cx="10515600" cy="4911581"/>
          </a:xfrm>
        </p:spPr>
        <p:txBody>
          <a:bodyPr>
            <a:normAutofit/>
          </a:bodyPr>
          <a:lstStyle/>
          <a:p>
            <a:r>
              <a:rPr lang="en-US" sz="2000" dirty="0" smtClean="0">
                <a:latin typeface="+mj-lt"/>
              </a:rPr>
              <a:t>Build a predictive model that can predict which booking to be cancelled in advance</a:t>
            </a:r>
          </a:p>
          <a:p>
            <a:r>
              <a:rPr lang="en-US" sz="2000" dirty="0" smtClean="0">
                <a:latin typeface="+mj-lt"/>
              </a:rPr>
              <a:t>The decision tree is giving the highest recall on the training set - 0.98</a:t>
            </a:r>
          </a:p>
          <a:p>
            <a:r>
              <a:rPr lang="en-US" sz="2000" dirty="0" smtClean="0">
                <a:latin typeface="+mj-lt"/>
              </a:rPr>
              <a:t>Using the AUC-ROC curve, there is a significant increase in recall and decrease in precision in the training set compared to the initial model which means we can predict cancellation but if it doesn’t get cancelled we lose customers</a:t>
            </a:r>
          </a:p>
          <a:p>
            <a:r>
              <a:rPr lang="en-US" sz="2000" dirty="0" smtClean="0">
                <a:latin typeface="+mj-lt"/>
              </a:rPr>
              <a:t>Using the optimal threshold curve, </a:t>
            </a:r>
            <a:r>
              <a:rPr lang="en-US" sz="2000" dirty="0">
                <a:latin typeface="+mj-lt"/>
              </a:rPr>
              <a:t>there is </a:t>
            </a:r>
            <a:r>
              <a:rPr lang="en-US" sz="2000" dirty="0" smtClean="0">
                <a:latin typeface="+mj-lt"/>
              </a:rPr>
              <a:t>a decrease </a:t>
            </a:r>
            <a:r>
              <a:rPr lang="en-US" sz="2000" dirty="0">
                <a:latin typeface="+mj-lt"/>
              </a:rPr>
              <a:t>in recall and </a:t>
            </a:r>
            <a:r>
              <a:rPr lang="en-US" sz="2000" dirty="0" smtClean="0">
                <a:latin typeface="+mj-lt"/>
              </a:rPr>
              <a:t>increase In precision in </a:t>
            </a:r>
            <a:r>
              <a:rPr lang="en-US" sz="2000" dirty="0">
                <a:latin typeface="+mj-lt"/>
              </a:rPr>
              <a:t>the training set compared to the initial model which means we </a:t>
            </a:r>
            <a:r>
              <a:rPr lang="en-US" sz="2000" dirty="0" smtClean="0">
                <a:latin typeface="+mj-lt"/>
              </a:rPr>
              <a:t>cannot predict </a:t>
            </a:r>
            <a:r>
              <a:rPr lang="en-US" sz="2000" dirty="0">
                <a:latin typeface="+mj-lt"/>
              </a:rPr>
              <a:t>cancellation but if </a:t>
            </a:r>
            <a:r>
              <a:rPr lang="en-US" sz="2000" dirty="0" smtClean="0">
                <a:latin typeface="+mj-lt"/>
              </a:rPr>
              <a:t>booking </a:t>
            </a:r>
            <a:r>
              <a:rPr lang="en-US" sz="2000" dirty="0">
                <a:latin typeface="+mj-lt"/>
              </a:rPr>
              <a:t>get cancelled we </a:t>
            </a:r>
            <a:r>
              <a:rPr lang="en-US" sz="2000" dirty="0" smtClean="0">
                <a:latin typeface="+mj-lt"/>
              </a:rPr>
              <a:t>loose profit and resources</a:t>
            </a:r>
          </a:p>
          <a:p>
            <a:r>
              <a:rPr lang="en-US" sz="2000" dirty="0" smtClean="0">
                <a:latin typeface="+mj-lt"/>
              </a:rPr>
              <a:t>The decision tree pre-pruning shows improvements on all ranges compared to the initial model which gives the best model to predict if a booking is going to be cancelled in advance</a:t>
            </a:r>
          </a:p>
          <a:p>
            <a:r>
              <a:rPr lang="en-US" sz="2000" dirty="0" smtClean="0">
                <a:latin typeface="+mj-lt"/>
              </a:rPr>
              <a:t>The decision tree post pruning is giving an increase in both recall and precision compared to pre-pruning</a:t>
            </a:r>
          </a:p>
          <a:p>
            <a:endParaRPr lang="en-US" sz="2400" dirty="0" smtClean="0">
              <a:latin typeface="+mj-lt"/>
            </a:endParaRPr>
          </a:p>
          <a:p>
            <a:endParaRPr lang="en-US" sz="2400" dirty="0" smtClean="0">
              <a:latin typeface="+mj-lt"/>
            </a:endParaRPr>
          </a:p>
          <a:p>
            <a:endParaRPr lang="en-US" sz="2400" dirty="0">
              <a:latin typeface="+mj-lt"/>
            </a:endParaRPr>
          </a:p>
        </p:txBody>
      </p:sp>
    </p:spTree>
    <p:extLst>
      <p:ext uri="{BB962C8B-B14F-4D97-AF65-F5344CB8AC3E}">
        <p14:creationId xmlns:p14="http://schemas.microsoft.com/office/powerpoint/2010/main" val="2216725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802068"/>
              </p:ext>
            </p:extLst>
          </p:nvPr>
        </p:nvGraphicFramePr>
        <p:xfrm>
          <a:off x="203194" y="979054"/>
          <a:ext cx="11868732" cy="5634181"/>
        </p:xfrm>
        <a:graphic>
          <a:graphicData uri="http://schemas.openxmlformats.org/drawingml/2006/table">
            <a:tbl>
              <a:tblPr firstRow="1" bandRow="1">
                <a:tableStyleId>{5C22544A-7EE6-4342-B048-85BDC9FD1C3A}</a:tableStyleId>
              </a:tblPr>
              <a:tblGrid>
                <a:gridCol w="2798624"/>
                <a:gridCol w="1376218"/>
                <a:gridCol w="1237673"/>
                <a:gridCol w="1099127"/>
                <a:gridCol w="1136073"/>
                <a:gridCol w="1283855"/>
                <a:gridCol w="1246909"/>
                <a:gridCol w="822036"/>
                <a:gridCol w="868217"/>
              </a:tblGrid>
              <a:tr h="804883">
                <a:tc>
                  <a:txBody>
                    <a:bodyPr/>
                    <a:lstStyle/>
                    <a:p>
                      <a:r>
                        <a:rPr lang="en-US" dirty="0" smtClean="0"/>
                        <a:t>Model</a:t>
                      </a:r>
                      <a:endParaRPr lang="en-US" dirty="0"/>
                    </a:p>
                  </a:txBody>
                  <a:tcPr/>
                </a:tc>
                <a:tc>
                  <a:txBody>
                    <a:bodyPr/>
                    <a:lstStyle/>
                    <a:p>
                      <a:r>
                        <a:rPr lang="en-US" dirty="0" smtClean="0"/>
                        <a:t>Train</a:t>
                      </a:r>
                    </a:p>
                    <a:p>
                      <a:r>
                        <a:rPr lang="en-US" dirty="0" smtClean="0"/>
                        <a:t>accuracy</a:t>
                      </a:r>
                      <a:endParaRPr lang="en-US" dirty="0"/>
                    </a:p>
                  </a:txBody>
                  <a:tcPr/>
                </a:tc>
                <a:tc>
                  <a:txBody>
                    <a:bodyPr/>
                    <a:lstStyle/>
                    <a:p>
                      <a:r>
                        <a:rPr lang="en-US" dirty="0" smtClean="0"/>
                        <a:t>Test </a:t>
                      </a:r>
                    </a:p>
                    <a:p>
                      <a:r>
                        <a:rPr lang="en-US" dirty="0" smtClean="0"/>
                        <a:t>Accuracy</a:t>
                      </a:r>
                    </a:p>
                  </a:txBody>
                  <a:tcPr/>
                </a:tc>
                <a:tc>
                  <a:txBody>
                    <a:bodyPr/>
                    <a:lstStyle/>
                    <a:p>
                      <a:r>
                        <a:rPr lang="en-US" dirty="0" smtClean="0"/>
                        <a:t>Train </a:t>
                      </a:r>
                    </a:p>
                    <a:p>
                      <a:r>
                        <a:rPr lang="en-US" dirty="0" smtClean="0"/>
                        <a:t>recall</a:t>
                      </a:r>
                      <a:endParaRPr lang="en-US" dirty="0"/>
                    </a:p>
                  </a:txBody>
                  <a:tcPr/>
                </a:tc>
                <a:tc>
                  <a:txBody>
                    <a:bodyPr/>
                    <a:lstStyle/>
                    <a:p>
                      <a:r>
                        <a:rPr lang="en-US" dirty="0" smtClean="0"/>
                        <a:t>Test</a:t>
                      </a:r>
                    </a:p>
                    <a:p>
                      <a:r>
                        <a:rPr lang="en-US" dirty="0" smtClean="0"/>
                        <a:t>recall</a:t>
                      </a:r>
                      <a:endParaRPr lang="en-US" dirty="0"/>
                    </a:p>
                  </a:txBody>
                  <a:tcPr/>
                </a:tc>
                <a:tc>
                  <a:txBody>
                    <a:bodyPr/>
                    <a:lstStyle/>
                    <a:p>
                      <a:r>
                        <a:rPr lang="en-US" dirty="0" smtClean="0"/>
                        <a:t>Train</a:t>
                      </a:r>
                    </a:p>
                    <a:p>
                      <a:r>
                        <a:rPr lang="en-US" dirty="0" smtClean="0"/>
                        <a:t>precision</a:t>
                      </a:r>
                      <a:endParaRPr lang="en-US" dirty="0"/>
                    </a:p>
                  </a:txBody>
                  <a:tcPr/>
                </a:tc>
                <a:tc>
                  <a:txBody>
                    <a:bodyPr/>
                    <a:lstStyle/>
                    <a:p>
                      <a:r>
                        <a:rPr lang="en-US" dirty="0" smtClean="0"/>
                        <a:t>Test</a:t>
                      </a:r>
                    </a:p>
                    <a:p>
                      <a:r>
                        <a:rPr lang="en-US" dirty="0" smtClean="0"/>
                        <a:t>precision</a:t>
                      </a:r>
                      <a:endParaRPr lang="en-US" dirty="0"/>
                    </a:p>
                  </a:txBody>
                  <a:tcPr/>
                </a:tc>
                <a:tc>
                  <a:txBody>
                    <a:bodyPr/>
                    <a:lstStyle/>
                    <a:p>
                      <a:r>
                        <a:rPr lang="en-US" dirty="0" smtClean="0"/>
                        <a:t>Train</a:t>
                      </a:r>
                    </a:p>
                    <a:p>
                      <a:r>
                        <a:rPr lang="en-US" dirty="0" smtClean="0"/>
                        <a:t>F1</a:t>
                      </a:r>
                      <a:endParaRPr lang="en-US" dirty="0"/>
                    </a:p>
                  </a:txBody>
                  <a:tcPr/>
                </a:tc>
                <a:tc>
                  <a:txBody>
                    <a:bodyPr/>
                    <a:lstStyle/>
                    <a:p>
                      <a:r>
                        <a:rPr lang="en-US" dirty="0" smtClean="0"/>
                        <a:t>Test</a:t>
                      </a:r>
                    </a:p>
                    <a:p>
                      <a:r>
                        <a:rPr lang="en-US" dirty="0" smtClean="0"/>
                        <a:t>F1</a:t>
                      </a:r>
                      <a:endParaRPr lang="en-US" dirty="0"/>
                    </a:p>
                  </a:txBody>
                  <a:tcPr/>
                </a:tc>
              </a:tr>
              <a:tr h="804883">
                <a:tc>
                  <a:txBody>
                    <a:bodyPr/>
                    <a:lstStyle/>
                    <a:p>
                      <a:r>
                        <a:rPr lang="en-US" dirty="0" smtClean="0"/>
                        <a:t>Logistic regression</a:t>
                      </a:r>
                      <a:endParaRPr lang="en-US" dirty="0"/>
                    </a:p>
                  </a:txBody>
                  <a:tcPr/>
                </a:tc>
                <a:tc>
                  <a:txBody>
                    <a:bodyPr/>
                    <a:lstStyle/>
                    <a:p>
                      <a:r>
                        <a:rPr lang="en-US" dirty="0" smtClean="0"/>
                        <a:t>0.80</a:t>
                      </a:r>
                      <a:endParaRPr lang="en-US" dirty="0"/>
                    </a:p>
                  </a:txBody>
                  <a:tcPr/>
                </a:tc>
                <a:tc>
                  <a:txBody>
                    <a:bodyPr/>
                    <a:lstStyle/>
                    <a:p>
                      <a:r>
                        <a:rPr lang="en-US" dirty="0" smtClean="0"/>
                        <a:t>0.80</a:t>
                      </a:r>
                      <a:endParaRPr lang="en-US" dirty="0"/>
                    </a:p>
                  </a:txBody>
                  <a:tcPr/>
                </a:tc>
                <a:tc>
                  <a:txBody>
                    <a:bodyPr/>
                    <a:lstStyle/>
                    <a:p>
                      <a:r>
                        <a:rPr lang="en-US" dirty="0" smtClean="0"/>
                        <a:t>0.63</a:t>
                      </a:r>
                      <a:endParaRPr lang="en-US" dirty="0"/>
                    </a:p>
                  </a:txBody>
                  <a:tcPr/>
                </a:tc>
                <a:tc>
                  <a:txBody>
                    <a:bodyPr/>
                    <a:lstStyle/>
                    <a:p>
                      <a:r>
                        <a:rPr lang="en-US" dirty="0" smtClean="0"/>
                        <a:t>0.63</a:t>
                      </a:r>
                      <a:endParaRPr lang="en-US" dirty="0"/>
                    </a:p>
                  </a:txBody>
                  <a:tcPr/>
                </a:tc>
                <a:tc>
                  <a:txBody>
                    <a:bodyPr/>
                    <a:lstStyle/>
                    <a:p>
                      <a:r>
                        <a:rPr lang="en-US" dirty="0" smtClean="0"/>
                        <a:t>0.73</a:t>
                      </a:r>
                      <a:endParaRPr lang="en-US" dirty="0"/>
                    </a:p>
                  </a:txBody>
                  <a:tcPr/>
                </a:tc>
                <a:tc>
                  <a:txBody>
                    <a:bodyPr/>
                    <a:lstStyle/>
                    <a:p>
                      <a:r>
                        <a:rPr lang="en-US" dirty="0" smtClean="0"/>
                        <a:t>0.73</a:t>
                      </a:r>
                      <a:endParaRPr lang="en-US" dirty="0"/>
                    </a:p>
                  </a:txBody>
                  <a:tcPr/>
                </a:tc>
                <a:tc>
                  <a:txBody>
                    <a:bodyPr/>
                    <a:lstStyle/>
                    <a:p>
                      <a:r>
                        <a:rPr lang="en-US" dirty="0" smtClean="0"/>
                        <a:t>0.68</a:t>
                      </a:r>
                      <a:endParaRPr lang="en-US" dirty="0"/>
                    </a:p>
                  </a:txBody>
                  <a:tcPr/>
                </a:tc>
                <a:tc>
                  <a:txBody>
                    <a:bodyPr/>
                    <a:lstStyle/>
                    <a:p>
                      <a:r>
                        <a:rPr lang="en-US" dirty="0" smtClean="0"/>
                        <a:t>0.68</a:t>
                      </a:r>
                      <a:endParaRPr lang="en-US" dirty="0"/>
                    </a:p>
                  </a:txBody>
                  <a:tcPr/>
                </a:tc>
              </a:tr>
              <a:tr h="804883">
                <a:tc>
                  <a:txBody>
                    <a:bodyPr/>
                    <a:lstStyle/>
                    <a:p>
                      <a:r>
                        <a:rPr lang="en-US" dirty="0" smtClean="0"/>
                        <a:t>Logistic regression(threshold=0.37)</a:t>
                      </a:r>
                      <a:endParaRPr lang="en-US" dirty="0"/>
                    </a:p>
                  </a:txBody>
                  <a:tcPr/>
                </a:tc>
                <a:tc>
                  <a:txBody>
                    <a:bodyPr/>
                    <a:lstStyle/>
                    <a:p>
                      <a:r>
                        <a:rPr lang="en-US" dirty="0" smtClean="0"/>
                        <a:t>0.79</a:t>
                      </a:r>
                      <a:endParaRPr lang="en-US" dirty="0"/>
                    </a:p>
                  </a:txBody>
                  <a:tcPr/>
                </a:tc>
                <a:tc>
                  <a:txBody>
                    <a:bodyPr/>
                    <a:lstStyle/>
                    <a:p>
                      <a:r>
                        <a:rPr lang="en-US" dirty="0" smtClean="0"/>
                        <a:t>0.79</a:t>
                      </a:r>
                      <a:endParaRPr lang="en-US" dirty="0"/>
                    </a:p>
                  </a:txBody>
                  <a:tcPr/>
                </a:tc>
                <a:tc>
                  <a:txBody>
                    <a:bodyPr/>
                    <a:lstStyle/>
                    <a:p>
                      <a:r>
                        <a:rPr lang="en-US" dirty="0" smtClean="0"/>
                        <a:t>0.73</a:t>
                      </a:r>
                      <a:endParaRPr lang="en-US" dirty="0"/>
                    </a:p>
                  </a:txBody>
                  <a:tcPr/>
                </a:tc>
                <a:tc>
                  <a:txBody>
                    <a:bodyPr/>
                    <a:lstStyle/>
                    <a:p>
                      <a:r>
                        <a:rPr lang="en-US" dirty="0" smtClean="0"/>
                        <a:t>0.73</a:t>
                      </a:r>
                      <a:endParaRPr lang="en-US" dirty="0"/>
                    </a:p>
                  </a:txBody>
                  <a:tcPr/>
                </a:tc>
                <a:tc>
                  <a:txBody>
                    <a:bodyPr/>
                    <a:lstStyle/>
                    <a:p>
                      <a:r>
                        <a:rPr lang="en-US" dirty="0" smtClean="0"/>
                        <a:t>0.66</a:t>
                      </a:r>
                      <a:endParaRPr lang="en-US" dirty="0"/>
                    </a:p>
                  </a:txBody>
                  <a:tcPr/>
                </a:tc>
                <a:tc>
                  <a:txBody>
                    <a:bodyPr/>
                    <a:lstStyle/>
                    <a:p>
                      <a:r>
                        <a:rPr lang="en-US" dirty="0" smtClean="0"/>
                        <a:t>0.66</a:t>
                      </a:r>
                      <a:endParaRPr lang="en-US" dirty="0"/>
                    </a:p>
                  </a:txBody>
                  <a:tcPr/>
                </a:tc>
                <a:tc>
                  <a:txBody>
                    <a:bodyPr/>
                    <a:lstStyle/>
                    <a:p>
                      <a:r>
                        <a:rPr lang="en-US" dirty="0" smtClean="0"/>
                        <a:t>0.70</a:t>
                      </a:r>
                      <a:endParaRPr lang="en-US" dirty="0"/>
                    </a:p>
                  </a:txBody>
                  <a:tcPr/>
                </a:tc>
                <a:tc>
                  <a:txBody>
                    <a:bodyPr/>
                    <a:lstStyle/>
                    <a:p>
                      <a:r>
                        <a:rPr lang="en-US" dirty="0" smtClean="0"/>
                        <a:t>0.70</a:t>
                      </a:r>
                      <a:endParaRPr lang="en-US" dirty="0"/>
                    </a:p>
                  </a:txBody>
                  <a:tcPr/>
                </a:tc>
              </a:tr>
              <a:tr h="804883">
                <a:tc>
                  <a:txBody>
                    <a:bodyPr/>
                    <a:lstStyle/>
                    <a:p>
                      <a:r>
                        <a:rPr lang="en-US" dirty="0" smtClean="0"/>
                        <a:t>Logistic regression(threshold=0.42)</a:t>
                      </a:r>
                      <a:endParaRPr lang="en-US" dirty="0"/>
                    </a:p>
                  </a:txBody>
                  <a:tcPr/>
                </a:tc>
                <a:tc>
                  <a:txBody>
                    <a:bodyPr/>
                    <a:lstStyle/>
                    <a:p>
                      <a:r>
                        <a:rPr lang="en-US" dirty="0" smtClean="0"/>
                        <a:t>0.80</a:t>
                      </a:r>
                      <a:endParaRPr lang="en-US" dirty="0"/>
                    </a:p>
                  </a:txBody>
                  <a:tcPr/>
                </a:tc>
                <a:tc>
                  <a:txBody>
                    <a:bodyPr/>
                    <a:lstStyle/>
                    <a:p>
                      <a:r>
                        <a:rPr lang="en-US" dirty="0" smtClean="0"/>
                        <a:t>0.80</a:t>
                      </a:r>
                      <a:endParaRPr lang="en-US" dirty="0"/>
                    </a:p>
                  </a:txBody>
                  <a:tcPr/>
                </a:tc>
                <a:tc>
                  <a:txBody>
                    <a:bodyPr/>
                    <a:lstStyle/>
                    <a:p>
                      <a:r>
                        <a:rPr lang="en-US" dirty="0" smtClean="0"/>
                        <a:t>0.69</a:t>
                      </a:r>
                      <a:endParaRPr lang="en-US" dirty="0"/>
                    </a:p>
                  </a:txBody>
                  <a:tcPr/>
                </a:tc>
                <a:tc>
                  <a:txBody>
                    <a:bodyPr/>
                    <a:lstStyle/>
                    <a:p>
                      <a:r>
                        <a:rPr lang="en-US" dirty="0" smtClean="0"/>
                        <a:t>0.70</a:t>
                      </a:r>
                      <a:endParaRPr lang="en-US" dirty="0"/>
                    </a:p>
                  </a:txBody>
                  <a:tcPr/>
                </a:tc>
                <a:tc>
                  <a:txBody>
                    <a:bodyPr/>
                    <a:lstStyle/>
                    <a:p>
                      <a:r>
                        <a:rPr lang="en-US" dirty="0" smtClean="0"/>
                        <a:t>0.69</a:t>
                      </a:r>
                      <a:endParaRPr lang="en-US" dirty="0"/>
                    </a:p>
                  </a:txBody>
                  <a:tcPr/>
                </a:tc>
                <a:tc>
                  <a:txBody>
                    <a:bodyPr/>
                    <a:lstStyle/>
                    <a:p>
                      <a:r>
                        <a:rPr lang="en-US" dirty="0" smtClean="0"/>
                        <a:t>0.69</a:t>
                      </a:r>
                      <a:endParaRPr lang="en-US" dirty="0"/>
                    </a:p>
                  </a:txBody>
                  <a:tcPr/>
                </a:tc>
                <a:tc>
                  <a:txBody>
                    <a:bodyPr/>
                    <a:lstStyle/>
                    <a:p>
                      <a:r>
                        <a:rPr lang="en-US" dirty="0" smtClean="0"/>
                        <a:t>0.69</a:t>
                      </a:r>
                      <a:endParaRPr lang="en-US" dirty="0"/>
                    </a:p>
                  </a:txBody>
                  <a:tcPr/>
                </a:tc>
                <a:tc>
                  <a:txBody>
                    <a:bodyPr/>
                    <a:lstStyle/>
                    <a:p>
                      <a:r>
                        <a:rPr lang="en-US" dirty="0" smtClean="0"/>
                        <a:t>0.69</a:t>
                      </a:r>
                      <a:endParaRPr lang="en-US" dirty="0"/>
                    </a:p>
                  </a:txBody>
                  <a:tcPr/>
                </a:tc>
              </a:tr>
              <a:tr h="804883">
                <a:tc>
                  <a:txBody>
                    <a:bodyPr/>
                    <a:lstStyle/>
                    <a:p>
                      <a:r>
                        <a:rPr lang="en-US" dirty="0" smtClean="0"/>
                        <a:t>Decision tree</a:t>
                      </a:r>
                      <a:endParaRPr lang="en-US" dirty="0"/>
                    </a:p>
                  </a:txBody>
                  <a:tcPr/>
                </a:tc>
                <a:tc>
                  <a:txBody>
                    <a:bodyPr/>
                    <a:lstStyle/>
                    <a:p>
                      <a:r>
                        <a:rPr lang="en-US" dirty="0" smtClean="0"/>
                        <a:t>0.99</a:t>
                      </a:r>
                      <a:endParaRPr lang="en-US" dirty="0"/>
                    </a:p>
                  </a:txBody>
                  <a:tcPr/>
                </a:tc>
                <a:tc>
                  <a:txBody>
                    <a:bodyPr/>
                    <a:lstStyle/>
                    <a:p>
                      <a:r>
                        <a:rPr lang="en-US" dirty="0" smtClean="0"/>
                        <a:t>0.87</a:t>
                      </a:r>
                      <a:endParaRPr lang="en-US" dirty="0"/>
                    </a:p>
                  </a:txBody>
                  <a:tcPr/>
                </a:tc>
                <a:tc>
                  <a:txBody>
                    <a:bodyPr/>
                    <a:lstStyle/>
                    <a:p>
                      <a:r>
                        <a:rPr lang="en-US" dirty="0" smtClean="0"/>
                        <a:t>0.98</a:t>
                      </a:r>
                      <a:endParaRPr lang="en-US" dirty="0"/>
                    </a:p>
                  </a:txBody>
                  <a:tcPr/>
                </a:tc>
                <a:tc>
                  <a:txBody>
                    <a:bodyPr/>
                    <a:lstStyle/>
                    <a:p>
                      <a:r>
                        <a:rPr lang="en-US" dirty="0" smtClean="0"/>
                        <a:t>0.81</a:t>
                      </a:r>
                      <a:endParaRPr lang="en-US" dirty="0"/>
                    </a:p>
                  </a:txBody>
                  <a:tcPr/>
                </a:tc>
                <a:tc>
                  <a:txBody>
                    <a:bodyPr/>
                    <a:lstStyle/>
                    <a:p>
                      <a:r>
                        <a:rPr lang="en-US" dirty="0" smtClean="0"/>
                        <a:t>0.99</a:t>
                      </a:r>
                      <a:endParaRPr lang="en-US" dirty="0"/>
                    </a:p>
                  </a:txBody>
                  <a:tcPr/>
                </a:tc>
                <a:tc>
                  <a:txBody>
                    <a:bodyPr/>
                    <a:lstStyle/>
                    <a:p>
                      <a:r>
                        <a:rPr lang="en-US" dirty="0" smtClean="0"/>
                        <a:t>0.79</a:t>
                      </a:r>
                      <a:endParaRPr lang="en-US" dirty="0"/>
                    </a:p>
                  </a:txBody>
                  <a:tcPr/>
                </a:tc>
                <a:tc>
                  <a:txBody>
                    <a:bodyPr/>
                    <a:lstStyle/>
                    <a:p>
                      <a:r>
                        <a:rPr lang="en-US" dirty="0" smtClean="0"/>
                        <a:t>0.99</a:t>
                      </a:r>
                      <a:endParaRPr lang="en-US" dirty="0"/>
                    </a:p>
                  </a:txBody>
                  <a:tcPr/>
                </a:tc>
                <a:tc>
                  <a:txBody>
                    <a:bodyPr/>
                    <a:lstStyle/>
                    <a:p>
                      <a:r>
                        <a:rPr lang="en-US" dirty="0" smtClean="0"/>
                        <a:t>0.80</a:t>
                      </a:r>
                      <a:endParaRPr lang="en-US" dirty="0"/>
                    </a:p>
                  </a:txBody>
                  <a:tcPr/>
                </a:tc>
              </a:tr>
              <a:tr h="804883">
                <a:tc>
                  <a:txBody>
                    <a:bodyPr/>
                    <a:lstStyle/>
                    <a:p>
                      <a:r>
                        <a:rPr lang="en-US" dirty="0" smtClean="0"/>
                        <a:t>Decision</a:t>
                      </a:r>
                      <a:r>
                        <a:rPr lang="en-US" baseline="0" dirty="0" smtClean="0"/>
                        <a:t> tree – pre pruning</a:t>
                      </a:r>
                      <a:endParaRPr lang="en-US" dirty="0"/>
                    </a:p>
                  </a:txBody>
                  <a:tcPr>
                    <a:solidFill>
                      <a:srgbClr val="92D050"/>
                    </a:solidFill>
                  </a:tcPr>
                </a:tc>
                <a:tc>
                  <a:txBody>
                    <a:bodyPr/>
                    <a:lstStyle/>
                    <a:p>
                      <a:r>
                        <a:rPr lang="en-US" dirty="0" smtClean="0"/>
                        <a:t>0.83</a:t>
                      </a:r>
                      <a:endParaRPr lang="en-US" dirty="0"/>
                    </a:p>
                  </a:txBody>
                  <a:tcPr>
                    <a:solidFill>
                      <a:srgbClr val="92D050"/>
                    </a:solidFill>
                  </a:tcPr>
                </a:tc>
                <a:tc>
                  <a:txBody>
                    <a:bodyPr/>
                    <a:lstStyle/>
                    <a:p>
                      <a:r>
                        <a:rPr lang="en-US" dirty="0" smtClean="0"/>
                        <a:t>0.83</a:t>
                      </a:r>
                      <a:endParaRPr lang="en-US" dirty="0"/>
                    </a:p>
                  </a:txBody>
                  <a:tcPr>
                    <a:solidFill>
                      <a:srgbClr val="92D050"/>
                    </a:solidFill>
                  </a:tcPr>
                </a:tc>
                <a:tc>
                  <a:txBody>
                    <a:bodyPr/>
                    <a:lstStyle/>
                    <a:p>
                      <a:r>
                        <a:rPr lang="en-US" dirty="0" smtClean="0"/>
                        <a:t>0.78</a:t>
                      </a:r>
                      <a:endParaRPr lang="en-US" dirty="0"/>
                    </a:p>
                  </a:txBody>
                  <a:tcPr>
                    <a:solidFill>
                      <a:srgbClr val="92D050"/>
                    </a:solidFill>
                  </a:tcPr>
                </a:tc>
                <a:tc>
                  <a:txBody>
                    <a:bodyPr/>
                    <a:lstStyle/>
                    <a:p>
                      <a:r>
                        <a:rPr lang="en-US" dirty="0" smtClean="0"/>
                        <a:t>0.78</a:t>
                      </a:r>
                      <a:endParaRPr lang="en-US" dirty="0"/>
                    </a:p>
                  </a:txBody>
                  <a:tcPr>
                    <a:solidFill>
                      <a:srgbClr val="92D050"/>
                    </a:solidFill>
                  </a:tcPr>
                </a:tc>
                <a:tc>
                  <a:txBody>
                    <a:bodyPr/>
                    <a:lstStyle/>
                    <a:p>
                      <a:r>
                        <a:rPr lang="en-US" dirty="0" smtClean="0"/>
                        <a:t>0.72</a:t>
                      </a:r>
                      <a:endParaRPr lang="en-US" dirty="0"/>
                    </a:p>
                  </a:txBody>
                  <a:tcPr>
                    <a:solidFill>
                      <a:srgbClr val="92D050"/>
                    </a:solidFill>
                  </a:tcPr>
                </a:tc>
                <a:tc>
                  <a:txBody>
                    <a:bodyPr/>
                    <a:lstStyle/>
                    <a:p>
                      <a:r>
                        <a:rPr lang="en-US" dirty="0" smtClean="0"/>
                        <a:t>0.72</a:t>
                      </a:r>
                      <a:endParaRPr lang="en-US" dirty="0"/>
                    </a:p>
                  </a:txBody>
                  <a:tcPr>
                    <a:solidFill>
                      <a:srgbClr val="92D050"/>
                    </a:solidFill>
                  </a:tcPr>
                </a:tc>
                <a:tc>
                  <a:txBody>
                    <a:bodyPr/>
                    <a:lstStyle/>
                    <a:p>
                      <a:r>
                        <a:rPr lang="en-US" dirty="0" smtClean="0"/>
                        <a:t>0.75</a:t>
                      </a:r>
                      <a:endParaRPr lang="en-US" dirty="0"/>
                    </a:p>
                  </a:txBody>
                  <a:tcPr>
                    <a:solidFill>
                      <a:srgbClr val="92D050"/>
                    </a:solidFill>
                  </a:tcPr>
                </a:tc>
                <a:tc>
                  <a:txBody>
                    <a:bodyPr/>
                    <a:lstStyle/>
                    <a:p>
                      <a:r>
                        <a:rPr lang="en-US" dirty="0" smtClean="0"/>
                        <a:t>0.75</a:t>
                      </a:r>
                      <a:endParaRPr lang="en-US" dirty="0"/>
                    </a:p>
                  </a:txBody>
                  <a:tcPr>
                    <a:solidFill>
                      <a:srgbClr val="92D050"/>
                    </a:solidFill>
                  </a:tcPr>
                </a:tc>
              </a:tr>
              <a:tr h="804883">
                <a:tc>
                  <a:txBody>
                    <a:bodyPr/>
                    <a:lstStyle/>
                    <a:p>
                      <a:r>
                        <a:rPr lang="en-US" dirty="0" smtClean="0"/>
                        <a:t>Decision tree – post pruning</a:t>
                      </a:r>
                      <a:endParaRPr lang="en-US" dirty="0"/>
                    </a:p>
                  </a:txBody>
                  <a:tcPr/>
                </a:tc>
                <a:tc>
                  <a:txBody>
                    <a:bodyPr/>
                    <a:lstStyle/>
                    <a:p>
                      <a:r>
                        <a:rPr lang="en-US" dirty="0" smtClean="0"/>
                        <a:t>0.89</a:t>
                      </a:r>
                      <a:endParaRPr lang="en-US" dirty="0"/>
                    </a:p>
                  </a:txBody>
                  <a:tcPr/>
                </a:tc>
                <a:tc>
                  <a:txBody>
                    <a:bodyPr/>
                    <a:lstStyle/>
                    <a:p>
                      <a:r>
                        <a:rPr lang="en-US" dirty="0" smtClean="0"/>
                        <a:t>0.86</a:t>
                      </a:r>
                      <a:endParaRPr lang="en-US" dirty="0"/>
                    </a:p>
                  </a:txBody>
                  <a:tcPr/>
                </a:tc>
                <a:tc>
                  <a:txBody>
                    <a:bodyPr/>
                    <a:lstStyle/>
                    <a:p>
                      <a:r>
                        <a:rPr lang="en-US" dirty="0" smtClean="0"/>
                        <a:t>0.90</a:t>
                      </a:r>
                      <a:endParaRPr lang="en-US" dirty="0"/>
                    </a:p>
                  </a:txBody>
                  <a:tcPr/>
                </a:tc>
                <a:tc>
                  <a:txBody>
                    <a:bodyPr/>
                    <a:lstStyle/>
                    <a:p>
                      <a:r>
                        <a:rPr lang="en-US" dirty="0" smtClean="0"/>
                        <a:t>0.85</a:t>
                      </a:r>
                      <a:endParaRPr lang="en-US" dirty="0"/>
                    </a:p>
                  </a:txBody>
                  <a:tcPr/>
                </a:tc>
                <a:tc>
                  <a:txBody>
                    <a:bodyPr/>
                    <a:lstStyle/>
                    <a:p>
                      <a:r>
                        <a:rPr lang="en-US" dirty="0" smtClean="0"/>
                        <a:t>0.81</a:t>
                      </a:r>
                      <a:endParaRPr lang="en-US" dirty="0"/>
                    </a:p>
                  </a:txBody>
                  <a:tcPr/>
                </a:tc>
                <a:tc>
                  <a:txBody>
                    <a:bodyPr/>
                    <a:lstStyle/>
                    <a:p>
                      <a:r>
                        <a:rPr lang="en-US" dirty="0" smtClean="0"/>
                        <a:t>0.76</a:t>
                      </a:r>
                      <a:endParaRPr lang="en-US" dirty="0"/>
                    </a:p>
                  </a:txBody>
                  <a:tcPr/>
                </a:tc>
                <a:tc>
                  <a:txBody>
                    <a:bodyPr/>
                    <a:lstStyle/>
                    <a:p>
                      <a:r>
                        <a:rPr lang="en-US" dirty="0" smtClean="0"/>
                        <a:t>0.85</a:t>
                      </a:r>
                      <a:endParaRPr lang="en-US" dirty="0"/>
                    </a:p>
                  </a:txBody>
                  <a:tcPr/>
                </a:tc>
                <a:tc>
                  <a:txBody>
                    <a:bodyPr/>
                    <a:lstStyle/>
                    <a:p>
                      <a:r>
                        <a:rPr lang="en-US" dirty="0" smtClean="0"/>
                        <a:t>0.80</a:t>
                      </a:r>
                      <a:endParaRPr lang="en-US" dirty="0"/>
                    </a:p>
                  </a:txBody>
                  <a:tcPr/>
                </a:tc>
              </a:tr>
            </a:tbl>
          </a:graphicData>
        </a:graphic>
      </p:graphicFrame>
      <p:sp>
        <p:nvSpPr>
          <p:cNvPr id="5" name="Title 1"/>
          <p:cNvSpPr txBox="1">
            <a:spLocks/>
          </p:cNvSpPr>
          <p:nvPr/>
        </p:nvSpPr>
        <p:spPr>
          <a:xfrm>
            <a:off x="1108362" y="277091"/>
            <a:ext cx="10513291" cy="53570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lgerian" panose="04020705040A02060702" pitchFamily="82" charset="0"/>
              </a:rPr>
              <a:t>        MODEL PERFORMANCE SUMMARY</a:t>
            </a:r>
            <a:endParaRPr lang="en-US" dirty="0">
              <a:latin typeface="Algerian" panose="04020705040A02060702" pitchFamily="82" charset="0"/>
            </a:endParaRPr>
          </a:p>
        </p:txBody>
      </p:sp>
    </p:spTree>
    <p:extLst>
      <p:ext uri="{BB962C8B-B14F-4D97-AF65-F5344CB8AC3E}">
        <p14:creationId xmlns:p14="http://schemas.microsoft.com/office/powerpoint/2010/main" val="1760706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350982"/>
            <a:ext cx="10494818" cy="581892"/>
          </a:xfrm>
        </p:spPr>
        <p:txBody>
          <a:bodyPr>
            <a:normAutofit fontScale="90000"/>
          </a:bodyPr>
          <a:lstStyle/>
          <a:p>
            <a:r>
              <a:rPr lang="en-US" sz="3600" dirty="0" smtClean="0">
                <a:latin typeface="Algerian" panose="04020705040A02060702" pitchFamily="82" charset="0"/>
              </a:rPr>
              <a:t>BUSINESS INSIGHTS AND RECOMMENDATIONS</a:t>
            </a:r>
            <a:endParaRPr lang="en-US" sz="3600" dirty="0">
              <a:latin typeface="Algerian" panose="04020705040A02060702" pitchFamily="82" charset="0"/>
            </a:endParaRPr>
          </a:p>
        </p:txBody>
      </p:sp>
      <p:sp>
        <p:nvSpPr>
          <p:cNvPr id="4" name="Title 1"/>
          <p:cNvSpPr>
            <a:spLocks noGrp="1"/>
          </p:cNvSpPr>
          <p:nvPr>
            <p:ph idx="1"/>
          </p:nvPr>
        </p:nvSpPr>
        <p:spPr>
          <a:xfrm>
            <a:off x="838200" y="1136073"/>
            <a:ext cx="10515600" cy="5040890"/>
          </a:xfrm>
        </p:spPr>
        <p:txBody>
          <a:bodyPr>
            <a:normAutofit fontScale="92500" lnSpcReduction="10000"/>
          </a:bodyPr>
          <a:lstStyle/>
          <a:p>
            <a:pPr marL="0" indent="0">
              <a:buNone/>
            </a:pPr>
            <a:r>
              <a:rPr lang="en-US" sz="2400" dirty="0" smtClean="0">
                <a:latin typeface="+mj-lt"/>
              </a:rPr>
              <a:t>The following are the insights the data displayed</a:t>
            </a:r>
          </a:p>
          <a:p>
            <a:r>
              <a:rPr lang="en-US" sz="2400" dirty="0" smtClean="0">
                <a:latin typeface="+mj-lt"/>
              </a:rPr>
              <a:t>it shows 32.8% bookings were cancelled</a:t>
            </a:r>
          </a:p>
          <a:p>
            <a:r>
              <a:rPr lang="en-US" sz="2400" dirty="0" smtClean="0">
                <a:latin typeface="+mj-lt"/>
              </a:rPr>
              <a:t>Lead time, market segment(online) and no of special requests had a high influence in booking cancellations</a:t>
            </a:r>
            <a:endParaRPr lang="en-US" sz="2400" dirty="0">
              <a:latin typeface="+mj-lt"/>
            </a:endParaRPr>
          </a:p>
          <a:p>
            <a:pPr marL="0" indent="0">
              <a:buNone/>
            </a:pPr>
            <a:endParaRPr lang="en-US" sz="2400" dirty="0">
              <a:latin typeface="+mj-lt"/>
            </a:endParaRPr>
          </a:p>
          <a:p>
            <a:pPr marL="0" indent="0">
              <a:buNone/>
            </a:pPr>
            <a:r>
              <a:rPr lang="en-US" sz="2400" dirty="0" smtClean="0">
                <a:latin typeface="+mj-lt"/>
              </a:rPr>
              <a:t>The following will be recommended for INN hotels to help in formulating profitable policies for cancellation;</a:t>
            </a:r>
          </a:p>
          <a:p>
            <a:pPr marL="0" indent="0">
              <a:buNone/>
            </a:pPr>
            <a:endParaRPr lang="en-US" sz="2400" dirty="0" smtClean="0">
              <a:latin typeface="+mj-lt"/>
            </a:endParaRPr>
          </a:p>
          <a:p>
            <a:r>
              <a:rPr lang="en-US" sz="2400" dirty="0" smtClean="0">
                <a:latin typeface="+mj-lt"/>
              </a:rPr>
              <a:t>Offer non-refundable rates/cancellation fees to guests, this will help reduce cancellations and also improve customers commitment especially on the online market segment</a:t>
            </a:r>
          </a:p>
          <a:p>
            <a:r>
              <a:rPr lang="en-US" sz="2400" dirty="0" smtClean="0">
                <a:latin typeface="+mj-lt"/>
              </a:rPr>
              <a:t>Send guest email reminders about the bookings, from the data it shows the average lead time is 85 days, a monthly reminder, 7 days daily reminder to the arrival date</a:t>
            </a:r>
          </a:p>
          <a:p>
            <a:r>
              <a:rPr lang="en-US" sz="2400" dirty="0" smtClean="0">
                <a:latin typeface="+mj-lt"/>
              </a:rPr>
              <a:t>The data also shows guests who have 1 or 2 special requests are more likely to cancel, a higher charge should be implemented when a guest ask for this requests</a:t>
            </a:r>
          </a:p>
          <a:p>
            <a:endParaRPr lang="en-US" sz="2400" dirty="0" smtClean="0">
              <a:latin typeface="+mj-lt"/>
            </a:endParaRPr>
          </a:p>
        </p:txBody>
      </p:sp>
    </p:spTree>
    <p:extLst>
      <p:ext uri="{BB962C8B-B14F-4D97-AF65-F5344CB8AC3E}">
        <p14:creationId xmlns:p14="http://schemas.microsoft.com/office/powerpoint/2010/main" val="2712722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mj-lt"/>
              </a:rPr>
              <a:t>August , September, &amp; October experienced a higher number of booking cancellation, INN hotels should check the cancellation behavior in this region comparing with competitive markets. This can help understand the problem and if there is not issue with the region, INN hotels should look inward to reduce impact on these months</a:t>
            </a:r>
            <a:endParaRPr lang="en-US" sz="2000" dirty="0">
              <a:latin typeface="+mj-lt"/>
            </a:endParaRPr>
          </a:p>
          <a:p>
            <a:endParaRPr lang="en-US" sz="2000" dirty="0">
              <a:latin typeface="+mj-lt"/>
            </a:endParaRPr>
          </a:p>
        </p:txBody>
      </p:sp>
      <p:sp>
        <p:nvSpPr>
          <p:cNvPr id="4" name="Title 1"/>
          <p:cNvSpPr>
            <a:spLocks noGrp="1"/>
          </p:cNvSpPr>
          <p:nvPr>
            <p:ph type="title"/>
          </p:nvPr>
        </p:nvSpPr>
        <p:spPr/>
        <p:txBody>
          <a:bodyPr>
            <a:normAutofit/>
          </a:bodyPr>
          <a:lstStyle/>
          <a:p>
            <a:r>
              <a:rPr lang="en-US" sz="3600" dirty="0" smtClean="0">
                <a:latin typeface="Algerian" panose="04020705040A02060702" pitchFamily="82" charset="0"/>
              </a:rPr>
              <a:t>BUSINESS INSIGHTS AND RECOMMENDATIONS</a:t>
            </a:r>
            <a:endParaRPr lang="en-US" sz="3600" dirty="0">
              <a:latin typeface="Algerian" panose="04020705040A02060702" pitchFamily="82" charset="0"/>
            </a:endParaRPr>
          </a:p>
        </p:txBody>
      </p:sp>
    </p:spTree>
    <p:extLst>
      <p:ext uri="{BB962C8B-B14F-4D97-AF65-F5344CB8AC3E}">
        <p14:creationId xmlns:p14="http://schemas.microsoft.com/office/powerpoint/2010/main" val="2762416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7" y="916862"/>
            <a:ext cx="6096000" cy="3170099"/>
          </a:xfrm>
          <a:prstGeom prst="rect">
            <a:avLst/>
          </a:prstGeom>
        </p:spPr>
        <p:txBody>
          <a:bodyPr>
            <a:spAutoFit/>
          </a:bodyPr>
          <a:lstStyle/>
          <a:p>
            <a:r>
              <a:rPr lang="en-US" sz="6000" dirty="0" smtClean="0">
                <a:latin typeface="Algerian" panose="04020705040A02060702" pitchFamily="82" charset="0"/>
              </a:rPr>
              <a:t>Contents</a:t>
            </a:r>
            <a:r>
              <a:rPr lang="en-US" sz="6000" b="1" dirty="0" smtClean="0">
                <a:latin typeface="Algerian" panose="04020705040A02060702" pitchFamily="82" charset="0"/>
              </a:rPr>
              <a:t> </a:t>
            </a:r>
          </a:p>
          <a:p>
            <a:pPr marL="285750" indent="-285750">
              <a:buFont typeface="Arial" panose="020B0604020202020204" pitchFamily="34" charset="0"/>
              <a:buChar char="•"/>
            </a:pPr>
            <a:r>
              <a:rPr lang="en-US" sz="2000" dirty="0" smtClean="0"/>
              <a:t> Executive summary</a:t>
            </a:r>
          </a:p>
          <a:p>
            <a:pPr marL="285750" indent="-285750">
              <a:buFont typeface="Arial" panose="020B0604020202020204" pitchFamily="34" charset="0"/>
              <a:buChar char="•"/>
            </a:pPr>
            <a:r>
              <a:rPr lang="en-US" sz="2000" dirty="0" smtClean="0"/>
              <a:t> Business Problem Overview &amp; solution approach</a:t>
            </a:r>
          </a:p>
          <a:p>
            <a:pPr marL="285750" indent="-285750">
              <a:buFont typeface="Arial" panose="020B0604020202020204" pitchFamily="34" charset="0"/>
              <a:buChar char="•"/>
            </a:pPr>
            <a:r>
              <a:rPr lang="en-US" sz="2000" dirty="0" smtClean="0"/>
              <a:t> Exploratory Data Analysis (EDA) </a:t>
            </a:r>
          </a:p>
          <a:p>
            <a:pPr marL="285750" indent="-285750">
              <a:buFont typeface="Arial" panose="020B0604020202020204" pitchFamily="34" charset="0"/>
              <a:buChar char="•"/>
            </a:pPr>
            <a:r>
              <a:rPr lang="en-US" sz="2000" dirty="0" smtClean="0"/>
              <a:t> Data preprocessing</a:t>
            </a:r>
          </a:p>
          <a:p>
            <a:pPr marL="285750" indent="-285750">
              <a:buFont typeface="Arial" panose="020B0604020202020204" pitchFamily="34" charset="0"/>
              <a:buChar char="•"/>
            </a:pPr>
            <a:r>
              <a:rPr lang="en-US" sz="2000" dirty="0" smtClean="0"/>
              <a:t> Model performance summary</a:t>
            </a:r>
          </a:p>
          <a:p>
            <a:pPr marL="285750" indent="-285750">
              <a:buFont typeface="Arial" panose="020B0604020202020204" pitchFamily="34" charset="0"/>
              <a:buChar char="•"/>
            </a:pPr>
            <a:r>
              <a:rPr lang="en-US" sz="2000" dirty="0" smtClean="0"/>
              <a:t> Appendix </a:t>
            </a:r>
          </a:p>
          <a:p>
            <a:pPr marL="285750" indent="-285750">
              <a:buFont typeface="Arial" panose="020B0604020202020204" pitchFamily="34" charset="0"/>
              <a:buChar char="•"/>
            </a:pPr>
            <a:r>
              <a:rPr lang="en-US" sz="2000" dirty="0" smtClean="0"/>
              <a:t> Business Insights and Recommendations</a:t>
            </a:r>
            <a:endParaRPr lang="en-US" sz="2000" dirty="0"/>
          </a:p>
        </p:txBody>
      </p:sp>
    </p:spTree>
    <p:extLst>
      <p:ext uri="{BB962C8B-B14F-4D97-AF65-F5344CB8AC3E}">
        <p14:creationId xmlns:p14="http://schemas.microsoft.com/office/powerpoint/2010/main" val="266700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72548"/>
          </a:xfrm>
        </p:spPr>
        <p:txBody>
          <a:bodyPr>
            <a:normAutofit/>
          </a:bodyPr>
          <a:lstStyle/>
          <a:p>
            <a:r>
              <a:rPr lang="en-US" sz="3200" dirty="0" smtClean="0">
                <a:latin typeface="Algerian" panose="04020705040A02060702" pitchFamily="82" charset="0"/>
              </a:rPr>
              <a:t>BUSINESS PROBLEM OVERVIEW &amp; SOLUTION APPROACH</a:t>
            </a:r>
            <a:endParaRPr lang="en-US" sz="3200" dirty="0">
              <a:latin typeface="Algerian" panose="04020705040A02060702" pitchFamily="82" charset="0"/>
            </a:endParaRPr>
          </a:p>
        </p:txBody>
      </p:sp>
      <p:sp>
        <p:nvSpPr>
          <p:cNvPr id="5" name="Content Placeholder 4"/>
          <p:cNvSpPr>
            <a:spLocks noGrp="1"/>
          </p:cNvSpPr>
          <p:nvPr>
            <p:ph idx="1"/>
          </p:nvPr>
        </p:nvSpPr>
        <p:spPr>
          <a:xfrm>
            <a:off x="838200" y="1354571"/>
            <a:ext cx="10515600" cy="4351338"/>
          </a:xfrm>
        </p:spPr>
        <p:txBody>
          <a:bodyPr/>
          <a:lstStyle/>
          <a:p>
            <a:r>
              <a:rPr lang="en-US" sz="2000" dirty="0"/>
              <a:t>A significant number of hotel bookings are called-off due to cancellations or </a:t>
            </a:r>
            <a:r>
              <a:rPr lang="en-US" sz="2000" dirty="0" smtClean="0"/>
              <a:t>no-shows due to </a:t>
            </a:r>
            <a:r>
              <a:rPr lang="en-US" sz="2000" dirty="0"/>
              <a:t> change of plans, scheduling conflicts, </a:t>
            </a:r>
            <a:r>
              <a:rPr lang="en-US" sz="2000" dirty="0" err="1" smtClean="0"/>
              <a:t>etc</a:t>
            </a:r>
            <a:endParaRPr lang="en-US" sz="2000" dirty="0" smtClean="0"/>
          </a:p>
          <a:p>
            <a:r>
              <a:rPr lang="en-US" sz="2000" dirty="0" smtClean="0"/>
              <a:t>These cancellations are done free of charge or preferably at a low cost which is beneficial to hotel guests but it is a less desirable and a revenue-diminishing factor for INN hotel and such losses are particularly high on last-minute cancellations. </a:t>
            </a:r>
          </a:p>
          <a:p>
            <a:r>
              <a:rPr lang="en-US" sz="2000" dirty="0" smtClean="0"/>
              <a:t>The new technologies involving online booking channels have dramatically changed customers’ booking possibilities and behavior</a:t>
            </a:r>
          </a:p>
          <a:p>
            <a:r>
              <a:rPr lang="en-US" sz="2000" dirty="0"/>
              <a:t>T</a:t>
            </a:r>
            <a:r>
              <a:rPr lang="en-US" sz="2000" dirty="0" smtClean="0"/>
              <a:t>o analyze the data, find which factors have a high influence on booking cancellations, build a predictive model that can predict which booking is going to be canceled in advance, and help in formulating profitable policies for cancellations and refunds.</a:t>
            </a:r>
          </a:p>
          <a:p>
            <a:endParaRPr lang="en-US" dirty="0"/>
          </a:p>
        </p:txBody>
      </p:sp>
    </p:spTree>
    <p:extLst>
      <p:ext uri="{BB962C8B-B14F-4D97-AF65-F5344CB8AC3E}">
        <p14:creationId xmlns:p14="http://schemas.microsoft.com/office/powerpoint/2010/main" val="34303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669348"/>
          </a:xfrm>
        </p:spPr>
        <p:txBody>
          <a:bodyPr>
            <a:normAutofit fontScale="90000"/>
          </a:bodyPr>
          <a:lstStyle/>
          <a:p>
            <a:r>
              <a:rPr lang="en-US" dirty="0" smtClean="0">
                <a:latin typeface="Algerian" panose="04020705040A02060702" pitchFamily="82" charset="0"/>
              </a:rPr>
              <a:t>DATA OVERVIEW</a:t>
            </a:r>
            <a:endParaRPr lang="en-US" dirty="0">
              <a:latin typeface="Algerian" panose="04020705040A02060702" pitchFamily="82" charset="0"/>
            </a:endParaRPr>
          </a:p>
        </p:txBody>
      </p:sp>
      <p:sp>
        <p:nvSpPr>
          <p:cNvPr id="3" name="Content Placeholder 2"/>
          <p:cNvSpPr>
            <a:spLocks noGrp="1"/>
          </p:cNvSpPr>
          <p:nvPr>
            <p:ph idx="1"/>
          </p:nvPr>
        </p:nvSpPr>
        <p:spPr>
          <a:xfrm>
            <a:off x="838200" y="1505527"/>
            <a:ext cx="10515600" cy="4671436"/>
          </a:xfrm>
        </p:spPr>
        <p:txBody>
          <a:bodyPr>
            <a:normAutofit/>
          </a:bodyPr>
          <a:lstStyle/>
          <a:p>
            <a:r>
              <a:rPr lang="en-US" sz="2000" dirty="0" smtClean="0"/>
              <a:t>The data set consist of 36,275 rows and 19 columns</a:t>
            </a:r>
            <a:endParaRPr lang="en-US" sz="2000" dirty="0"/>
          </a:p>
          <a:p>
            <a:r>
              <a:rPr lang="en-US" sz="2000" dirty="0" smtClean="0"/>
              <a:t> Most of the columns in the data are numeric in nature (integer or float).</a:t>
            </a:r>
          </a:p>
          <a:p>
            <a:r>
              <a:rPr lang="en-US" sz="2000" dirty="0" smtClean="0"/>
              <a:t>we have four (5) object type, which means they have text values and 1 float</a:t>
            </a:r>
          </a:p>
          <a:p>
            <a:r>
              <a:rPr lang="en-US" sz="2000" dirty="0" smtClean="0"/>
              <a:t>there are no missing or duplicated value in the dataset</a:t>
            </a:r>
          </a:p>
          <a:p>
            <a:r>
              <a:rPr lang="en-US" sz="2000" dirty="0" smtClean="0"/>
              <a:t>the maximum number of previous cancellations is 13 </a:t>
            </a:r>
          </a:p>
          <a:p>
            <a:r>
              <a:rPr lang="en-US" sz="2000" dirty="0" smtClean="0"/>
              <a:t>the maximum number of special request is 5</a:t>
            </a:r>
          </a:p>
          <a:p>
            <a:r>
              <a:rPr lang="en-US" sz="2000" dirty="0" smtClean="0"/>
              <a:t>the max number of previous bookings not cancelled is 58</a:t>
            </a:r>
          </a:p>
          <a:p>
            <a:r>
              <a:rPr lang="en-US" sz="2000" dirty="0" smtClean="0"/>
              <a:t>The average lead time is 85 days</a:t>
            </a:r>
          </a:p>
          <a:p>
            <a:pPr marL="0" indent="0">
              <a:buNone/>
            </a:pPr>
            <a:endParaRPr lang="en-US" sz="2000" dirty="0" smtClean="0"/>
          </a:p>
          <a:p>
            <a:endParaRPr lang="en-US" sz="2000" dirty="0"/>
          </a:p>
        </p:txBody>
      </p:sp>
    </p:spTree>
    <p:extLst>
      <p:ext uri="{BB962C8B-B14F-4D97-AF65-F5344CB8AC3E}">
        <p14:creationId xmlns:p14="http://schemas.microsoft.com/office/powerpoint/2010/main" val="2243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127" y="0"/>
            <a:ext cx="10781145" cy="1333501"/>
          </a:xfrm>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5" name="Content Placeholder 4"/>
          <p:cNvSpPr>
            <a:spLocks noGrp="1"/>
          </p:cNvSpPr>
          <p:nvPr>
            <p:ph sz="half" idx="2"/>
          </p:nvPr>
        </p:nvSpPr>
        <p:spPr>
          <a:xfrm>
            <a:off x="6172200" y="1376218"/>
            <a:ext cx="6019800" cy="5145232"/>
          </a:xfrm>
        </p:spPr>
        <p:txBody>
          <a:bodyPr>
            <a:normAutofit/>
          </a:bodyPr>
          <a:lstStyle/>
          <a:p>
            <a:r>
              <a:rPr lang="en-US" sz="2000" dirty="0" smtClean="0"/>
              <a:t>the offline &amp; online market segment has the highest number of book status</a:t>
            </a:r>
          </a:p>
          <a:p>
            <a:r>
              <a:rPr lang="en-US" sz="2000" dirty="0" smtClean="0"/>
              <a:t>Corporate, aviation and complementary have a very low booking status</a:t>
            </a:r>
          </a:p>
          <a:p>
            <a:endParaRPr lang="en-US" sz="2000" dirty="0" smtClean="0"/>
          </a:p>
          <a:p>
            <a:endParaRPr lang="en-US" sz="2000" dirty="0" smtClean="0"/>
          </a:p>
        </p:txBody>
      </p:sp>
      <p:sp>
        <p:nvSpPr>
          <p:cNvPr id="7" name="AutoShape 2" descr="data:image/png;base64,iVBORw0KGgoAAAANSUhEUgAAAmUAAAF0CAYAAABi7U6EAAAAOXRFWHRTb2Z0d2FyZQBNYXRwbG90bGliIHZlcnNpb24zLjQuMywgaHR0cHM6Ly9tYXRwbG90bGliLm9yZy/MnkTPAAAACXBIWXMAAAsTAAALEwEAmpwYAAAwvklEQVR4nO3de5hddX3o//dnMkACImQgagiXEA69IIpovIA8aWKi5ZyWgq2201M94dQHf6W2KsWjoU97qFprvCDlPNa20Fo4rbqLRy1gWywJCSl4gaBcgxQMNgmkkDJBuQWZzOf3x1oT9gyTmdlh9qy1Z79fz7OeWd+11+Wz95q15zPf9V3fb2QmkiRJqlZP1QFIkiTJpEySJKkWTMokSZJqwKRMkiSpBkzKJEmSasCkTJIkqQZ6qw7ghTr88MNz4cKFVYchSZI0oVtvvfU/M3PeWK91fFK2cOFCNm7cWHUYkiRJE4qIf9/ba96+lCRJqgGTMkmSpBowKZMkSaoBkzJJkqQaMCmTJEmqAZMySZKkGjApkyRJqgGTMkmSpBowKZMkSaoBk7IaGxgYYNWqVezcubPqUCRJUpuZlNVYo9Fg06ZNNBqNqkORJEltZlJWUwMDA6xdu5bMZM2aNdaWSZI0w5mU1VSj0WBoaAiAoaEha8skSZrhTMpqav369QwODgIwODjIunXrKo5IkiS1k0lZTS1dupTe3l4Aent7WbZsWcURSZKkdjIpq6n+/n56eorT09PTQ39/f8URSZKkdjIpq6m+vj6WL19ORLBixQrmzp1bdUiSJKmNeqsOQHvX39/Pli1brCWTJKkLmJTVWF9fH6tXr646DEmSNA28fSlJklQDJmWSJEk1YFImSZJUAyZlkiRJNWBSJkmSVAMmZZIkSTVgUiZJklQDJmWSJEk1YFImSZJUAyZlkiRJNWBSJkmSVAMmZZIkSTXQ9qQsIn4YEXdGxG0RsbFc1hcR10XEfeXPuU3rXxAR90fEvRHx8+2OT5IkqQ6mq6ZsWWa+KjMXl+VVwNrMPB5YW5aJiBOAfuDlwOnA5yJi1jTFKEmSVJmqbl+eCVxRzl8BnNW0vJGZz2TmA8D9wOumPzxJkqTpNR1JWQL/EhG3RsS7y2UvzcztAOXPl5TLFwBbm7bdVi6TJEma0Xqn4RhvzMyHIuIlwHUR8f1x1o0xluXzViqSu3cDHH300VMTpSRJUoXaXlOWmQ+VPx8BvkZxO/LhiJgPUP58pFx9G3BU0+ZHAg+Nsc9LM3NxZi6eN29eO8OXJEmaFm1NyiLioIg4eHgeeAtwF3A1sLJcbSVwVTl/NdAfEQdExLHA8cDN7YxRkiSpDtp9+/KlwNciYvhYX8zMayPiFuDKiHgXsAV4O0Bm3h0RVwKbgEHgPZm5u80xSpIkVa6tSVlmbgZOGmP5o8DyvWzzMeBj7YxLkiSpbuzRX5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YFqSsoiYFRHfi4ivl+W+iLguIu4rf85tWveCiLg/Iu6NiJ+fjvgkSZKqNl01Ze8D7mkqrwLWZubxwNqyTEScAPQDLwdOBz4XEbOmKUZJkqTKtD0pi4gjgV8A/qpp8ZnAFeX8FcBZTcsbmflMZj4A3A+8rt0xSpIkVW06asr+FPggMNS07KWZuR2g/PmScvkCYGvTetvKZSNExLsjYmNEbNyxY0dbgpYkSZpObU3KIuIXgUcy89bJbjLGsnzegsxLM3NxZi6eN2/eC4pRkiSpDnrbvP83Ar8UEf8NmA28OCL+Dng4IuZn5vaImA88Uq6/DTiqafsjgYfaHKMkSVLl2lpTlpkXZOaRmbmQogH/9Zn5DuBqYGW52krgqnL+aqA/Ig6IiGOB44Gb2xmjJElSHbS7pmxvVgNXRsS7gC3A2wEy8+6IuBLYBAwC78nM3RXFKEmSNG0i83lNtjrK4sWLc+PGjVWHIUmSNKGIuDUzF4/1mj36S5Ik1YBJmSRJUg2YlEmSJNWASZkkSVINmJRJbTIwMMCqVavYuXNn1aFIkjqASZnUJo1Gg02bNtFoNKoORZLUAUzKpDYYGBhg7dq1ZCZr1qyxtkySNCGTMqkNGo0GQ0NDAAwNDVlbJkmakEmZ1Abr169ncHAQgMHBQdatW1dxRJKkujMpk9pg6dKl9PYWo5j19vaybNmyiiOSJNWdSVmN+fRe5+rv76enp7i8enp66O/vrzgiSVLdmZTVmE/vda6+vj6WL19ORLBixQrmzp1bdUiSpJozKaspn97rfP39/ZxwwgnWkkmSJsWkrKZ8eq/z9fX1sXr1amvJJEmTYlJWUz69J0lSdzEpqymf3pMkqbuYlNWUT+9JktRdTMpqyqf3JEnqLr2TXTEiZgG/ACxs3i4zPzP1YQmK2rItW7ZYS9ahBgYG+OQnP8mHPvQhk2pJ0oRaqSm7BjgbOAw4uGlSm/j0XmeznzlJUismXVMGHJmZr2xbJNIMMrqfuf7+fpNrSdK4Wqkp++eIeEvbIpFmEPuZkyS1qpWk7NvA1yLi6Yj4cUQ8HhE/bldgUieznzlJUqtaScouAk4BDszMF2fmwZn54jbFJXU0+5mTJLWqlaTsPuCuzMx2BSPNFPYzJ0lqVSsN/bcD6yPin4FnhhfaJYb0fMP9zF177bX2MydJmpRWkrIHymn/cpI0DvuZkyS1YtJJWWZ+GCAiDi6K+UTbopIkSeoyk25TFhEnRsT3gLuAuyPi1oh4eftCkzqbncdKklrRSkP/S4Hfy8xjMvMY4HzgsvaEJXW20Z3H7ty5s+qQJEk110pSdlBm7ulsKTPXAwdNeUTSDGDnsZKkVrWSlG2OiD+MiIXl9AcUDf8ljWLnsZKkVrWSlP0mMA/4KvC1cv5/tiMoqdPZeawkqVWtPH25E3hvRLwYGPLpS2nv+vv7Wbt2LWDnsZKkyWnl6ctXlE9f3slzT1+e2L7QpM413HlsRNh5rCRpUlrpPPYvKZ6+XAcQEUspnsg8derDkjqfncdKklrRSlL2vKcvI8KnL6W96OvrY/Xq1VWHIUnqED59KbXJwMAAq1atso8ySdKk7OvTl18FDsenL6W9uvzyy7n77ru54oorqg5FktQBJpWURcQs4MuZ+d7MfHU5vb98IlPSKAMDA9xwww0ArFu3ztoySdKEJpWUZeZu4KmIOKTN8UgzwuWXXz6iR39ryyRJE2nl9uUu4M6I+OuI+D/DU7sCkzrZhg0bRpTXr19fTSCSpI7RytOX/1hOkiYQEeOWJUkarZUe/ce9/xIRX8nMX3nhIUmdb8mSJVx//fV7yj/3cz9XYTSSpE7Qyu3LiSyawn1JHW3p0qUjyo59KUmayFQmZTmF+xJFu6QzzjiDG2+8sepQ1KLLLrtsRPnSSy+tKBJJUqeYyqTseSJidkTcHBG3R8TdEfHhcnlfRFwXEfeVP+c2bXNBRNwfEfdGxM+3M766u/jiiwG46KKLKo5Erdq6deuI8pYtWyqKRJLUKaYyKRurJfMzwJsy8yTgVcDpEfEGYBWwNjOPB9aWZSLiBKAfeDlwOvC5so+0rrNhwwYGBwcBGBwctLaswxxxxBEjygsWLKgoEklSp5h057ER8XcTrPah0Quy8ERZ3K+cEjgTGH5w4ArgrHL+TKCRmc9k5gPA/cDrJhPjTDNcSzbM2rLOMjoJMymTJE2klc5j50XE/uOs8y9jLS8TutuAR4DrMvM7wEszc3u53XbgJeXqC4Dm+z7bymWj9/nuiNgYERt37NgxmbfQcYZryfZWVr1997vfHVG+9dZbK4pEktQpWumn7IfATRFxNfDk8MLM/Mx4G5UJ3asi4lDgaxFx4jirj3UL9HkPEGTmpcClAIsXL56RDxj09vaOSMR6e1s5Vara7t27xy1LkjRaK23KHgK+Xm5zcNM0KZn5GLCeoq3YwxExH6D8+Ui52jbgqKbNjiyP23XOO++8EeXzzz+/okgkSdJ0mHRSlpkfzswPA58eni/LexUR88oaMiJiDrAC+D5wNbCyXG0lcFU5fzXQHxEHRMSxwPHAza28oZliyZIle2rHent7Oe200yqOSK2wR39JUqsmnZRFxCkRsQm4pyyfFBGfm2Cz+cC6iLgDuIWiTdnXgdXAmyPiPuDNZZnMvBu4EtgEXAu8p7z92ZWGa8usJes8PT0945YlSRqtlYZKfwr8PEVtFpl5e0QsGW+DzLwDOHmM5Y8Cy/eyzceAj7UQ14y1ZMkSliwZ9yNWTR1++OE8/PDDe8rz5s2rMBpJUido6d/3zNw6alHX1mJJ43nkkUdGlJsTNEmSxtJKTdnWiDgVyLJrjPdS3sqUNFJmjluWJGm0VmrKfgt4D0W/YQ9S9ND/njbEJEmS1HUmXVOWmf8J/EYbY5EkSeparTx9uSgiromIHRHxSERcFRGL2hmc1KkOOeSQccuSJI3Wyu3LL1J0VzEfOAL4MvCldgSlwsDAAKtWrWLnzp1Vh6IWPfHEE+OWJUkarZWkLDLzbzNzsJz+jjGGQNLUaTQabNq0iUajUXUoapHDLEmSWtVKUrYuIlZFxMKIOCYiPgj8Y0T0RURfuwLsVgMDA6xdu5bMZM2aNdaWSZI0w7WSlP0a8P8B6yjGsDwX+E3gVmDjlEfW5RqNBkNDQwAMDQ1ZW9bhHGZJkjSRVsa+PHacaVFEvLmdgXab9evXMzg4CMDg4CDr1q2rOCK1YvHixSPKr33tayuKRJLUKaZyQL5PTOG+ut7SpUtHDEi+bNmyiiNSKx566KER5QcffLCiSCRJnWIqkzLvz0yh/v7+PYNY9/T00N/fX3FEaoVJmSSpVVOZlPkk5hTq6+tj+fLlRAQrVqxg7ty5VYckSZLaqJWxLzXN+vv72bJli7VkkiR1galMyn44hfsSRW3Z6tWrqw5DkiRNg1aGWTowIv4wIi4ry8dHxC8Ov56Zv9yOACVJkrpBK23K/gZ4BjilLG8D/njKI5IkSepCrSRlx2XmJ4FnATLzaXziUpIkaUq0kpT9JCLmUD5lGRHHUdScqU02bNjAGWecwY033lh1KJIkqc1aScouBK4FjoqILwBrgQ+2JSoBcPHFFwNw0UUXVRyJJElqt1aGWboO+GXgbOBLwOLMXN+esLRhw4YRwyxZWyZJ0szWytOXbwUGM/MfM/PrwGBEnNW2yLrccC3ZMGvLJEma2Vq6fZmZPxouZOZjFLc01QbDtWR7K0uSpJmllaRsrHUdEaBNhgcj31tZkiTNLK0kZRsj4jMRcVxELIqIi4Fb2xVYtzvvvPNGlM8///yKIpEkSdOhlaTsd4GfAH8PfBnYBbynHUEJlixZsqd2rLe3l9NOO63iiCRJUju18vTlk5m5KjMXZ+ZrMvOCzHyyncF1u+HaMmvJJEma+SZsqBQRf5qZ74+Iayg7jm2Wmb/UlsjEkiVLWLJkSdVhSJKkaTCZ1uN/W/78dDsDkSRJ6mYTJmWZeWtEzALOycx3TENMkiRJXWdSbcoyczcwLyL2b3M8kiRJXamVzq9+CNwUEVcDexr4Z+ZnpjooSZKkbtNKUvZQOfUAB7cnHDVbuXIlAwMDHHbYYVx++eVVhyNJktpo0klZZn4YICJeXBTz8bZFJQAGBgYAePTRRyuORJIktVsrA5Ivjog7gTuAOyPi9oh4TftC624rV64cUT777LOrCUTqQgMDA6xatYqdO3dWHYqkLtJKj/6fB347Mxdm5kKK3vz/pi1RaU8t2TBry6Tp02g02LRpE41Go+pQJHWRVpKyxzPzX4cLmXkj4C1MSTPKwMAAa9euJTNZs2aNtWWSpk0rSdnNEfGXEbE0In4uIj4HrI+IV0fEq9sVoCRNp0ajwdDQEABDQ0PWlkmaNq08ffmq8ueFo5afSjH80pumIiAVDj30UB577LE95blz51YXjNRF1q9fz+DgIACDg4OsW7eOc889t+KoJHWDVgYkXzbO9KaIWDnxXjRZJ5988ojyq19tZaQ0HZYuXUpvb/H/am9vL8uWLas4IkndopXblxN53xTuq+tt2LBhRHn9+vXVBCJ1mf7+fnp6iq/Gnp4e+vv7K45IUreYyqQspnBfXW+4TcveypLao6+vj+XLlxMRrFixwqYDkqZNK23KJpJTuK+ul5njliW1T39/P1u2bLGWTNK0sqaspmbNmjVuWZIkzSxTmZTdNIX76nqjG/a/5jUOniBNFzuPlVSFSd++jIjfG2Pxj4BbM/O2zPydqQtLW7ZsGbcsqT1Gdx7b399vuzJJ06KVmrLFwG8BC8rp3cBS4LKI+OBYG0TEURGxLiLuiYi7I+J95fK+iLguIu4rf85t2uaCiLg/Iu6NiJ/f1zfW6R5++OER5f/4j/+oKBKpu9h5rKSqtJKUHQa8OjPPz8zzKZK0ecAS4Oy9bDMInJ+ZPwu8AXhPRJwArALWZubxwNqyTPlaP/By4HTgcxFhYypJ02aszmMlaTq0kpQdDfykqfwscExmPg08M9YGmbk9M79bzj8O3ENRy3YmcEW52hXAWeX8mUAjM5/JzAeA+4HXtRCjJL0gdh4rqSqtJGVfBL4dERdGxIUUDfu/FBEHAZsm2jgiFgInA98BXpqZ26FI3ICXlKstALY2bbatXDZ6X++OiI0RsXHHjh0tvAVJGp+dx0qqSivDLH0UOAd4jKKB/29l5kcy88nM/I3xto2IFwFfAd6fmT8eb9WxDj1GLJdm5uLMXDxv3rzJvgVJmpCdx0qqSitPX14C/H1mXtLKASJiP4qE7AuZ+dVy8cMRMT8zt0fEfOCRcvk24KimzY8EHmrleDNFT0/PiF78h/9z19S67LLL2Lx587Qc64ILLpiyfS1atIhzzjlnyvankU4//XRuuOEGTj/99KpDkdRFWvlL/13gD8onIz8VEYsn2iAiAvhr4J7M/EzTS1cDwwOYrwSualreHxEHRMSxwPHAzS3EOGOM7ix2uI2LpPa76qqreOqpp7jqqqsmXlmSpsik/9Jn5hXAFRHRB/wK8ImIOLp8gnJv3gi8E7gzIm4rl/0+sBq4MiLeBWwB3l4e4+6IuJKijdog8J7M3N3ie5oRXvayl7F169YRZU29dtU2nXHGGc9b9vGPf7wtx9LUGhgY4Prrrwdg7dq1rFy50luYkqbFvtwT+y/AzwALge+Pt2Jm3piZkZmvzMxXldM/Zeajmbk8M48vfw40bfOxzDwuM386M/95H+KbER555JER5dH9lqnerrnmmnHLqq8rrrhi3LIktcukk7KI+ERE3Ad8BLgLeE1mPr86QFPimWeeGbcsqT3Wr18/omw/ZZKmSysNlR4ATgUWAQcAr4wIMnNDWyKTOtyJJ54IeNuy0zQ/YDNWWZLapZWkbDdwPcUTkbdR9ND/LeBNUx+WJElSd2mlTdl7gdcC/56Zyyg6grXnVkmSpCnQSlK2KzN3AUTEAZn5feCn2xOWJElSd2nl9uW2iDgU+AfguojYSZd27Cpp5pozZw5PP/30iLIkTYdW+il7azn7RxGxDjgEuLYtUUlSRWzoL6kq+zR2T2bekJlXZ+ZPpjogSarSm9408tml5cuXVxSJ1H0GBgZYtWoVO3furDqUSjigoiQ1OeWUU0aUTz311IoikbpPo9Fg06ZNNBqNqkOphEmZJDW5+OKLR5QvuuiiiiKRusvAwABr164lM1mzZk1X1paZlElSk9F/CLrxD4NUhUajsacN59DQUFfWlpmUSZKkyq1fv57BwUEABgcHu3KIM5MySZJUuaVLl9LbW3QK0dvby7JlyyqOaPqZlEmSpMr19/fT01OkJT09PfT391cc0fQzKZMkSZXr6+tj+fLlRAQrVqxg7ty5VYc07Vrp0V97cdlll7F58+a2H+eCCy6Ysn0tWrSIc845Z8r2J0nSC9Xf38+WLVu6spYMTMokSVJN9PX1sXr16qrDqIxJ2RRoR43TmWeeOWJ4l56eHj7+8Y9P+XEkSVI92Kaspv7oj/5oRPkjH/lINYFIkqRpYVJWUyeffPKe+Z6eHk466aQKo5G6xxFHHDGivGDBgooikdRtTMpq7JhjjgGsJZOm08DAwIjyo48+WlEkkrqNSVmNHXzwwZx44onWkknT6MADDxxRPuiggyqKRFK3MSmTpCbWlEmqikmZJElSDZiUSZKkWhgYGGDVqlXs3Lmz6lAqYVImSZJqodFosGnTJhqNRtWhVMLOYyV1rE4c4gwc5kway8DAAGvXriUzWbNmDf39/V03/qU1ZZIkqXKNRmPPSDZDQ0NdWVtmTZmkjtWO2qYNGzbwqU99ak/5Qx/6EKeddtqUH0fSSOvXr2dwcBCAwcFB1q1bx7nnnltxVNPLmjJJarJkyZI98729vSZk0jRZunQpvb1FXVFvby/Lli2rOKLpZ1ImSaMMD610/vnnVxyJ1D36+/vp6SnSkp6eHvr7+yuOaPp5+1IdYboadE+l4XinupF4O9kAvTB37lzmzp1rLZk0jfr6+li+fDnXXnstK1as6LpG/mBSpg6xefNm7v7B7ey3YFfVoUza4H77A/Bvu75TcSST8+yDs6sOQVKX6+/vZ8uWLV1ZSwYmZeog+y3YxWHve6DqMGasRy85tuoQJHW5vr4+Vq9eXXUYlbFNmSRJUg2YlEmSJNWASZkkSVINmJRJkiTVgEmZJElSDZiUSZIk1YBJmSRJUg2YlEmSJNWASZkkSVINdE2P/o6dOH0cP1GaOdr53bl9+3aefvrptuy7XebMmcP8+fOnfL9+bwq6KCnbvHkzP7j3dhb0dc7YiftRjJ24a0dnjJ0I8OBAe8ZP3L59O88+OduhgNro2W2z2X7Q9qrDUM1s3ryZ2+/5AbtetGDK973/04P07B6a8v22048GB9kyOLV/R2Y/8eCU7k+dq2uSMoAFfbt43+mOndhOl1xr0iTNNLtetIAHXvW+qsOYsY697ZKqQ1BNtDUpi4jPA78IPJKZJ5bL+oC/BxYCPwR+NTN3lq9dALwL2A28NzO/0c741Dnmz5/P47u2OCB5Gz16ybHMnz31t2UkSZPT7ob+lwOnj1q2ClibmccDa8syEXEC0A+8vNzmcxExq83xSZIk1UJbk7LM3AAMjFp8JnBFOX8FcFbT8kZmPpOZDwD3A69rZ3ySJEl1UUWXGC/NzO0A5c+XlMsXAFub1ttWLnueiHh3RGyMiI07duxoa7CSJEnToU79lMUYy3KsFTPz0sxcnJmL582b1+awJEmS2q+Kpy8fjoj5mbk9IuYDj5TLtwFHNa13JPDQtEcnacp1Wj+B9hH4nO3bt3Pgj3byszf+ryndbzvF0LMAZM9+FUcyOT27f8L23rlVh6EaqCIpuxpYCawuf17VtPyLEfEZ4AjgeODmCuKTNMU2b97M7T+4h10LXlR1KJOy/36DAHxn19YJ1qyP2Q8+0Zb9HnLIIR3XweuuXcVNltkH1Olm0Hhmc8ghh1QdhGqg3V1ifAlYChweEduACymSsSsj4l3AFuDtAJl5d0RcCWwCBoH3ZObudsYnafrsWvAiHnjfK6sOY8Y69pI72rLfSy7pvD60hms4P/7xj1ccidSatiZlmfnre3lp+V7W/xjwsXbEsn37dp788Ww7N22zbQOzOWiwPb3CP/tgZ/XoP7ijGJGhd95PKo5kcp59cDYcV3UUktS9uqpHf3WuRYsWVR1CyzY/W7RLWjS7Q2I/rjM/Z0maKbomKZs/fz67erc4zFKbXXLtscyeN/W9wnfiQL3eQpEktaJTWkFKkqQZbmBggFWrVrFz586qQ6mESZkkSaqFRqPBpk2baDQaVYdSCZMySZJUuYGBAdasWUNmct1113VlbVnXtCmTVJ3t27cz+8kn2tZtg2D2tifYflB7nnxul3Z1KtzOzn/b0UGvCo1Gg2efLTr+ffbZZ2k0Gpx77rkVRzW9rCmTJM0oc+bMYc6cOVWHoRatW7duRPn666+vKJLqdFVN2YMDndVP2Y7Hi36u5h3cGf1cQfEZH+dwpBpl/vz5bNk1aOexbXTsJXcwf/bUP/ncTtY4qdmsWbNGlHt7uypFAbooKevE/peefbyogp89r3NiP25eZ37WkqRqPfnkkyPKTzzRnqHD6qxrkrJO/I/Mfq4kSd3iiCOO4KGHHtpTXrBgQYXRVMM2ZZIkqXLHHnvsuOVuYFImSZIqd+utt44ob9y4saJIqtM1ty8lVWv2g53TJcb+O54G4CfzOucJvtkPPuGA8upoNvQ3KZM0DTrt4Y/nBpM/quJIWuCA8upwNvQ3KZM0DTrtQRsfspGm31FHHcXWrVv3lI8++ugKo6mGbcokSVLlPvCBD4xb7gYmZZIkqXKHHnrouOVuYFImSZIq99nPfnbccjcwKZMkSZW75ZZbRpRvvvnmiiKpjkmZJElSDZiUSZKkyh144IEjygcddFBFkVTHpEySJFVu1apVI8rDXdN0E5MySZJUuZNPPpk5c4pRNObMmcNJJ51UcUTTz6RMkiTVwoknngjAK17xioojqYZJmSRJqtzAwAC33347ALfddhs7d+6sOKLpZ1ImSZIq12g0GBoaAmBoaIhGo1FxRNPPpEySJFVu/fr1DA4OAjA4OMi6desqjmj6mZRJkqTKnXLKKSPKp556akWRVMekTJIkVW7Xrl0jys8880xFkVSnt+oApCpddtllbN68uS37Ht5vO/raWbRoEeecc86U71eSqvKd73xnRPlb3/pWRZFUx6RMapPh/nYkSROLiHHL3cCkTF3N2qbO1q6aznbWcoI1ndJYXv/613PTTTftKb/hDW+oMJpq2KZMapOBgQFWrVrVlX3tdLo5c+ZY0ylNs/33339E+YADDqgokupYUya1SaPRYNOmTTQaDc4999yqw5mRrG2SZo5vf/vbI8rf/OY3ef/7319NMBUxKZsCnXgLxdsn7TUwMMDatWvJTNasWUN/fz9z586tOixJqq2lS5dy7bXXkplEBMuWLas6pGnn7csamzVrFk899RSPP/541aGoRY1Gg927dwOwe/furuyZWpJa0d/fT2YCkJn09/dXHNH0s6ZsCrSrxmn4F/LRRx/ls5/9bFuOofZYv379iKRs3bp13sKUpHE89thjzyt32x0Ga8pq6nvf+x5PPvkkAE888cSeQVrVGU488cQR5Ve84hUVRSJJneHTn/70uOVuYFJWU5/4xCdGlFevXl1RJNoXd91117hlSdJIW7duHVHesmVLRZFUx6SspoZryYY98cQTFUWiffH000+PKD/11FMVRSJJneGoo44aUT766KMriqQ6JmU1td9++41bliRpJvnABz4wbrkbmJTV1LPPPjtuWZKkmWTRokXMmjULgN7eXo499tiKI5p+JmWSJKlymzdv3vPU+uDgIA888EDFEU0/kzJJklS50Q+4jS53A5Oymnrb2942ovyrv/qrFUUiSVL7PfTQQyPKDz74YEWRVMekrKZWrlw5ovzOd76zokgkSdJ0qF1SFhGnR8S9EXF/RKyqOp4qDdeWWUsmSdLMV6thliJiFvBnwJuBbcAtEXF1Zm6qNrJqrFy58nk1ZpIkaWaqVVIGvA64PzM3A0REAzgT6MqkTJKkF+Kyyy5jzZo1U77fp59+es/g4e10xhlnTOn+IoI5c+ZM6T4BVqxYMSXjYNft9uUCoHmchW3lshEi4t0RsTEiNu7YsWPagpMkSWqXutWUxRjLnpeKZ+alwKUAixcvbn+qLklSBzrnnHOmpAZnOqxcuZKBgYE95cMOO4zLL7+8uoAqULeasm1A8+BXRwIP7WVdSZI0Q1x44YXjlrtB3ZKyW4DjI+LYiNgf6AeurjgmqWXXXHPNuGVJ0kiLFi2ir68PKGrJHGapYpk5CPwO8A3gHuDKzLy72qgkSdJ0uPDCCznwwAO7spYMIKbj6Yl2Wrx4cW7cuLHqMCRJkiYUEbdm5uKxXqtVTZkkSVK3MimTJEmqAZMySZKkGjApkyRJqgGTMkmSpBowKZMkSaoBkzJJkqQaMCmTJEmqAZMySZKkGuj4Hv0jYgfw71XH0UaHA/9ZdRDaZ56/zuW562yev84108/dMZk5b6wXOj4pm+kiYuPehmNQ/Xn+OpfnrrN5/jpXN587b19KkiTVgEmZJElSDZiU1d+lVQegF8Tz17k8d53N89e5uvbc2aZMkiSpBqwpkyRJqgGTsmkQEUdGxFURcV9E/CAiLomI/cvXvhQRd0TEeRHxMxFxW0R8LyKOi4gnynWOiIj/V+276F7jnb9xtvlhRBxezn9zeiLtPhHxsoholOdlU0T8U0T8VA3iOisiTqg6jk4UEW+NiIyIn5lgvX+KiEMnWOf3R5W9FptM5/UTEUsj4uvt2Pckjr0wIv57FcdulUlZm0VEAF8F/iEzjwd+CngR8LGIeBlwama+MjMvBs4CrsrMkzPzB8P7yMyHMvNtFYTf9cY7f5PdR2ae2qbwulp5br4GrM/M4zLzBOD3gZdOYttZU3D88fZxFmBStm9+HbgR6B9vpcz8b5n52AT7GpGUeS0+54VcPx1oIdBSUjYV3xH7JDOd2jgBy4ENo5a9GHgU+DfgaeA24ELgP4AHgXXlek+UPxcCd5XzZ1MkCdcC9wGfbNrvW4BvAd8Fvgy8qOr33+nTBOfvt8c5Fz8EDh91HpcC64H/B3wf+ALPtet8DXADcCvwDWB+1e+97hPwptHnplwewKeAu4A7gV9r+vzXAV8ENpXX1feBK4A7yvNyYNN5/165/eeBA5rO6//muaThHOAW4HbgK8CBwKnAAPBAeW0fV07Xluf3X4Gfqfrzq+NE8Q/PgxT//Hwf+K/AlU2vLwWuaToXw9fYP5Sf7d3Au8tlq4Hd5Tn4Qrls+Foc73dkzGt0pk37eP3cAFxJ8bdrNfAbwM3leseV610O/EX5e/5vwC82bf/1cv6g8rq6pbzOziyXn12ey2vK6+d3gN8r1/k20FeuN+b1VB77/wDfBDYDbyuXfxv4Ufm7cB7Ftf+vFH8rv0tROTIcY/N3xEeB9zV9Nh8D3tvW81L1L8ZMn4D3AhePsfx7wCspk61y2R8BH2gq7y0p2wwcAsymGM3gKIoekDcAB5XrfQj431W//06fJjh/7x3rXJSv/5Cxk7IfAUdS1FJ/CzgN2K/8EplXrvdrwOerfu91n8Y5N78CXAfMovivfwswv/z8nwSOLddbCCTwxrL8eeAD5bncCvxUufz/Au9vOq8fbDrWYU3zfwz8bjl/+fAfhLK8Fji+nH89cH3Vn18dJ+AdwF+X898EXleev+HvtT8H3tF0LoavseE/1nMokonDyvITo/Y/fC2O9zvyvGu06s+lTZ/1vlw/j5XzB1Akzx8ut3kf8Kfl/OUUCVMPcDywrbymlvJcUvYnTefxUIrk7SCKv2/3AwcD88pz8Vvlehc3XYdjXk/lsb9cHvsE4P5y+Z5jl+UDgdnl/PHAxqb1Rn9HfLec7wF+QNM1346pF7VbUHzxT3b5ZKzNzB8BRMQm4BiKX+wTgJuKWmn2p/hC0Qsz0fkb61xsHWd/N2fmtnL92ygu+seAE4HrynM3C9g+JdF3p9OAL2XmbuDhiLgBeC3wY4rP/4Gmdbdm5k3l/N9R/KG6DnggM/+tXH4F8B7gT8vy3zdtf2JE/DHF9fciilrOESLiRRS1Z18uzy8Uf9T0fL/Oc59zA3g7xR/4M8p2tb8AfHCM7d4bEW8t54+i+EP76DjHmeh3ZPQ1euO+v6WOM95nc0tmbgeIiB8A/1JucyewrGkfV2bmEHBfRGwGRrcPfAvwSxHxgbI8Gzi6nF+XmY8Dj0fEjyhqzYaP8cpJXE//UB57U0Ts7VbsfsBnI+JVFLWpze3o9nxHZOYPI+LRiDiZIkH9XmaO93v1gpmUtd/dFP957BERL6b44ti9j/t8pml+N8V5DOC6zPz1fdynxjbR+RvrXIxnb+fu7sw85QVH213uBsZqaxljLBv25Kjy6IQ7J9h+9D4uB87KzNsj4myK/7RH6wEey8xXTbDfrhYRh1HcUjsxIpLin5ME/idFUjxAkRQ8Pmq7pcAK4JTMfCoi1lP8kR/3cOO81uo13an25fpp/myGmspDjPycxrquRh/jVzLz3hELI14/iWNMdD01b7+393Ie8DBwUrm/XU2vjf6O+CuKGryXUdSmt5UN/dtvLXBgRPwP2NN48CKKL/OnpvA43wbeGBH/pTzOgXV4Cm0GmI7zdy8wLyJOKY+xX0S8fIr2PZNdDxwQEecML4iI1wI7gV+LiFkRMQ9YQtHuZSxHD3/uPNfA/PvAwuFrCXgnRVuasRwMbI+I/Sja1wx7vHyNzPwx8EBEvL2MMSLipNbeald4G/B/M/OYzFyYmUdRtCsaBF5N0X7v78fY7hBgZ5mQ/QzwhqbXni3PzWgbmPzvyEw1FdfP3rw9Inoi4jhgEcV3XLNvAL9bPmxAWRM1Kft4Pe25HkuHANvLGrV3UvwDsDdfA06nqC18Xk34VDMpa7Msbka/leKX9D6Ke+e7GPVU0BQcZwdFNv+liLiDIkkb95FyTWw6zl9m/oTiD9InIuJ2isaoPiU2gaZz8+bykf67KdplfpGi4f7tFH94PpiZ/7GX3dwDrCyvmT7gzzNzF0XtzJcj4k6K/9D/Yi/b/yHwHYpbnt9vWt4A/leU3dtQJGzvKs/v3cCZ+/i2Z7Jfp/gD2OwrFA9UfJ2i0f9YXSpcC/SW5/CjFN99wy4F7oiIL4za5mtM/ndkRpqi62dv7qX4R+afKdqE7Rr1+kcpbiHeERF3leVWtHo93QEMRsTtEXEe8DmK6/7bFLcuR9eO7VF+P6+juCW7r3e3Js0e/SV1pYhYSNH498SqY5Fmioi4nOK6mhF9a0ZED8UTmm/PzPvafTxryiRJkkaJogPo+yke6Gp7QgbWlEmSJNWCNWWSJEk1YFImSZJUAyZlkiRJNWBSJkmSVAMmZZJqIyKWRsRYfVHtbf2zI+KIdsbUbhExbp93EXFoRPz2dMUjqTomZZJqISL2ZTibs4GOTsqYuCPiQwGTMqkLmJRJekEiYmFEfD8i/ioi7oqIL0TEioi4KSLui4jXldM3yx7uvxkRP11ue3ZEfDkiruG5wY2H9/vacv1FEfGaiLghIm6NiG9ExPyIeBuwGPhCRNwWEXP2Et/qiNgUEXdExKfLZfMi4isRcUs5vbFp+XUR8d2I+MuI+PeIOHwy77Hc/qCI+Hy5z+9FxJlN7/OrEXFtuf4nh2MD5pTxj+51fthq4LhynU9FxN8O77fcxxci4pfKY1xVHuPeiLiwaZ13RMTN5T7+MorhwiTVTWY6OTk57fMELKQYn/AVFP/o3UoxcG9QDH/yD8CLgd5y/RXAV8r5s4FtQF9ZXkoxlM6p5X6OphiO5ZvAvHKdXwM+X86vBxaPE1sfxZAvw30yHlr+/CJwWjl/NHBPOf9Z4IJy/nSKgZQPn8x7LLf5E+Adw8eiGJbroPJ9bqYYc2828O/AUeV6T0zi872rqfxzTcc7hGJ8yN7yGNuBw4A5wF0USevPAtcA+5XbfA74H1X/3jg5OT1/2pfbBZI02gOZeSdAOYbe2szMcuzIhRTJwxURcTxFotM8SPR1mTnQVP5ZijEL35KZD0XEicCJwHVRjF88iyL5mIwfU4xV+lcR8Y88N3biCuCEcn8AL46Ig4HTKMYDJDOvjYidLbxHgLcAvxQRHyjLsymSPsr1f1Ruvwk4Btg6yfexR2beEBF/FhEvAX6ZIsEdLN/LdZn5aHmMr5bvZxB4DXBLuc4c4JFWjyup/UzKJE2FZ5rmh5rKQxTfMx8F1mXmW8sxJ9c3rT96MODtFMnMycBDFLVRd2fmKa0GVSYrrwOWUwxs/TvAmyhqu07JzKeb14+mLG0ME71Hylh/JTPvHbXf14/afjcv7Pv3bykGZe4HfrNp+eghWrKM6YrMvOAFHE/SNLBNmaTpcAjwYDl/9gTrPgb8AvAnEbGU4vbjvIg4BSAi9ouIl5frPg4cvLcdRcSLgEMy85+A9wOvKl/6F4oEbXi94eU3Ar9aLnsLMHeCWEf7BvC7w8ldRJw8iW2ejYj9xnl9rPd4OcX7ITPvblr+5ojoK9vXnQXcBKwF3lbWrFG+fswk4pI0zUzKJE2HTwIfj4ibKG4/jiszHwbOAP6MosbsbcAnIuJ24DaKNmdQJCd/MU5D/4OBr0fEHcANwHnl8vcCi8vG/5uA3yqXfxh4S0R8F/ivFLV2j7fwPj9KcWv2joi4qyxP5NJy/TEb+pe3I28qHzD4VLnsYeAe4G9GrX4jRS3abRS3NTdm5ibgD4B/KT+H64D5LbwnSdPEAcklqRQRBwC7y9uepwB/npmvqjis54mIA4E7gVc3tVM7m+Khh98Zb1tJ9WWbMkl6ztHAlRHRA/wEOKfieJ4nIlZQPPn5meGETNLMYE2ZpBkhIr4GHDtq8Ycy8xtVxNOqiDiMov3XaMuHn6iUNLOZlEmSJNWADf0lSZJqwKRMkiSpBkzKJEmSasCkTJIkqQZMyiRJkmrg/weiU3Q/lkaH7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sz="half" idx="1"/>
          </p:nvPr>
        </p:nvSpPr>
        <p:spPr>
          <a:xfrm>
            <a:off x="-1" y="1376218"/>
            <a:ext cx="5838825" cy="5481782"/>
          </a:xfrm>
        </p:spPr>
        <p:txBody>
          <a:bodyPr/>
          <a:lstStyle/>
          <a:p>
            <a:r>
              <a:rPr lang="en-US" sz="2000" dirty="0" smtClean="0"/>
              <a:t>the offline &amp; online market segment has the highest average price per room</a:t>
            </a:r>
          </a:p>
          <a:p>
            <a:r>
              <a:rPr lang="en-US" sz="2000" dirty="0" smtClean="0"/>
              <a:t>Corporate, aviation and complementary have the lowest</a:t>
            </a:r>
            <a:endParaRPr lang="en-US" sz="2000" dirty="0"/>
          </a:p>
        </p:txBody>
      </p:sp>
      <p:pic>
        <p:nvPicPr>
          <p:cNvPr id="9" name="Picture 8"/>
          <p:cNvPicPr>
            <a:picLocks noChangeAspect="1"/>
          </p:cNvPicPr>
          <p:nvPr/>
        </p:nvPicPr>
        <p:blipFill>
          <a:blip r:embed="rId2"/>
          <a:stretch>
            <a:fillRect/>
          </a:stretch>
        </p:blipFill>
        <p:spPr>
          <a:xfrm>
            <a:off x="0" y="2978150"/>
            <a:ext cx="5838825" cy="3543300"/>
          </a:xfrm>
          <a:prstGeom prst="rect">
            <a:avLst/>
          </a:prstGeom>
        </p:spPr>
      </p:pic>
      <p:pic>
        <p:nvPicPr>
          <p:cNvPr id="10" name="Picture 9"/>
          <p:cNvPicPr>
            <a:picLocks noChangeAspect="1"/>
          </p:cNvPicPr>
          <p:nvPr/>
        </p:nvPicPr>
        <p:blipFill>
          <a:blip r:embed="rId3"/>
          <a:stretch>
            <a:fillRect/>
          </a:stretch>
        </p:blipFill>
        <p:spPr>
          <a:xfrm>
            <a:off x="6076950" y="2835275"/>
            <a:ext cx="6115050" cy="3686175"/>
          </a:xfrm>
          <a:prstGeom prst="rect">
            <a:avLst/>
          </a:prstGeom>
        </p:spPr>
      </p:pic>
    </p:spTree>
    <p:extLst>
      <p:ext uri="{BB962C8B-B14F-4D97-AF65-F5344CB8AC3E}">
        <p14:creationId xmlns:p14="http://schemas.microsoft.com/office/powerpoint/2010/main" val="429275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1477818"/>
            <a:ext cx="5920508" cy="4699145"/>
          </a:xfrm>
        </p:spPr>
        <p:txBody>
          <a:bodyPr>
            <a:normAutofit/>
          </a:bodyPr>
          <a:lstStyle/>
          <a:p>
            <a:r>
              <a:rPr lang="en-US" sz="2000" dirty="0" smtClean="0"/>
              <a:t>There is very little difference in the prices of the room that make special request compared to the rooms with no request</a:t>
            </a:r>
            <a:endParaRPr lang="en-US" sz="2000" dirty="0"/>
          </a:p>
        </p:txBody>
      </p:sp>
      <p:sp>
        <p:nvSpPr>
          <p:cNvPr id="4" name="Content Placeholder 3"/>
          <p:cNvSpPr>
            <a:spLocks noGrp="1"/>
          </p:cNvSpPr>
          <p:nvPr>
            <p:ph sz="half" idx="2"/>
          </p:nvPr>
        </p:nvSpPr>
        <p:spPr>
          <a:xfrm>
            <a:off x="6085897" y="1477818"/>
            <a:ext cx="6013739" cy="5380181"/>
          </a:xfrm>
        </p:spPr>
        <p:txBody>
          <a:bodyPr>
            <a:normAutofit/>
          </a:bodyPr>
          <a:lstStyle/>
          <a:p>
            <a:r>
              <a:rPr lang="en-US" sz="2000" dirty="0" smtClean="0"/>
              <a:t>The average price per room for the bookings canceled and not cancelled are similar</a:t>
            </a:r>
          </a:p>
          <a:p>
            <a:r>
              <a:rPr lang="en-US" sz="2000" dirty="0"/>
              <a:t>There are outliers in boxplots of both class distributions</a:t>
            </a:r>
          </a:p>
          <a:p>
            <a:endParaRPr lang="en-US" sz="2000" dirty="0"/>
          </a:p>
        </p:txBody>
      </p:sp>
      <p:sp>
        <p:nvSpPr>
          <p:cNvPr id="5" name="Title 1"/>
          <p:cNvSpPr>
            <a:spLocks noGrp="1"/>
          </p:cNvSpPr>
          <p:nvPr>
            <p:ph type="title"/>
          </p:nvPr>
        </p:nvSpPr>
        <p:spPr>
          <a:xfrm>
            <a:off x="828097" y="134000"/>
            <a:ext cx="10515600" cy="1325563"/>
          </a:xfrm>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0" y="2983344"/>
            <a:ext cx="5838825" cy="3874655"/>
          </a:xfrm>
          <a:prstGeom prst="rect">
            <a:avLst/>
          </a:prstGeom>
        </p:spPr>
      </p:pic>
      <p:pic>
        <p:nvPicPr>
          <p:cNvPr id="7" name="Picture 6"/>
          <p:cNvPicPr>
            <a:picLocks noChangeAspect="1"/>
          </p:cNvPicPr>
          <p:nvPr/>
        </p:nvPicPr>
        <p:blipFill>
          <a:blip r:embed="rId3"/>
          <a:stretch>
            <a:fillRect/>
          </a:stretch>
        </p:blipFill>
        <p:spPr>
          <a:xfrm>
            <a:off x="6333979" y="2780145"/>
            <a:ext cx="5517573" cy="3962401"/>
          </a:xfrm>
          <a:prstGeom prst="rect">
            <a:avLst/>
          </a:prstGeom>
        </p:spPr>
      </p:pic>
    </p:spTree>
    <p:extLst>
      <p:ext uri="{BB962C8B-B14F-4D97-AF65-F5344CB8AC3E}">
        <p14:creationId xmlns:p14="http://schemas.microsoft.com/office/powerpoint/2010/main" val="2148963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48508"/>
            <a:ext cx="6019800" cy="5509491"/>
          </a:xfrm>
        </p:spPr>
        <p:txBody>
          <a:bodyPr>
            <a:normAutofit/>
          </a:bodyPr>
          <a:lstStyle/>
          <a:p>
            <a:r>
              <a:rPr lang="en-US" sz="1600" dirty="0" smtClean="0"/>
              <a:t>The difference between the lead time if booking cancelled and not cancelled is higher</a:t>
            </a:r>
          </a:p>
          <a:p>
            <a:r>
              <a:rPr lang="en-US" sz="1600" dirty="0" smtClean="0"/>
              <a:t>The higher the lead time the higher the probability of a the booking getting cancelled</a:t>
            </a:r>
            <a:endParaRPr lang="en-US" sz="1600" dirty="0"/>
          </a:p>
        </p:txBody>
      </p:sp>
      <p:sp>
        <p:nvSpPr>
          <p:cNvPr id="4" name="Content Placeholder 3"/>
          <p:cNvSpPr>
            <a:spLocks noGrp="1"/>
          </p:cNvSpPr>
          <p:nvPr>
            <p:ph sz="half" idx="2"/>
          </p:nvPr>
        </p:nvSpPr>
        <p:spPr>
          <a:xfrm>
            <a:off x="6172200" y="1348508"/>
            <a:ext cx="5181600" cy="4828455"/>
          </a:xfrm>
        </p:spPr>
        <p:txBody>
          <a:bodyPr/>
          <a:lstStyle/>
          <a:p>
            <a:r>
              <a:rPr lang="en-US" sz="1800" dirty="0" smtClean="0"/>
              <a:t>The family of two have a higher booking status</a:t>
            </a:r>
          </a:p>
          <a:p>
            <a:r>
              <a:rPr lang="en-US" sz="1800" dirty="0" smtClean="0"/>
              <a:t>The higher the number of family the lower the booking getting </a:t>
            </a:r>
            <a:r>
              <a:rPr lang="en-US" sz="1800" dirty="0" err="1" smtClean="0"/>
              <a:t>cancellled</a:t>
            </a:r>
            <a:endParaRPr lang="en-US" sz="1800" dirty="0" smtClean="0"/>
          </a:p>
          <a:p>
            <a:pPr marL="0" indent="0">
              <a:buNone/>
            </a:pPr>
            <a:endParaRPr lang="en-US" dirty="0"/>
          </a:p>
        </p:txBody>
      </p:sp>
      <p:sp>
        <p:nvSpPr>
          <p:cNvPr id="5" name="Title 1"/>
          <p:cNvSpPr>
            <a:spLocks noGrp="1"/>
          </p:cNvSpPr>
          <p:nvPr>
            <p:ph type="title"/>
          </p:nvPr>
        </p:nvSpPr>
        <p:spPr>
          <a:xfrm>
            <a:off x="838200" y="124979"/>
            <a:ext cx="10515600" cy="1325563"/>
          </a:xfrm>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157018" y="2664834"/>
            <a:ext cx="5698837" cy="4050002"/>
          </a:xfrm>
          <a:prstGeom prst="rect">
            <a:avLst/>
          </a:prstGeom>
        </p:spPr>
      </p:pic>
      <p:pic>
        <p:nvPicPr>
          <p:cNvPr id="7" name="Picture 6"/>
          <p:cNvPicPr>
            <a:picLocks noChangeAspect="1"/>
          </p:cNvPicPr>
          <p:nvPr/>
        </p:nvPicPr>
        <p:blipFill>
          <a:blip r:embed="rId3"/>
          <a:stretch>
            <a:fillRect/>
          </a:stretch>
        </p:blipFill>
        <p:spPr>
          <a:xfrm>
            <a:off x="6172200" y="2692544"/>
            <a:ext cx="5581650" cy="4193165"/>
          </a:xfrm>
          <a:prstGeom prst="rect">
            <a:avLst/>
          </a:prstGeom>
        </p:spPr>
      </p:pic>
    </p:spTree>
    <p:extLst>
      <p:ext uri="{BB962C8B-B14F-4D97-AF65-F5344CB8AC3E}">
        <p14:creationId xmlns:p14="http://schemas.microsoft.com/office/powerpoint/2010/main" val="305065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690688"/>
            <a:ext cx="5538787" cy="5167312"/>
          </a:xfrm>
        </p:spPr>
        <p:txBody>
          <a:bodyPr>
            <a:normAutofit/>
          </a:bodyPr>
          <a:lstStyle/>
          <a:p>
            <a:r>
              <a:rPr lang="en-US" sz="2000" dirty="0" smtClean="0"/>
              <a:t>A very low amount of repeated guest cancelled </a:t>
            </a:r>
            <a:endParaRPr lang="en-US" sz="2000" dirty="0"/>
          </a:p>
        </p:txBody>
      </p:sp>
      <p:sp>
        <p:nvSpPr>
          <p:cNvPr id="4" name="Content Placeholder 3"/>
          <p:cNvSpPr>
            <a:spLocks noGrp="1"/>
          </p:cNvSpPr>
          <p:nvPr>
            <p:ph sz="half" idx="2"/>
          </p:nvPr>
        </p:nvSpPr>
        <p:spPr>
          <a:xfrm>
            <a:off x="5732751" y="1690688"/>
            <a:ext cx="6228340" cy="5167312"/>
          </a:xfrm>
        </p:spPr>
        <p:txBody>
          <a:bodyPr>
            <a:normAutofit/>
          </a:bodyPr>
          <a:lstStyle/>
          <a:p>
            <a:r>
              <a:rPr lang="en-US" sz="1800" dirty="0" smtClean="0"/>
              <a:t>The busiest month in the hotel October with 14.7% followed by September &amp; august</a:t>
            </a:r>
            <a:endParaRPr lang="en-US" sz="1800" dirty="0"/>
          </a:p>
        </p:txBody>
      </p:sp>
      <p:sp>
        <p:nvSpPr>
          <p:cNvPr id="5" name="Title 1"/>
          <p:cNvSpPr>
            <a:spLocks noGrp="1"/>
          </p:cNvSpPr>
          <p:nvPr>
            <p:ph type="title"/>
          </p:nvPr>
        </p:nvSpPr>
        <p:spPr>
          <a:xfrm>
            <a:off x="838200" y="365125"/>
            <a:ext cx="10515600" cy="1325563"/>
          </a:xfrm>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193964" y="2447636"/>
            <a:ext cx="5016211" cy="4410363"/>
          </a:xfrm>
          <a:prstGeom prst="rect">
            <a:avLst/>
          </a:prstGeom>
        </p:spPr>
      </p:pic>
      <p:pic>
        <p:nvPicPr>
          <p:cNvPr id="7" name="Picture 6"/>
          <p:cNvPicPr>
            <a:picLocks noChangeAspect="1"/>
          </p:cNvPicPr>
          <p:nvPr/>
        </p:nvPicPr>
        <p:blipFill>
          <a:blip r:embed="rId3"/>
          <a:stretch>
            <a:fillRect/>
          </a:stretch>
        </p:blipFill>
        <p:spPr>
          <a:xfrm>
            <a:off x="5874328" y="2447636"/>
            <a:ext cx="6022108" cy="4276437"/>
          </a:xfrm>
          <a:prstGeom prst="rect">
            <a:avLst/>
          </a:prstGeom>
        </p:spPr>
      </p:pic>
    </p:spTree>
    <p:extLst>
      <p:ext uri="{BB962C8B-B14F-4D97-AF65-F5344CB8AC3E}">
        <p14:creationId xmlns:p14="http://schemas.microsoft.com/office/powerpoint/2010/main" val="29246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496292"/>
            <a:ext cx="5708073" cy="5407890"/>
          </a:xfrm>
        </p:spPr>
        <p:txBody>
          <a:bodyPr>
            <a:normAutofit/>
          </a:bodyPr>
          <a:lstStyle/>
          <a:p>
            <a:r>
              <a:rPr lang="en-US" sz="1800" dirty="0" smtClean="0"/>
              <a:t>There is a high percentage of cancellation from </a:t>
            </a:r>
            <a:r>
              <a:rPr lang="en-US" sz="1800" dirty="0" err="1" smtClean="0"/>
              <a:t>june</a:t>
            </a:r>
            <a:r>
              <a:rPr lang="en-US" sz="1800" dirty="0" smtClean="0"/>
              <a:t> to October</a:t>
            </a:r>
          </a:p>
          <a:p>
            <a:r>
              <a:rPr lang="en-US" sz="1800" dirty="0" smtClean="0"/>
              <a:t>October has the highest with approximately 16%</a:t>
            </a:r>
            <a:endParaRPr lang="en-US" sz="1800" dirty="0"/>
          </a:p>
        </p:txBody>
      </p:sp>
      <p:sp>
        <p:nvSpPr>
          <p:cNvPr id="4" name="Content Placeholder 3"/>
          <p:cNvSpPr>
            <a:spLocks noGrp="1"/>
          </p:cNvSpPr>
          <p:nvPr>
            <p:ph sz="half" idx="2"/>
          </p:nvPr>
        </p:nvSpPr>
        <p:spPr>
          <a:xfrm>
            <a:off x="5843587" y="1422834"/>
            <a:ext cx="6066701" cy="5328948"/>
          </a:xfrm>
        </p:spPr>
        <p:txBody>
          <a:bodyPr>
            <a:normAutofit/>
          </a:bodyPr>
          <a:lstStyle/>
          <a:p>
            <a:r>
              <a:rPr lang="en-US" sz="2000" dirty="0" smtClean="0"/>
              <a:t>The display shows from may to September, hotel room prices were higher</a:t>
            </a:r>
            <a:endParaRPr lang="en-US" sz="2000" dirty="0"/>
          </a:p>
        </p:txBody>
      </p:sp>
      <p:sp>
        <p:nvSpPr>
          <p:cNvPr id="5" name="Title 1"/>
          <p:cNvSpPr>
            <a:spLocks noGrp="1"/>
          </p:cNvSpPr>
          <p:nvPr>
            <p:ph type="title"/>
          </p:nvPr>
        </p:nvSpPr>
        <p:spPr>
          <a:xfrm>
            <a:off x="838200" y="97271"/>
            <a:ext cx="10515600" cy="1325563"/>
          </a:xfrm>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pic>
        <p:nvPicPr>
          <p:cNvPr id="6" name="Picture 5"/>
          <p:cNvPicPr>
            <a:picLocks noChangeAspect="1"/>
          </p:cNvPicPr>
          <p:nvPr/>
        </p:nvPicPr>
        <p:blipFill>
          <a:blip r:embed="rId2"/>
          <a:stretch>
            <a:fillRect/>
          </a:stretch>
        </p:blipFill>
        <p:spPr>
          <a:xfrm>
            <a:off x="83128" y="2854036"/>
            <a:ext cx="5532582" cy="4003964"/>
          </a:xfrm>
          <a:prstGeom prst="rect">
            <a:avLst/>
          </a:prstGeom>
        </p:spPr>
      </p:pic>
      <p:pic>
        <p:nvPicPr>
          <p:cNvPr id="7" name="Picture 6"/>
          <p:cNvPicPr>
            <a:picLocks noChangeAspect="1"/>
          </p:cNvPicPr>
          <p:nvPr/>
        </p:nvPicPr>
        <p:blipFill>
          <a:blip r:embed="rId3"/>
          <a:stretch>
            <a:fillRect/>
          </a:stretch>
        </p:blipFill>
        <p:spPr>
          <a:xfrm>
            <a:off x="5843587" y="2748397"/>
            <a:ext cx="5838825" cy="4003385"/>
          </a:xfrm>
          <a:prstGeom prst="rect">
            <a:avLst/>
          </a:prstGeom>
        </p:spPr>
      </p:pic>
    </p:spTree>
    <p:extLst>
      <p:ext uri="{BB962C8B-B14F-4D97-AF65-F5344CB8AC3E}">
        <p14:creationId xmlns:p14="http://schemas.microsoft.com/office/powerpoint/2010/main" val="1055870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825</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INN HOTELS PROJECT</vt:lpstr>
      <vt:lpstr>PowerPoint Presentation</vt:lpstr>
      <vt:lpstr>BUSINESS PROBLEM OVERVIEW &amp; SOLUTION APPROACH</vt:lpstr>
      <vt:lpstr>DATA OVERVIEW</vt:lpstr>
      <vt:lpstr>EXPLORATORY DATA ANALYSIS(EDA)</vt:lpstr>
      <vt:lpstr>EXPLORATORY DATA ANALYSIS(EDA)</vt:lpstr>
      <vt:lpstr>EXPLORATORY DATA ANALYSIS(EDA)</vt:lpstr>
      <vt:lpstr>EXPLORATORY DATA ANALYSIS(EDA)</vt:lpstr>
      <vt:lpstr>EXPLORATORY DATA ANALYSIS(EDA)</vt:lpstr>
      <vt:lpstr>        MODEL PERFORMANCE SUMMARY</vt:lpstr>
      <vt:lpstr>PowerPoint Presentation</vt:lpstr>
      <vt:lpstr>BUSINESS INSIGHTS AND RECOMMENDATIONS</vt:lpstr>
      <vt:lpstr>BUSINESS INSIGHTS AND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 PROJECT</dc:title>
  <dc:creator>tosin aletogbe</dc:creator>
  <cp:lastModifiedBy>tosin aletogbe</cp:lastModifiedBy>
  <cp:revision>26</cp:revision>
  <dcterms:created xsi:type="dcterms:W3CDTF">2022-06-03T05:06:23Z</dcterms:created>
  <dcterms:modified xsi:type="dcterms:W3CDTF">2022-06-03T21:19:03Z</dcterms:modified>
</cp:coreProperties>
</file>