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8" r:id="rId10"/>
    <p:sldId id="290" r:id="rId11"/>
    <p:sldId id="291" r:id="rId12"/>
    <p:sldId id="293" r:id="rId13"/>
    <p:sldId id="292" r:id="rId14"/>
    <p:sldId id="294" r:id="rId15"/>
    <p:sldId id="295" r:id="rId16"/>
    <p:sldId id="296"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88725" autoAdjust="0"/>
  </p:normalViewPr>
  <p:slideViewPr>
    <p:cSldViewPr snapToGrid="0">
      <p:cViewPr>
        <p:scale>
          <a:sx n="60" d="100"/>
          <a:sy n="60" d="100"/>
        </p:scale>
        <p:origin x="804"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369846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0035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58011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3622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BBE02-D35F-4EA3-BF9A-2B7CDA57C3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73828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8BBE02-D35F-4EA3-BF9A-2B7CDA57C3E1}"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66348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8BBE02-D35F-4EA3-BF9A-2B7CDA57C3E1}"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62433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8BBE02-D35F-4EA3-BF9A-2B7CDA57C3E1}"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20897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BBE02-D35F-4EA3-BF9A-2B7CDA57C3E1}"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86550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BBE02-D35F-4EA3-BF9A-2B7CDA57C3E1}"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44483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BBE02-D35F-4EA3-BF9A-2B7CDA57C3E1}"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50114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BBE02-D35F-4EA3-BF9A-2B7CDA57C3E1}" type="datetimeFigureOut">
              <a:rPr lang="en-US" smtClean="0"/>
              <a:t>7/22/2022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886AE-6906-4C09-8E78-83BE3D51E1F7}" type="slidenum">
              <a:rPr lang="en-US" smtClean="0"/>
              <a:t>‹#›</a:t>
            </a:fld>
            <a:endParaRPr lang="en-US"/>
          </a:p>
        </p:txBody>
      </p:sp>
    </p:spTree>
    <p:extLst>
      <p:ext uri="{BB962C8B-B14F-4D97-AF65-F5344CB8AC3E}">
        <p14:creationId xmlns:p14="http://schemas.microsoft.com/office/powerpoint/2010/main" val="91960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err="1" smtClean="0">
                <a:solidFill>
                  <a:schemeClr val="accent5">
                    <a:lumMod val="75000"/>
                  </a:schemeClr>
                </a:solidFill>
                <a:latin typeface="Algerian" panose="04020705040A02060702" pitchFamily="82" charset="0"/>
              </a:rPr>
              <a:t>renewind</a:t>
            </a:r>
            <a:r>
              <a:rPr lang="en-US" sz="8000" b="1" dirty="0" smtClean="0">
                <a:solidFill>
                  <a:schemeClr val="accent5">
                    <a:lumMod val="75000"/>
                  </a:schemeClr>
                </a:solidFill>
                <a:latin typeface="Algerian" panose="04020705040A02060702" pitchFamily="82" charset="0"/>
              </a:rPr>
              <a:t/>
            </a:r>
            <a:br>
              <a:rPr lang="en-US" sz="8000" b="1" dirty="0" smtClean="0">
                <a:solidFill>
                  <a:schemeClr val="accent5">
                    <a:lumMod val="75000"/>
                  </a:schemeClr>
                </a:solidFill>
                <a:latin typeface="Algerian" panose="04020705040A02060702" pitchFamily="82" charset="0"/>
              </a:rPr>
            </a:br>
            <a:r>
              <a:rPr lang="en-US" sz="8000" b="1" dirty="0" smtClean="0">
                <a:solidFill>
                  <a:schemeClr val="accent5">
                    <a:lumMod val="75000"/>
                  </a:schemeClr>
                </a:solidFill>
                <a:latin typeface="Algerian" panose="04020705040A02060702" pitchFamily="82" charset="0"/>
              </a:rPr>
              <a:t>PROJECT</a:t>
            </a:r>
            <a:endParaRPr lang="en-US" sz="8000" b="1" dirty="0">
              <a:solidFill>
                <a:schemeClr val="accent5">
                  <a:lumMod val="75000"/>
                </a:schemeClr>
              </a:solidFill>
              <a:latin typeface="Algerian" panose="04020705040A02060702" pitchFamily="82" charset="0"/>
            </a:endParaRPr>
          </a:p>
        </p:txBody>
      </p:sp>
      <p:sp>
        <p:nvSpPr>
          <p:cNvPr id="3" name="Subtitle 2"/>
          <p:cNvSpPr>
            <a:spLocks noGrp="1"/>
          </p:cNvSpPr>
          <p:nvPr>
            <p:ph type="subTitle" idx="1"/>
          </p:nvPr>
        </p:nvSpPr>
        <p:spPr/>
        <p:txBody>
          <a:bodyPr/>
          <a:lstStyle/>
          <a:p>
            <a:r>
              <a:rPr lang="en-US" b="1" dirty="0" smtClean="0">
                <a:solidFill>
                  <a:srgbClr val="002060"/>
                </a:solidFill>
              </a:rPr>
              <a:t>COURSE TITLE</a:t>
            </a:r>
            <a:r>
              <a:rPr lang="en-US" b="1" dirty="0" smtClean="0">
                <a:solidFill>
                  <a:srgbClr val="002060"/>
                </a:solidFill>
              </a:rPr>
              <a:t>: MODEL TUNING</a:t>
            </a:r>
            <a:endParaRPr lang="en-US" b="1" dirty="0">
              <a:solidFill>
                <a:srgbClr val="002060"/>
              </a:solidFill>
            </a:endParaRPr>
          </a:p>
          <a:p>
            <a:r>
              <a:rPr lang="en-US" b="1" dirty="0" smtClean="0">
                <a:solidFill>
                  <a:srgbClr val="002060"/>
                </a:solidFill>
              </a:rPr>
              <a:t>DATE: </a:t>
            </a:r>
            <a:r>
              <a:rPr lang="en-US" b="1" smtClean="0">
                <a:solidFill>
                  <a:srgbClr val="002060"/>
                </a:solidFill>
              </a:rPr>
              <a:t>JULY 22nd, </a:t>
            </a:r>
            <a:r>
              <a:rPr lang="en-US" b="1" dirty="0" smtClean="0">
                <a:solidFill>
                  <a:srgbClr val="002060"/>
                </a:solidFill>
              </a:rPr>
              <a:t>2022</a:t>
            </a:r>
            <a:endParaRPr lang="en-US" b="1" dirty="0">
              <a:solidFill>
                <a:srgbClr val="002060"/>
              </a:solidFill>
            </a:endParaRPr>
          </a:p>
        </p:txBody>
      </p:sp>
    </p:spTree>
    <p:extLst>
      <p:ext uri="{BB962C8B-B14F-4D97-AF65-F5344CB8AC3E}">
        <p14:creationId xmlns:p14="http://schemas.microsoft.com/office/powerpoint/2010/main" val="158993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0028"/>
          </a:xfrm>
        </p:spPr>
        <p:txBody>
          <a:bodyPr/>
          <a:lstStyle/>
          <a:p>
            <a:r>
              <a:rPr lang="en-US" dirty="0" smtClean="0"/>
              <a:t>			</a:t>
            </a:r>
            <a:r>
              <a:rPr lang="en-US" b="1" dirty="0" smtClean="0"/>
              <a:t>DATA PREPROCESSING</a:t>
            </a:r>
            <a:endParaRPr lang="en-US" b="1" dirty="0"/>
          </a:p>
        </p:txBody>
      </p:sp>
      <p:sp>
        <p:nvSpPr>
          <p:cNvPr id="3" name="Content Placeholder 2"/>
          <p:cNvSpPr>
            <a:spLocks noGrp="1"/>
          </p:cNvSpPr>
          <p:nvPr>
            <p:ph idx="1"/>
          </p:nvPr>
        </p:nvSpPr>
        <p:spPr>
          <a:xfrm>
            <a:off x="0" y="1177039"/>
            <a:ext cx="10515600" cy="4351338"/>
          </a:xfrm>
        </p:spPr>
        <p:txBody>
          <a:bodyPr>
            <a:normAutofit/>
          </a:bodyPr>
          <a:lstStyle/>
          <a:p>
            <a:r>
              <a:rPr lang="en-US" sz="2000" dirty="0"/>
              <a:t>There are no duplicates </a:t>
            </a:r>
            <a:r>
              <a:rPr lang="en-US" sz="2000" dirty="0" smtClean="0"/>
              <a:t>in </a:t>
            </a:r>
            <a:r>
              <a:rPr lang="en-US" sz="2000" dirty="0"/>
              <a:t>the data set </a:t>
            </a:r>
            <a:endParaRPr lang="en-US" sz="2000" dirty="0" smtClean="0"/>
          </a:p>
          <a:p>
            <a:r>
              <a:rPr lang="en-US" sz="2000" dirty="0"/>
              <a:t>There are </a:t>
            </a:r>
            <a:r>
              <a:rPr lang="en-US" sz="2000" dirty="0" smtClean="0"/>
              <a:t>missing value in both the train and test data indication predictor V1 and V2 with missing value</a:t>
            </a:r>
            <a:endParaRPr lang="en-US" sz="2000" dirty="0"/>
          </a:p>
          <a:p>
            <a:pPr marL="0" indent="0">
              <a:buNone/>
            </a:pPr>
            <a:r>
              <a:rPr lang="en-US" sz="2000" dirty="0" smtClean="0"/>
              <a:t>• </a:t>
            </a:r>
            <a:r>
              <a:rPr lang="en-US" sz="2000" dirty="0"/>
              <a:t>The data preparation will be used to build various classification models, tune them, and find the best one that will help identify failures so that the generators could be repaired before failing/breaking to reduce the overall maintenance cost</a:t>
            </a:r>
          </a:p>
        </p:txBody>
      </p:sp>
    </p:spTree>
    <p:extLst>
      <p:ext uri="{BB962C8B-B14F-4D97-AF65-F5344CB8AC3E}">
        <p14:creationId xmlns:p14="http://schemas.microsoft.com/office/powerpoint/2010/main" val="281784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870" y="-21265"/>
            <a:ext cx="10481929" cy="850606"/>
          </a:xfrm>
        </p:spPr>
        <p:txBody>
          <a:bodyPr>
            <a:normAutofit/>
          </a:bodyPr>
          <a:lstStyle/>
          <a:p>
            <a:r>
              <a:rPr lang="en-US" b="1" dirty="0" smtClean="0"/>
              <a:t>		Model Performance summary</a:t>
            </a:r>
            <a:endParaRPr lang="en-US" b="1" dirty="0"/>
          </a:p>
        </p:txBody>
      </p:sp>
      <p:sp>
        <p:nvSpPr>
          <p:cNvPr id="3" name="Content Placeholder 2"/>
          <p:cNvSpPr>
            <a:spLocks noGrp="1"/>
          </p:cNvSpPr>
          <p:nvPr>
            <p:ph idx="1"/>
          </p:nvPr>
        </p:nvSpPr>
        <p:spPr>
          <a:xfrm>
            <a:off x="168349" y="829340"/>
            <a:ext cx="10515600" cy="6028659"/>
          </a:xfrm>
        </p:spPr>
        <p:txBody>
          <a:bodyPr>
            <a:noAutofit/>
          </a:bodyPr>
          <a:lstStyle/>
          <a:p>
            <a:r>
              <a:rPr lang="en-US" sz="2000" dirty="0" smtClean="0"/>
              <a:t>To </a:t>
            </a:r>
            <a:r>
              <a:rPr lang="en-US" sz="2000" dirty="0"/>
              <a:t>build various classification models, tune them, and find the best one that will help identify failures so that the generators could be repaired before failing/breaking to reduce the overall maintenance </a:t>
            </a:r>
            <a:r>
              <a:rPr lang="en-US" sz="2000" dirty="0" smtClean="0"/>
              <a:t>cost</a:t>
            </a:r>
          </a:p>
          <a:p>
            <a:pPr marL="0" indent="0">
              <a:buNone/>
            </a:pPr>
            <a:r>
              <a:rPr lang="en-US" sz="2000" dirty="0" smtClean="0"/>
              <a:t>• Recall will </a:t>
            </a:r>
            <a:r>
              <a:rPr lang="en-US" sz="2000" dirty="0"/>
              <a:t>be used as performance metric of </a:t>
            </a:r>
            <a:r>
              <a:rPr lang="en-US" sz="2000" dirty="0" smtClean="0"/>
              <a:t>evaluation, </a:t>
            </a:r>
          </a:p>
          <a:p>
            <a:pPr lvl="1"/>
            <a:r>
              <a:rPr lang="en-US" sz="2000" dirty="0"/>
              <a:t>A</a:t>
            </a:r>
            <a:r>
              <a:rPr lang="en-US" sz="2000" dirty="0" smtClean="0"/>
              <a:t> high recall means failures </a:t>
            </a:r>
            <a:r>
              <a:rPr lang="en-US" sz="2000" dirty="0"/>
              <a:t>correctly predicted by the model. These will result in </a:t>
            </a:r>
            <a:r>
              <a:rPr lang="en-US" sz="2000" dirty="0" smtClean="0"/>
              <a:t>repairing costs.</a:t>
            </a:r>
            <a:endParaRPr lang="en-US" sz="2000" dirty="0"/>
          </a:p>
          <a:p>
            <a:pPr lvl="1"/>
            <a:r>
              <a:rPr lang="en-US" sz="2000" dirty="0" smtClean="0"/>
              <a:t>The lower the recall means real </a:t>
            </a:r>
            <a:r>
              <a:rPr lang="en-US" sz="2000" dirty="0"/>
              <a:t>failures where there is no detection by the model. These will result in replacement costs.</a:t>
            </a:r>
          </a:p>
          <a:p>
            <a:pPr lvl="1"/>
            <a:r>
              <a:rPr lang="en-US" sz="2000" dirty="0"/>
              <a:t>- False positives (FP) are detections where there is no failure. These will result in inspection costs</a:t>
            </a:r>
            <a:r>
              <a:rPr lang="en-US" sz="2000" dirty="0" smtClean="0"/>
              <a:t>.</a:t>
            </a:r>
          </a:p>
          <a:p>
            <a:pPr marL="457200" lvl="1" indent="0">
              <a:buNone/>
            </a:pPr>
            <a:r>
              <a:rPr lang="en-US" sz="2000" dirty="0" smtClean="0"/>
              <a:t>• </a:t>
            </a:r>
            <a:r>
              <a:rPr lang="en-US" sz="2000" dirty="0"/>
              <a:t>the greater the Recall, the higher the chances of minimizing false negatives.</a:t>
            </a:r>
          </a:p>
          <a:p>
            <a:pPr marL="0" indent="0">
              <a:buNone/>
            </a:pPr>
            <a:r>
              <a:rPr lang="en-US" sz="2000" dirty="0" smtClean="0"/>
              <a:t> </a:t>
            </a:r>
            <a:r>
              <a:rPr lang="en-US" sz="2000" dirty="0"/>
              <a:t>• The most significant </a:t>
            </a:r>
            <a:r>
              <a:rPr lang="en-US" sz="2000" dirty="0" smtClean="0"/>
              <a:t>predictors variable to identify failure </a:t>
            </a:r>
          </a:p>
          <a:p>
            <a:pPr marL="457200" lvl="1" indent="0">
              <a:buNone/>
            </a:pPr>
            <a:r>
              <a:rPr lang="en-US" sz="2000" dirty="0" smtClean="0"/>
              <a:t>•  V30</a:t>
            </a:r>
          </a:p>
          <a:p>
            <a:pPr lvl="1"/>
            <a:r>
              <a:rPr lang="en-US" sz="2000" dirty="0" smtClean="0"/>
              <a:t>V9</a:t>
            </a:r>
          </a:p>
          <a:p>
            <a:pPr lvl="1"/>
            <a:r>
              <a:rPr lang="en-US" sz="2000" dirty="0" smtClean="0"/>
              <a:t>V18</a:t>
            </a:r>
          </a:p>
          <a:p>
            <a:pPr lvl="1"/>
            <a:r>
              <a:rPr lang="en-US" sz="2000" dirty="0" smtClean="0"/>
              <a:t>V12</a:t>
            </a:r>
          </a:p>
          <a:p>
            <a:pPr lvl="1"/>
            <a:r>
              <a:rPr lang="en-US" sz="2000" dirty="0" smtClean="0"/>
              <a:t>V36</a:t>
            </a:r>
          </a:p>
          <a:p>
            <a:pPr lvl="1"/>
            <a:r>
              <a:rPr lang="en-US" sz="2000" dirty="0" smtClean="0"/>
              <a:t>V3</a:t>
            </a:r>
            <a:endParaRPr lang="en-US" sz="2000" dirty="0"/>
          </a:p>
        </p:txBody>
      </p:sp>
    </p:spTree>
    <p:extLst>
      <p:ext uri="{BB962C8B-B14F-4D97-AF65-F5344CB8AC3E}">
        <p14:creationId xmlns:p14="http://schemas.microsoft.com/office/powerpoint/2010/main" val="57594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83955660"/>
              </p:ext>
            </p:extLst>
          </p:nvPr>
        </p:nvGraphicFramePr>
        <p:xfrm>
          <a:off x="3" y="1127049"/>
          <a:ext cx="12191994" cy="4104172"/>
        </p:xfrm>
        <a:graphic>
          <a:graphicData uri="http://schemas.openxmlformats.org/drawingml/2006/table">
            <a:tbl>
              <a:tblPr firstRow="1" bandRow="1">
                <a:tableStyleId>{5C22544A-7EE6-4342-B048-85BDC9FD1C3A}</a:tableStyleId>
              </a:tblPr>
              <a:tblGrid>
                <a:gridCol w="2626239"/>
                <a:gridCol w="914400"/>
                <a:gridCol w="1424763"/>
                <a:gridCol w="999460"/>
                <a:gridCol w="1509823"/>
                <a:gridCol w="1127052"/>
                <a:gridCol w="1414130"/>
                <a:gridCol w="821461"/>
                <a:gridCol w="1354666"/>
              </a:tblGrid>
              <a:tr h="1026043">
                <a:tc>
                  <a:txBody>
                    <a:bodyPr/>
                    <a:lstStyle/>
                    <a:p>
                      <a:pPr algn="ctr"/>
                      <a:r>
                        <a:rPr lang="en-US" b="1" dirty="0" smtClean="0">
                          <a:solidFill>
                            <a:schemeClr val="tx1"/>
                          </a:solidFill>
                        </a:rPr>
                        <a:t>MODEL</a:t>
                      </a:r>
                      <a:endParaRPr lang="en-US"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ACCURACY</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ACCURACY</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RECALL</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RECALL</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PRECISION</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PRECISION</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F1</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F1</a:t>
                      </a:r>
                    </a:p>
                    <a:p>
                      <a:endParaRPr lang="en-US" sz="1200" b="1" dirty="0">
                        <a:solidFill>
                          <a:schemeClr val="tx1"/>
                        </a:solidFill>
                      </a:endParaRPr>
                    </a:p>
                  </a:txBody>
                  <a:tcPr anchor="ctr"/>
                </a:tc>
              </a:tr>
              <a:tr h="1026043">
                <a:tc>
                  <a:txBody>
                    <a:bodyPr/>
                    <a:lstStyle/>
                    <a:p>
                      <a:r>
                        <a:rPr lang="en-US" sz="1800" b="1" i="0" kern="1200" dirty="0" smtClean="0">
                          <a:solidFill>
                            <a:schemeClr val="dk1"/>
                          </a:solidFill>
                          <a:effectLst/>
                          <a:latin typeface="+mn-lt"/>
                          <a:ea typeface="+mn-ea"/>
                          <a:cs typeface="+mn-cs"/>
                        </a:rPr>
                        <a:t>Gradient Boosting tuned with oversampled data</a:t>
                      </a:r>
                      <a:endParaRPr lang="en-US" dirty="0"/>
                    </a:p>
                  </a:txBody>
                  <a:tcPr/>
                </a:tc>
                <a:tc>
                  <a:txBody>
                    <a:bodyPr/>
                    <a:lstStyle/>
                    <a:p>
                      <a:r>
                        <a:rPr lang="en-US" dirty="0" smtClean="0"/>
                        <a:t>0.99</a:t>
                      </a:r>
                      <a:endParaRPr lang="en-US" dirty="0"/>
                    </a:p>
                  </a:txBody>
                  <a:tcPr/>
                </a:tc>
                <a:tc>
                  <a:txBody>
                    <a:bodyPr/>
                    <a:lstStyle/>
                    <a:p>
                      <a:r>
                        <a:rPr lang="en-US" dirty="0" smtClean="0"/>
                        <a:t>0.97</a:t>
                      </a:r>
                      <a:endParaRPr lang="en-US" dirty="0"/>
                    </a:p>
                  </a:txBody>
                  <a:tcPr/>
                </a:tc>
                <a:tc>
                  <a:txBody>
                    <a:bodyPr/>
                    <a:lstStyle/>
                    <a:p>
                      <a:r>
                        <a:rPr lang="en-US" dirty="0" smtClean="0"/>
                        <a:t>0.99</a:t>
                      </a:r>
                      <a:endParaRPr lang="en-US" dirty="0"/>
                    </a:p>
                  </a:txBody>
                  <a:tcPr/>
                </a:tc>
                <a:tc>
                  <a:txBody>
                    <a:bodyPr/>
                    <a:lstStyle/>
                    <a:p>
                      <a:r>
                        <a:rPr lang="en-US" dirty="0" smtClean="0"/>
                        <a:t>0.84</a:t>
                      </a:r>
                      <a:endParaRPr lang="en-US" dirty="0"/>
                    </a:p>
                  </a:txBody>
                  <a:tcPr/>
                </a:tc>
                <a:tc>
                  <a:txBody>
                    <a:bodyPr/>
                    <a:lstStyle/>
                    <a:p>
                      <a:r>
                        <a:rPr lang="en-US" dirty="0" smtClean="0"/>
                        <a:t>0.99</a:t>
                      </a:r>
                      <a:endParaRPr lang="en-US" dirty="0"/>
                    </a:p>
                  </a:txBody>
                  <a:tcPr/>
                </a:tc>
                <a:tc>
                  <a:txBody>
                    <a:bodyPr/>
                    <a:lstStyle/>
                    <a:p>
                      <a:r>
                        <a:rPr lang="en-US" dirty="0" smtClean="0"/>
                        <a:t>0.69</a:t>
                      </a:r>
                      <a:endParaRPr lang="en-US" dirty="0"/>
                    </a:p>
                  </a:txBody>
                  <a:tcPr/>
                </a:tc>
                <a:tc>
                  <a:txBody>
                    <a:bodyPr/>
                    <a:lstStyle/>
                    <a:p>
                      <a:r>
                        <a:rPr lang="en-US" dirty="0" smtClean="0"/>
                        <a:t>0.99</a:t>
                      </a:r>
                      <a:endParaRPr lang="en-US" dirty="0"/>
                    </a:p>
                  </a:txBody>
                  <a:tcPr/>
                </a:tc>
                <a:tc>
                  <a:txBody>
                    <a:bodyPr/>
                    <a:lstStyle/>
                    <a:p>
                      <a:r>
                        <a:rPr lang="en-US" dirty="0" smtClean="0"/>
                        <a:t>0.76</a:t>
                      </a:r>
                      <a:endParaRPr lang="en-US" dirty="0"/>
                    </a:p>
                  </a:txBody>
                  <a:tcPr/>
                </a:tc>
              </a:tr>
              <a:tr h="1026043">
                <a:tc>
                  <a:txBody>
                    <a:bodyPr/>
                    <a:lstStyle/>
                    <a:p>
                      <a:r>
                        <a:rPr lang="en-US" sz="1800" b="1" i="0" kern="1200" dirty="0" err="1" smtClean="0">
                          <a:solidFill>
                            <a:schemeClr val="dk1"/>
                          </a:solidFill>
                          <a:effectLst/>
                          <a:latin typeface="+mn-lt"/>
                          <a:ea typeface="+mn-ea"/>
                          <a:cs typeface="+mn-cs"/>
                        </a:rPr>
                        <a:t>AdaBoost</a:t>
                      </a:r>
                      <a:r>
                        <a:rPr lang="en-US" sz="1800" b="1" i="0" kern="1200" dirty="0" smtClean="0">
                          <a:solidFill>
                            <a:schemeClr val="dk1"/>
                          </a:solidFill>
                          <a:effectLst/>
                          <a:latin typeface="+mn-lt"/>
                          <a:ea typeface="+mn-ea"/>
                          <a:cs typeface="+mn-cs"/>
                        </a:rPr>
                        <a:t> classifier tuned with oversampled data</a:t>
                      </a:r>
                      <a:endParaRPr lang="en-US" dirty="0"/>
                    </a:p>
                  </a:txBody>
                  <a:tcPr>
                    <a:solidFill>
                      <a:schemeClr val="accent6"/>
                    </a:solidFill>
                  </a:tcPr>
                </a:tc>
                <a:tc>
                  <a:txBody>
                    <a:bodyPr/>
                    <a:lstStyle/>
                    <a:p>
                      <a:r>
                        <a:rPr lang="en-US" dirty="0" smtClean="0"/>
                        <a:t>0.99</a:t>
                      </a:r>
                      <a:endParaRPr lang="en-US" dirty="0"/>
                    </a:p>
                  </a:txBody>
                  <a:tcPr>
                    <a:solidFill>
                      <a:schemeClr val="accent6"/>
                    </a:solidFill>
                  </a:tcPr>
                </a:tc>
                <a:tc>
                  <a:txBody>
                    <a:bodyPr/>
                    <a:lstStyle/>
                    <a:p>
                      <a:r>
                        <a:rPr lang="en-US" dirty="0" smtClean="0"/>
                        <a:t>0.97</a:t>
                      </a:r>
                      <a:endParaRPr lang="en-US" dirty="0"/>
                    </a:p>
                  </a:txBody>
                  <a:tcPr>
                    <a:solidFill>
                      <a:schemeClr val="accent6"/>
                    </a:solidFill>
                  </a:tcPr>
                </a:tc>
                <a:tc>
                  <a:txBody>
                    <a:bodyPr/>
                    <a:lstStyle/>
                    <a:p>
                      <a:r>
                        <a:rPr lang="en-US" dirty="0" smtClean="0"/>
                        <a:t>0.98</a:t>
                      </a:r>
                      <a:endParaRPr lang="en-US" dirty="0"/>
                    </a:p>
                  </a:txBody>
                  <a:tcPr>
                    <a:solidFill>
                      <a:schemeClr val="accent6"/>
                    </a:solidFill>
                  </a:tcPr>
                </a:tc>
                <a:tc>
                  <a:txBody>
                    <a:bodyPr/>
                    <a:lstStyle/>
                    <a:p>
                      <a:r>
                        <a:rPr lang="en-US" dirty="0" smtClean="0"/>
                        <a:t>0.85</a:t>
                      </a:r>
                      <a:endParaRPr lang="en-US" dirty="0"/>
                    </a:p>
                  </a:txBody>
                  <a:tcPr>
                    <a:solidFill>
                      <a:schemeClr val="accent6"/>
                    </a:solidFill>
                  </a:tcPr>
                </a:tc>
                <a:tc>
                  <a:txBody>
                    <a:bodyPr/>
                    <a:lstStyle/>
                    <a:p>
                      <a:r>
                        <a:rPr lang="en-US" dirty="0" smtClean="0"/>
                        <a:t>0.99</a:t>
                      </a:r>
                      <a:endParaRPr lang="en-US" dirty="0"/>
                    </a:p>
                  </a:txBody>
                  <a:tcPr>
                    <a:solidFill>
                      <a:schemeClr val="accent6"/>
                    </a:solidFill>
                  </a:tcPr>
                </a:tc>
                <a:tc>
                  <a:txBody>
                    <a:bodyPr/>
                    <a:lstStyle/>
                    <a:p>
                      <a:r>
                        <a:rPr lang="en-US" dirty="0" smtClean="0"/>
                        <a:t>0.79</a:t>
                      </a:r>
                      <a:endParaRPr lang="en-US" dirty="0"/>
                    </a:p>
                  </a:txBody>
                  <a:tcPr>
                    <a:solidFill>
                      <a:schemeClr val="accent6"/>
                    </a:solidFill>
                  </a:tcPr>
                </a:tc>
                <a:tc>
                  <a:txBody>
                    <a:bodyPr/>
                    <a:lstStyle/>
                    <a:p>
                      <a:r>
                        <a:rPr lang="en-US" dirty="0" smtClean="0"/>
                        <a:t>0.99</a:t>
                      </a:r>
                      <a:endParaRPr lang="en-US" dirty="0"/>
                    </a:p>
                  </a:txBody>
                  <a:tcPr>
                    <a:solidFill>
                      <a:schemeClr val="accent6"/>
                    </a:solidFill>
                  </a:tcPr>
                </a:tc>
                <a:tc>
                  <a:txBody>
                    <a:bodyPr/>
                    <a:lstStyle/>
                    <a:p>
                      <a:r>
                        <a:rPr lang="en-US" dirty="0" smtClean="0"/>
                        <a:t>0.82</a:t>
                      </a:r>
                      <a:endParaRPr lang="en-US" dirty="0"/>
                    </a:p>
                  </a:txBody>
                  <a:tcPr>
                    <a:solidFill>
                      <a:schemeClr val="accent6"/>
                    </a:solidFill>
                  </a:tcPr>
                </a:tc>
              </a:tr>
              <a:tr h="1026043">
                <a:tc>
                  <a:txBody>
                    <a:bodyPr/>
                    <a:lstStyle/>
                    <a:p>
                      <a:pPr algn="l" fontAlgn="ctr"/>
                      <a:r>
                        <a:rPr lang="en-US" b="1" dirty="0">
                          <a:effectLst/>
                        </a:rPr>
                        <a:t/>
                      </a:r>
                      <a:br>
                        <a:rPr lang="en-US" b="1" dirty="0">
                          <a:effectLst/>
                        </a:rPr>
                      </a:br>
                      <a:r>
                        <a:rPr lang="en-US" b="1" dirty="0">
                          <a:effectLst/>
                        </a:rPr>
                        <a:t>Random forest tuned with </a:t>
                      </a:r>
                      <a:r>
                        <a:rPr lang="en-US" b="1" dirty="0" err="1">
                          <a:effectLst/>
                        </a:rPr>
                        <a:t>undersampled</a:t>
                      </a:r>
                      <a:r>
                        <a:rPr lang="en-US" b="1" dirty="0">
                          <a:effectLst/>
                        </a:rPr>
                        <a:t> data</a:t>
                      </a:r>
                    </a:p>
                  </a:txBody>
                  <a:tcPr/>
                </a:tc>
                <a:tc>
                  <a:txBody>
                    <a:bodyPr/>
                    <a:lstStyle/>
                    <a:p>
                      <a:r>
                        <a:rPr lang="en-US" dirty="0" smtClean="0"/>
                        <a:t>0.96</a:t>
                      </a:r>
                      <a:endParaRPr lang="en-US" dirty="0"/>
                    </a:p>
                  </a:txBody>
                  <a:tcPr/>
                </a:tc>
                <a:tc>
                  <a:txBody>
                    <a:bodyPr/>
                    <a:lstStyle/>
                    <a:p>
                      <a:r>
                        <a:rPr lang="en-US" dirty="0" smtClean="0"/>
                        <a:t>0.93</a:t>
                      </a:r>
                      <a:endParaRPr lang="en-US" dirty="0"/>
                    </a:p>
                  </a:txBody>
                  <a:tcPr/>
                </a:tc>
                <a:tc>
                  <a:txBody>
                    <a:bodyPr/>
                    <a:lstStyle/>
                    <a:p>
                      <a:r>
                        <a:rPr lang="en-US" dirty="0" smtClean="0"/>
                        <a:t>0.93</a:t>
                      </a:r>
                      <a:endParaRPr lang="en-US" dirty="0"/>
                    </a:p>
                  </a:txBody>
                  <a:tcPr/>
                </a:tc>
                <a:tc>
                  <a:txBody>
                    <a:bodyPr/>
                    <a:lstStyle/>
                    <a:p>
                      <a:r>
                        <a:rPr lang="en-US" dirty="0" smtClean="0"/>
                        <a:t>0.88</a:t>
                      </a:r>
                      <a:endParaRPr lang="en-US" dirty="0"/>
                    </a:p>
                  </a:txBody>
                  <a:tcPr/>
                </a:tc>
                <a:tc>
                  <a:txBody>
                    <a:bodyPr/>
                    <a:lstStyle/>
                    <a:p>
                      <a:r>
                        <a:rPr lang="en-US" dirty="0" smtClean="0"/>
                        <a:t>0.98</a:t>
                      </a:r>
                      <a:endParaRPr lang="en-US" dirty="0"/>
                    </a:p>
                  </a:txBody>
                  <a:tcPr/>
                </a:tc>
                <a:tc>
                  <a:txBody>
                    <a:bodyPr/>
                    <a:lstStyle/>
                    <a:p>
                      <a:r>
                        <a:rPr lang="en-US" dirty="0" smtClean="0"/>
                        <a:t>0.46</a:t>
                      </a:r>
                      <a:endParaRPr lang="en-US" dirty="0"/>
                    </a:p>
                  </a:txBody>
                  <a:tcPr/>
                </a:tc>
                <a:tc>
                  <a:txBody>
                    <a:bodyPr/>
                    <a:lstStyle/>
                    <a:p>
                      <a:r>
                        <a:rPr lang="en-US" dirty="0" smtClean="0"/>
                        <a:t>0.96</a:t>
                      </a:r>
                      <a:endParaRPr lang="en-US" dirty="0"/>
                    </a:p>
                  </a:txBody>
                  <a:tcPr/>
                </a:tc>
                <a:tc>
                  <a:txBody>
                    <a:bodyPr/>
                    <a:lstStyle/>
                    <a:p>
                      <a:r>
                        <a:rPr lang="en-US" dirty="0" smtClean="0"/>
                        <a:t>0.61</a:t>
                      </a:r>
                      <a:endParaRPr lang="en-US" dirty="0"/>
                    </a:p>
                  </a:txBody>
                  <a:tcPr/>
                </a:tc>
              </a:tr>
            </a:tbl>
          </a:graphicData>
        </a:graphic>
      </p:graphicFrame>
      <p:sp>
        <p:nvSpPr>
          <p:cNvPr id="4" name="Title 1"/>
          <p:cNvSpPr>
            <a:spLocks noGrp="1"/>
          </p:cNvSpPr>
          <p:nvPr>
            <p:ph type="title"/>
          </p:nvPr>
        </p:nvSpPr>
        <p:spPr>
          <a:xfrm>
            <a:off x="838200" y="74429"/>
            <a:ext cx="10515600" cy="733646"/>
          </a:xfrm>
        </p:spPr>
        <p:txBody>
          <a:bodyPr>
            <a:normAutofit/>
          </a:bodyPr>
          <a:lstStyle/>
          <a:p>
            <a:r>
              <a:rPr lang="en-US" dirty="0" smtClean="0"/>
              <a:t>		Model Performance summary</a:t>
            </a:r>
            <a:endParaRPr lang="en-US" dirty="0"/>
          </a:p>
        </p:txBody>
      </p:sp>
    </p:spTree>
    <p:extLst>
      <p:ext uri="{BB962C8B-B14F-4D97-AF65-F5344CB8AC3E}">
        <p14:creationId xmlns:p14="http://schemas.microsoft.com/office/powerpoint/2010/main" val="205345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26"/>
            <a:ext cx="10515600" cy="531628"/>
          </a:xfrm>
        </p:spPr>
        <p:txBody>
          <a:bodyPr>
            <a:normAutofit fontScale="90000"/>
          </a:bodyPr>
          <a:lstStyle/>
          <a:p>
            <a:r>
              <a:rPr lang="en-US" b="1" dirty="0" smtClean="0"/>
              <a:t>		Model Building with Pipeline</a:t>
            </a:r>
            <a:endParaRPr lang="en-US" b="1" dirty="0"/>
          </a:p>
        </p:txBody>
      </p:sp>
      <p:sp>
        <p:nvSpPr>
          <p:cNvPr id="3" name="Content Placeholder 2"/>
          <p:cNvSpPr>
            <a:spLocks noGrp="1"/>
          </p:cNvSpPr>
          <p:nvPr>
            <p:ph idx="1"/>
          </p:nvPr>
        </p:nvSpPr>
        <p:spPr>
          <a:xfrm>
            <a:off x="127591" y="744278"/>
            <a:ext cx="12064409" cy="6113721"/>
          </a:xfrm>
        </p:spPr>
        <p:txBody>
          <a:bodyPr>
            <a:normAutofit/>
          </a:bodyPr>
          <a:lstStyle/>
          <a:p>
            <a:pPr marL="0" indent="0">
              <a:buNone/>
            </a:pPr>
            <a:r>
              <a:rPr lang="en-US" dirty="0" smtClean="0"/>
              <a:t>Steps taken to create a pipeline for the final model</a:t>
            </a:r>
          </a:p>
          <a:p>
            <a:r>
              <a:rPr lang="en-US" sz="2000" dirty="0" smtClean="0"/>
              <a:t>Create pipeline with the best model which was </a:t>
            </a:r>
            <a:r>
              <a:rPr lang="en-US" sz="2000" dirty="0" err="1" smtClean="0"/>
              <a:t>adaboost</a:t>
            </a:r>
            <a:r>
              <a:rPr lang="en-US" sz="2000" dirty="0" smtClean="0"/>
              <a:t> classifier tuned with oversampled data</a:t>
            </a:r>
          </a:p>
          <a:p>
            <a:r>
              <a:rPr lang="en-US" sz="2000" dirty="0" smtClean="0"/>
              <a:t>Next, separate target variable and other variables into independent variable and target for train data</a:t>
            </a:r>
          </a:p>
          <a:p>
            <a:r>
              <a:rPr lang="en-US" sz="2000" dirty="0"/>
              <a:t>We can't oversample/</a:t>
            </a:r>
            <a:r>
              <a:rPr lang="en-US" sz="2000" dirty="0" err="1"/>
              <a:t>undersample</a:t>
            </a:r>
            <a:r>
              <a:rPr lang="en-US" sz="2000" dirty="0"/>
              <a:t> data without doing missing value treatment, so first, we have to treat missing values in the train and test sets</a:t>
            </a:r>
            <a:r>
              <a:rPr lang="en-US" sz="2000" dirty="0" smtClean="0"/>
              <a:t>.</a:t>
            </a:r>
          </a:p>
          <a:p>
            <a:r>
              <a:rPr lang="en-US" sz="2000" dirty="0" smtClean="0"/>
              <a:t>Oversample/</a:t>
            </a:r>
            <a:r>
              <a:rPr lang="en-US" sz="2000" dirty="0" err="1" smtClean="0"/>
              <a:t>undersample</a:t>
            </a:r>
            <a:r>
              <a:rPr lang="en-US" sz="2000" dirty="0" smtClean="0"/>
              <a:t> </a:t>
            </a:r>
            <a:r>
              <a:rPr lang="en-US" sz="2000" dirty="0"/>
              <a:t>the train data and create necessary variables for them (if needed)</a:t>
            </a:r>
            <a:endParaRPr lang="en-US" sz="2000" dirty="0" smtClean="0"/>
          </a:p>
          <a:p>
            <a:r>
              <a:rPr lang="en-US" sz="2000" dirty="0" smtClean="0"/>
              <a:t>Fit the model on train data</a:t>
            </a:r>
          </a:p>
          <a:p>
            <a:r>
              <a:rPr lang="en-US" sz="2000" dirty="0" smtClean="0"/>
              <a:t>Check the performance on test set</a:t>
            </a:r>
          </a:p>
          <a:p>
            <a:pPr marL="0" indent="0">
              <a:buNone/>
            </a:pPr>
            <a:r>
              <a:rPr lang="en-US" dirty="0" smtClean="0"/>
              <a:t>The performance of the model built with pipeline on the test dataset</a:t>
            </a:r>
          </a:p>
          <a:p>
            <a:r>
              <a:rPr lang="en-US" sz="2000" dirty="0" smtClean="0"/>
              <a:t>The test recall is 79% which is low compared to the precision which is 98%, this cant fully predict failures and can lead to maximizing replacement cost. This is not a great model to predict failures</a:t>
            </a:r>
          </a:p>
          <a:p>
            <a:pPr marL="0" indent="0">
              <a:buNone/>
            </a:pPr>
            <a:r>
              <a:rPr lang="en-US" dirty="0" smtClean="0"/>
              <a:t>The most important factors used by the model built with pipeline for prediction are;</a:t>
            </a:r>
          </a:p>
          <a:p>
            <a:pPr marL="0" indent="0">
              <a:buNone/>
            </a:pPr>
            <a:r>
              <a:rPr lang="en-US" dirty="0" smtClean="0"/>
              <a:t>V30,V9, &amp; V18.</a:t>
            </a:r>
          </a:p>
          <a:p>
            <a:endParaRPr lang="en-US" dirty="0" smtClean="0"/>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6813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433"/>
            <a:ext cx="9144000" cy="663907"/>
          </a:xfrm>
        </p:spPr>
        <p:txBody>
          <a:bodyPr>
            <a:normAutofit/>
          </a:bodyPr>
          <a:lstStyle/>
          <a:p>
            <a:r>
              <a:rPr lang="en-US" sz="3200" b="1" dirty="0" smtClean="0"/>
              <a:t>MODEL PERFORMANCE SUMMARY (original data)</a:t>
            </a:r>
            <a:endParaRPr lang="en-US" sz="3200" b="1" dirty="0"/>
          </a:p>
        </p:txBody>
      </p:sp>
      <p:sp>
        <p:nvSpPr>
          <p:cNvPr id="3" name="Subtitle 2"/>
          <p:cNvSpPr>
            <a:spLocks noGrp="1"/>
          </p:cNvSpPr>
          <p:nvPr>
            <p:ph type="subTitle" idx="1"/>
          </p:nvPr>
        </p:nvSpPr>
        <p:spPr>
          <a:xfrm>
            <a:off x="276447" y="1233377"/>
            <a:ext cx="10391553" cy="4024423"/>
          </a:xfrm>
        </p:spPr>
        <p:txBody>
          <a:bodyPr/>
          <a:lstStyle/>
          <a:p>
            <a:pPr marL="342900" indent="-342900" algn="l">
              <a:buFont typeface="Arial" panose="020B0604020202020204" pitchFamily="34" charset="0"/>
              <a:buChar char="•"/>
            </a:pPr>
            <a:r>
              <a:rPr lang="en-US" dirty="0"/>
              <a:t>We can see that the </a:t>
            </a:r>
            <a:r>
              <a:rPr lang="en-US" dirty="0" err="1" smtClean="0"/>
              <a:t>xgboost</a:t>
            </a:r>
            <a:r>
              <a:rPr lang="en-US" dirty="0" smtClean="0"/>
              <a:t> is </a:t>
            </a:r>
            <a:r>
              <a:rPr lang="en-US" dirty="0"/>
              <a:t>giving the highest cross-validated recall followed by </a:t>
            </a:r>
            <a:r>
              <a:rPr lang="en-US" dirty="0" smtClean="0"/>
              <a:t>random forest and bagging</a:t>
            </a:r>
          </a:p>
          <a:p>
            <a:pPr marL="342900" indent="-342900" algn="l">
              <a:buFont typeface="Arial" panose="020B0604020202020204" pitchFamily="34" charset="0"/>
              <a:buChar char="•"/>
            </a:pPr>
            <a:r>
              <a:rPr lang="en-US" dirty="0"/>
              <a:t>The boxplot shows that the performance of </a:t>
            </a:r>
            <a:r>
              <a:rPr lang="en-US" dirty="0" err="1" smtClean="0"/>
              <a:t>xgboost</a:t>
            </a:r>
            <a:r>
              <a:rPr lang="en-US" dirty="0" smtClean="0"/>
              <a:t>, random forest and bagging </a:t>
            </a:r>
            <a:r>
              <a:rPr lang="en-US" dirty="0"/>
              <a:t>is consistent and their performance on the validation set is also good</a:t>
            </a:r>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99228407"/>
              </p:ext>
            </p:extLst>
          </p:nvPr>
        </p:nvGraphicFramePr>
        <p:xfrm>
          <a:off x="276447" y="2902686"/>
          <a:ext cx="10760148" cy="3955315"/>
        </p:xfrm>
        <a:graphic>
          <a:graphicData uri="http://schemas.openxmlformats.org/drawingml/2006/table">
            <a:tbl>
              <a:tblPr firstRow="1" bandRow="1">
                <a:tableStyleId>{5C22544A-7EE6-4342-B048-85BDC9FD1C3A}</a:tableStyleId>
              </a:tblPr>
              <a:tblGrid>
                <a:gridCol w="4061637"/>
                <a:gridCol w="3111795"/>
                <a:gridCol w="3586716"/>
              </a:tblGrid>
              <a:tr h="565045">
                <a:tc>
                  <a:txBody>
                    <a:bodyPr/>
                    <a:lstStyle/>
                    <a:p>
                      <a:r>
                        <a:rPr lang="en-US" dirty="0" smtClean="0"/>
                        <a:t>Model </a:t>
                      </a:r>
                      <a:endParaRPr lang="en-US" dirty="0"/>
                    </a:p>
                  </a:txBody>
                  <a:tcPr/>
                </a:tc>
                <a:tc>
                  <a:txBody>
                    <a:bodyPr/>
                    <a:lstStyle/>
                    <a:p>
                      <a:r>
                        <a:rPr lang="en-US" dirty="0" smtClean="0"/>
                        <a:t>Cross validation cost</a:t>
                      </a:r>
                      <a:endParaRPr lang="en-US" dirty="0"/>
                    </a:p>
                  </a:txBody>
                  <a:tcPr/>
                </a:tc>
                <a:tc>
                  <a:txBody>
                    <a:bodyPr/>
                    <a:lstStyle/>
                    <a:p>
                      <a:r>
                        <a:rPr lang="en-US" dirty="0" smtClean="0"/>
                        <a:t>Validation performance</a:t>
                      </a:r>
                      <a:endParaRPr lang="en-US" dirty="0"/>
                    </a:p>
                  </a:txBody>
                  <a:tcPr/>
                </a:tc>
              </a:tr>
              <a:tr h="565045">
                <a:tc>
                  <a:txBody>
                    <a:bodyPr/>
                    <a:lstStyle/>
                    <a:p>
                      <a:r>
                        <a:rPr lang="en-US" dirty="0" smtClean="0"/>
                        <a:t>Logistic</a:t>
                      </a:r>
                      <a:r>
                        <a:rPr lang="en-US" baseline="0" dirty="0" smtClean="0"/>
                        <a:t> regression</a:t>
                      </a:r>
                      <a:endParaRPr lang="en-US" dirty="0"/>
                    </a:p>
                  </a:txBody>
                  <a:tcPr/>
                </a:tc>
                <a:tc>
                  <a:txBody>
                    <a:bodyPr/>
                    <a:lstStyle/>
                    <a:p>
                      <a:r>
                        <a:rPr lang="en-US" dirty="0" smtClean="0"/>
                        <a:t>0.49</a:t>
                      </a:r>
                      <a:endParaRPr lang="en-US" dirty="0"/>
                    </a:p>
                  </a:txBody>
                  <a:tcPr/>
                </a:tc>
                <a:tc>
                  <a:txBody>
                    <a:bodyPr/>
                    <a:lstStyle/>
                    <a:p>
                      <a:r>
                        <a:rPr lang="en-US" dirty="0" smtClean="0"/>
                        <a:t>0.48</a:t>
                      </a:r>
                      <a:endParaRPr lang="en-US" dirty="0"/>
                    </a:p>
                  </a:txBody>
                  <a:tcPr/>
                </a:tc>
              </a:tr>
              <a:tr h="565045">
                <a:tc>
                  <a:txBody>
                    <a:bodyPr/>
                    <a:lstStyle/>
                    <a:p>
                      <a:r>
                        <a:rPr lang="en-US" dirty="0" smtClean="0"/>
                        <a:t>Bagging </a:t>
                      </a:r>
                      <a:endParaRPr lang="en-US" dirty="0"/>
                    </a:p>
                  </a:txBody>
                  <a:tcPr/>
                </a:tc>
                <a:tc>
                  <a:txBody>
                    <a:bodyPr/>
                    <a:lstStyle/>
                    <a:p>
                      <a:r>
                        <a:rPr lang="en-US" dirty="0" smtClean="0"/>
                        <a:t>0.72</a:t>
                      </a:r>
                      <a:endParaRPr lang="en-US" dirty="0"/>
                    </a:p>
                  </a:txBody>
                  <a:tcPr/>
                </a:tc>
                <a:tc>
                  <a:txBody>
                    <a:bodyPr/>
                    <a:lstStyle/>
                    <a:p>
                      <a:r>
                        <a:rPr lang="en-US" dirty="0" smtClean="0"/>
                        <a:t>0.73</a:t>
                      </a:r>
                      <a:endParaRPr lang="en-US" dirty="0"/>
                    </a:p>
                  </a:txBody>
                  <a:tcPr/>
                </a:tc>
              </a:tr>
              <a:tr h="565045">
                <a:tc>
                  <a:txBody>
                    <a:bodyPr/>
                    <a:lstStyle/>
                    <a:p>
                      <a:r>
                        <a:rPr lang="en-US" dirty="0" smtClean="0"/>
                        <a:t>Random</a:t>
                      </a:r>
                      <a:r>
                        <a:rPr lang="en-US" baseline="0" dirty="0" smtClean="0"/>
                        <a:t> forest </a:t>
                      </a:r>
                      <a:endParaRPr lang="en-US" dirty="0"/>
                    </a:p>
                  </a:txBody>
                  <a:tcPr/>
                </a:tc>
                <a:tc>
                  <a:txBody>
                    <a:bodyPr/>
                    <a:lstStyle/>
                    <a:p>
                      <a:r>
                        <a:rPr lang="en-US" dirty="0" smtClean="0"/>
                        <a:t>0.72</a:t>
                      </a:r>
                      <a:endParaRPr lang="en-US" dirty="0"/>
                    </a:p>
                  </a:txBody>
                  <a:tcPr/>
                </a:tc>
                <a:tc>
                  <a:txBody>
                    <a:bodyPr/>
                    <a:lstStyle/>
                    <a:p>
                      <a:r>
                        <a:rPr lang="en-US" dirty="0" smtClean="0"/>
                        <a:t>0.72</a:t>
                      </a:r>
                      <a:endParaRPr lang="en-US" dirty="0"/>
                    </a:p>
                  </a:txBody>
                  <a:tcPr/>
                </a:tc>
              </a:tr>
              <a:tr h="565045">
                <a:tc>
                  <a:txBody>
                    <a:bodyPr/>
                    <a:lstStyle/>
                    <a:p>
                      <a:r>
                        <a:rPr lang="en-US" dirty="0" smtClean="0"/>
                        <a:t>Gradient boost</a:t>
                      </a:r>
                      <a:endParaRPr lang="en-US" dirty="0"/>
                    </a:p>
                  </a:txBody>
                  <a:tcPr/>
                </a:tc>
                <a:tc>
                  <a:txBody>
                    <a:bodyPr/>
                    <a:lstStyle/>
                    <a:p>
                      <a:r>
                        <a:rPr lang="en-US" dirty="0" smtClean="0"/>
                        <a:t>0.70</a:t>
                      </a:r>
                      <a:endParaRPr lang="en-US" dirty="0"/>
                    </a:p>
                  </a:txBody>
                  <a:tcPr/>
                </a:tc>
                <a:tc>
                  <a:txBody>
                    <a:bodyPr/>
                    <a:lstStyle/>
                    <a:p>
                      <a:r>
                        <a:rPr lang="en-US" dirty="0" smtClean="0"/>
                        <a:t>0.72</a:t>
                      </a:r>
                      <a:endParaRPr lang="en-US" dirty="0"/>
                    </a:p>
                  </a:txBody>
                  <a:tcPr/>
                </a:tc>
              </a:tr>
              <a:tr h="565045">
                <a:tc>
                  <a:txBody>
                    <a:bodyPr/>
                    <a:lstStyle/>
                    <a:p>
                      <a:r>
                        <a:rPr lang="en-US" dirty="0" err="1" smtClean="0"/>
                        <a:t>Adaboost</a:t>
                      </a:r>
                      <a:r>
                        <a:rPr lang="en-US" baseline="0" dirty="0" smtClean="0"/>
                        <a:t> </a:t>
                      </a:r>
                      <a:endParaRPr lang="en-US" dirty="0"/>
                    </a:p>
                  </a:txBody>
                  <a:tcPr/>
                </a:tc>
                <a:tc>
                  <a:txBody>
                    <a:bodyPr/>
                    <a:lstStyle/>
                    <a:p>
                      <a:r>
                        <a:rPr lang="en-US" dirty="0" smtClean="0"/>
                        <a:t>0.63</a:t>
                      </a:r>
                      <a:endParaRPr lang="en-US" dirty="0"/>
                    </a:p>
                  </a:txBody>
                  <a:tcPr/>
                </a:tc>
                <a:tc>
                  <a:txBody>
                    <a:bodyPr/>
                    <a:lstStyle/>
                    <a:p>
                      <a:r>
                        <a:rPr lang="en-US" dirty="0" smtClean="0"/>
                        <a:t>0.67</a:t>
                      </a:r>
                      <a:endParaRPr lang="en-US" dirty="0"/>
                    </a:p>
                  </a:txBody>
                  <a:tcPr/>
                </a:tc>
              </a:tr>
              <a:tr h="565045">
                <a:tc>
                  <a:txBody>
                    <a:bodyPr/>
                    <a:lstStyle/>
                    <a:p>
                      <a:r>
                        <a:rPr lang="en-US" dirty="0" err="1" smtClean="0"/>
                        <a:t>Xgboost</a:t>
                      </a:r>
                      <a:r>
                        <a:rPr lang="en-US" dirty="0" smtClean="0"/>
                        <a:t> </a:t>
                      </a:r>
                      <a:endParaRPr lang="en-US" dirty="0"/>
                    </a:p>
                  </a:txBody>
                  <a:tcPr/>
                </a:tc>
                <a:tc>
                  <a:txBody>
                    <a:bodyPr/>
                    <a:lstStyle/>
                    <a:p>
                      <a:r>
                        <a:rPr lang="en-US" dirty="0" smtClean="0"/>
                        <a:t>0.79</a:t>
                      </a:r>
                      <a:endParaRPr lang="en-US" dirty="0"/>
                    </a:p>
                  </a:txBody>
                  <a:tcPr/>
                </a:tc>
                <a:tc>
                  <a:txBody>
                    <a:bodyPr/>
                    <a:lstStyle/>
                    <a:p>
                      <a:r>
                        <a:rPr lang="en-US" dirty="0" smtClean="0"/>
                        <a:t>0.82</a:t>
                      </a:r>
                      <a:endParaRPr lang="en-US" dirty="0"/>
                    </a:p>
                  </a:txBody>
                  <a:tcPr/>
                </a:tc>
              </a:tr>
            </a:tbl>
          </a:graphicData>
        </a:graphic>
      </p:graphicFrame>
    </p:spTree>
    <p:extLst>
      <p:ext uri="{BB962C8B-B14F-4D97-AF65-F5344CB8AC3E}">
        <p14:creationId xmlns:p14="http://schemas.microsoft.com/office/powerpoint/2010/main" val="259312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33216355"/>
              </p:ext>
            </p:extLst>
          </p:nvPr>
        </p:nvGraphicFramePr>
        <p:xfrm>
          <a:off x="0" y="3973402"/>
          <a:ext cx="12191994" cy="1920240"/>
        </p:xfrm>
        <a:graphic>
          <a:graphicData uri="http://schemas.openxmlformats.org/drawingml/2006/table">
            <a:tbl>
              <a:tblPr firstRow="1" bandRow="1">
                <a:tableStyleId>{5C22544A-7EE6-4342-B048-85BDC9FD1C3A}</a:tableStyleId>
              </a:tblPr>
              <a:tblGrid>
                <a:gridCol w="2626239"/>
                <a:gridCol w="914400"/>
                <a:gridCol w="1424763"/>
                <a:gridCol w="999460"/>
                <a:gridCol w="1509823"/>
                <a:gridCol w="1127052"/>
                <a:gridCol w="1414130"/>
                <a:gridCol w="821461"/>
                <a:gridCol w="1354666"/>
              </a:tblGrid>
              <a:tr h="621291">
                <a:tc>
                  <a:txBody>
                    <a:bodyPr/>
                    <a:lstStyle/>
                    <a:p>
                      <a:pPr algn="ctr"/>
                      <a:r>
                        <a:rPr lang="en-US" b="1" dirty="0" smtClean="0">
                          <a:solidFill>
                            <a:schemeClr val="tx1"/>
                          </a:solidFill>
                        </a:rPr>
                        <a:t>MODEL</a:t>
                      </a:r>
                      <a:endParaRPr lang="en-US"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ACCURACY</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ACCURACY</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RECALL</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RECALL</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PRECISION</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PRECISION</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F1</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F1</a:t>
                      </a:r>
                    </a:p>
                    <a:p>
                      <a:endParaRPr lang="en-US" sz="1200" b="1" dirty="0">
                        <a:solidFill>
                          <a:schemeClr val="tx1"/>
                        </a:solidFill>
                      </a:endParaRPr>
                    </a:p>
                  </a:txBody>
                  <a:tcPr anchor="ctr"/>
                </a:tc>
              </a:tr>
              <a:tr h="621291">
                <a:tc>
                  <a:txBody>
                    <a:bodyPr/>
                    <a:lstStyle/>
                    <a:p>
                      <a:r>
                        <a:rPr lang="en-US" sz="1800" b="1" i="0" kern="1200" dirty="0" smtClean="0">
                          <a:solidFill>
                            <a:schemeClr val="dk1"/>
                          </a:solidFill>
                          <a:effectLst/>
                          <a:latin typeface="+mn-lt"/>
                          <a:ea typeface="+mn-ea"/>
                          <a:cs typeface="+mn-cs"/>
                        </a:rPr>
                        <a:t>Gradient Boosting tuned with oversampled data</a:t>
                      </a:r>
                      <a:endParaRPr lang="en-US" dirty="0"/>
                    </a:p>
                  </a:txBody>
                  <a:tcPr/>
                </a:tc>
                <a:tc>
                  <a:txBody>
                    <a:bodyPr/>
                    <a:lstStyle/>
                    <a:p>
                      <a:r>
                        <a:rPr lang="en-US" dirty="0" smtClean="0"/>
                        <a:t>0.99</a:t>
                      </a:r>
                      <a:endParaRPr lang="en-US" dirty="0"/>
                    </a:p>
                  </a:txBody>
                  <a:tcPr/>
                </a:tc>
                <a:tc>
                  <a:txBody>
                    <a:bodyPr/>
                    <a:lstStyle/>
                    <a:p>
                      <a:r>
                        <a:rPr lang="en-US" dirty="0" smtClean="0"/>
                        <a:t>0.97</a:t>
                      </a:r>
                      <a:endParaRPr lang="en-US" dirty="0"/>
                    </a:p>
                  </a:txBody>
                  <a:tcPr/>
                </a:tc>
                <a:tc>
                  <a:txBody>
                    <a:bodyPr/>
                    <a:lstStyle/>
                    <a:p>
                      <a:r>
                        <a:rPr lang="en-US" dirty="0" smtClean="0"/>
                        <a:t>0.99</a:t>
                      </a:r>
                      <a:endParaRPr lang="en-US" dirty="0"/>
                    </a:p>
                  </a:txBody>
                  <a:tcPr/>
                </a:tc>
                <a:tc>
                  <a:txBody>
                    <a:bodyPr/>
                    <a:lstStyle/>
                    <a:p>
                      <a:r>
                        <a:rPr lang="en-US" dirty="0" smtClean="0"/>
                        <a:t>0.84</a:t>
                      </a:r>
                      <a:endParaRPr lang="en-US" dirty="0"/>
                    </a:p>
                  </a:txBody>
                  <a:tcPr/>
                </a:tc>
                <a:tc>
                  <a:txBody>
                    <a:bodyPr/>
                    <a:lstStyle/>
                    <a:p>
                      <a:r>
                        <a:rPr lang="en-US" dirty="0" smtClean="0"/>
                        <a:t>0.99</a:t>
                      </a:r>
                      <a:endParaRPr lang="en-US" dirty="0"/>
                    </a:p>
                  </a:txBody>
                  <a:tcPr/>
                </a:tc>
                <a:tc>
                  <a:txBody>
                    <a:bodyPr/>
                    <a:lstStyle/>
                    <a:p>
                      <a:r>
                        <a:rPr lang="en-US" dirty="0" smtClean="0"/>
                        <a:t>0.69</a:t>
                      </a:r>
                      <a:endParaRPr lang="en-US" dirty="0"/>
                    </a:p>
                  </a:txBody>
                  <a:tcPr/>
                </a:tc>
                <a:tc>
                  <a:txBody>
                    <a:bodyPr/>
                    <a:lstStyle/>
                    <a:p>
                      <a:r>
                        <a:rPr lang="en-US" dirty="0" smtClean="0"/>
                        <a:t>0.99</a:t>
                      </a:r>
                      <a:endParaRPr lang="en-US" dirty="0"/>
                    </a:p>
                  </a:txBody>
                  <a:tcPr/>
                </a:tc>
                <a:tc>
                  <a:txBody>
                    <a:bodyPr/>
                    <a:lstStyle/>
                    <a:p>
                      <a:r>
                        <a:rPr lang="en-US" dirty="0" smtClean="0"/>
                        <a:t>0.76</a:t>
                      </a:r>
                      <a:endParaRPr lang="en-US" dirty="0"/>
                    </a:p>
                  </a:txBody>
                  <a:tcPr/>
                </a:tc>
              </a:tr>
              <a:tr h="621291">
                <a:tc>
                  <a:txBody>
                    <a:bodyPr/>
                    <a:lstStyle/>
                    <a:p>
                      <a:r>
                        <a:rPr lang="en-US" sz="1800" b="1" i="0" kern="1200" dirty="0" err="1" smtClean="0">
                          <a:solidFill>
                            <a:schemeClr val="dk1"/>
                          </a:solidFill>
                          <a:effectLst/>
                          <a:latin typeface="+mn-lt"/>
                          <a:ea typeface="+mn-ea"/>
                          <a:cs typeface="+mn-cs"/>
                        </a:rPr>
                        <a:t>AdaBoost</a:t>
                      </a:r>
                      <a:r>
                        <a:rPr lang="en-US" sz="1800" b="1" i="0" kern="1200" dirty="0" smtClean="0">
                          <a:solidFill>
                            <a:schemeClr val="dk1"/>
                          </a:solidFill>
                          <a:effectLst/>
                          <a:latin typeface="+mn-lt"/>
                          <a:ea typeface="+mn-ea"/>
                          <a:cs typeface="+mn-cs"/>
                        </a:rPr>
                        <a:t> classifier tuned with oversampled data</a:t>
                      </a:r>
                      <a:endParaRPr lang="en-US" dirty="0"/>
                    </a:p>
                  </a:txBody>
                  <a:tcPr>
                    <a:solidFill>
                      <a:schemeClr val="accent1">
                        <a:lumMod val="40000"/>
                        <a:lumOff val="60000"/>
                      </a:schemeClr>
                    </a:solidFill>
                  </a:tcPr>
                </a:tc>
                <a:tc>
                  <a:txBody>
                    <a:bodyPr/>
                    <a:lstStyle/>
                    <a:p>
                      <a:r>
                        <a:rPr lang="en-US" dirty="0" smtClean="0"/>
                        <a:t>0.99</a:t>
                      </a:r>
                      <a:endParaRPr lang="en-US" dirty="0"/>
                    </a:p>
                  </a:txBody>
                  <a:tcPr>
                    <a:solidFill>
                      <a:schemeClr val="accent1">
                        <a:lumMod val="40000"/>
                        <a:lumOff val="60000"/>
                      </a:schemeClr>
                    </a:solidFill>
                  </a:tcPr>
                </a:tc>
                <a:tc>
                  <a:txBody>
                    <a:bodyPr/>
                    <a:lstStyle/>
                    <a:p>
                      <a:r>
                        <a:rPr lang="en-US" dirty="0" smtClean="0"/>
                        <a:t>0.97</a:t>
                      </a:r>
                      <a:endParaRPr lang="en-US" dirty="0"/>
                    </a:p>
                  </a:txBody>
                  <a:tcPr>
                    <a:solidFill>
                      <a:schemeClr val="accent1">
                        <a:lumMod val="40000"/>
                        <a:lumOff val="60000"/>
                      </a:schemeClr>
                    </a:solidFill>
                  </a:tcPr>
                </a:tc>
                <a:tc>
                  <a:txBody>
                    <a:bodyPr/>
                    <a:lstStyle/>
                    <a:p>
                      <a:r>
                        <a:rPr lang="en-US" dirty="0" smtClean="0"/>
                        <a:t>0.98</a:t>
                      </a:r>
                      <a:endParaRPr lang="en-US" dirty="0"/>
                    </a:p>
                  </a:txBody>
                  <a:tcPr>
                    <a:solidFill>
                      <a:schemeClr val="accent1">
                        <a:lumMod val="40000"/>
                        <a:lumOff val="60000"/>
                      </a:schemeClr>
                    </a:solidFill>
                  </a:tcPr>
                </a:tc>
                <a:tc>
                  <a:txBody>
                    <a:bodyPr/>
                    <a:lstStyle/>
                    <a:p>
                      <a:r>
                        <a:rPr lang="en-US" dirty="0" smtClean="0"/>
                        <a:t>0.85</a:t>
                      </a:r>
                      <a:endParaRPr lang="en-US" dirty="0"/>
                    </a:p>
                  </a:txBody>
                  <a:tcPr>
                    <a:solidFill>
                      <a:schemeClr val="accent1">
                        <a:lumMod val="40000"/>
                        <a:lumOff val="60000"/>
                      </a:schemeClr>
                    </a:solidFill>
                  </a:tcPr>
                </a:tc>
                <a:tc>
                  <a:txBody>
                    <a:bodyPr/>
                    <a:lstStyle/>
                    <a:p>
                      <a:r>
                        <a:rPr lang="en-US" dirty="0" smtClean="0"/>
                        <a:t>0.99</a:t>
                      </a:r>
                      <a:endParaRPr lang="en-US" dirty="0"/>
                    </a:p>
                  </a:txBody>
                  <a:tcPr>
                    <a:solidFill>
                      <a:schemeClr val="accent1">
                        <a:lumMod val="40000"/>
                        <a:lumOff val="60000"/>
                      </a:schemeClr>
                    </a:solidFill>
                  </a:tcPr>
                </a:tc>
                <a:tc>
                  <a:txBody>
                    <a:bodyPr/>
                    <a:lstStyle/>
                    <a:p>
                      <a:r>
                        <a:rPr lang="en-US" dirty="0" smtClean="0"/>
                        <a:t>0.79</a:t>
                      </a:r>
                      <a:endParaRPr lang="en-US" dirty="0"/>
                    </a:p>
                  </a:txBody>
                  <a:tcPr>
                    <a:solidFill>
                      <a:schemeClr val="accent1">
                        <a:lumMod val="40000"/>
                        <a:lumOff val="60000"/>
                      </a:schemeClr>
                    </a:solidFill>
                  </a:tcPr>
                </a:tc>
                <a:tc>
                  <a:txBody>
                    <a:bodyPr/>
                    <a:lstStyle/>
                    <a:p>
                      <a:r>
                        <a:rPr lang="en-US" dirty="0" smtClean="0"/>
                        <a:t>0.99</a:t>
                      </a:r>
                      <a:endParaRPr lang="en-US" dirty="0"/>
                    </a:p>
                  </a:txBody>
                  <a:tcPr>
                    <a:solidFill>
                      <a:schemeClr val="accent1">
                        <a:lumMod val="40000"/>
                        <a:lumOff val="60000"/>
                      </a:schemeClr>
                    </a:solidFill>
                  </a:tcPr>
                </a:tc>
                <a:tc>
                  <a:txBody>
                    <a:bodyPr/>
                    <a:lstStyle/>
                    <a:p>
                      <a:r>
                        <a:rPr lang="en-US" dirty="0" smtClean="0"/>
                        <a:t>0.82</a:t>
                      </a:r>
                      <a:endParaRPr lang="en-US" dirty="0"/>
                    </a:p>
                  </a:txBody>
                  <a:tcPr>
                    <a:solidFill>
                      <a:schemeClr val="accent1">
                        <a:lumMod val="40000"/>
                        <a:lumOff val="60000"/>
                      </a:schemeClr>
                    </a:solidFill>
                  </a:tcPr>
                </a:tc>
              </a:tr>
            </a:tbl>
          </a:graphicData>
        </a:graphic>
      </p:graphicFrame>
      <p:sp>
        <p:nvSpPr>
          <p:cNvPr id="4" name="Title 1"/>
          <p:cNvSpPr>
            <a:spLocks noGrp="1"/>
          </p:cNvSpPr>
          <p:nvPr>
            <p:ph type="title"/>
          </p:nvPr>
        </p:nvSpPr>
        <p:spPr>
          <a:xfrm>
            <a:off x="0" y="1"/>
            <a:ext cx="12192000" cy="4635794"/>
          </a:xfrm>
        </p:spPr>
        <p:txBody>
          <a:bodyPr>
            <a:normAutofit fontScale="90000"/>
          </a:bodyPr>
          <a:lstStyle/>
          <a:p>
            <a:r>
              <a:rPr lang="en-US" sz="3200" b="1" dirty="0" smtClean="0"/>
              <a:t/>
            </a:r>
            <a:br>
              <a:rPr lang="en-US" sz="3200" b="1" dirty="0" smtClean="0"/>
            </a:br>
            <a:r>
              <a:rPr lang="en-US" sz="3200" b="1" dirty="0" smtClean="0">
                <a:latin typeface="Arial Black" panose="020B0A04020102020204" pitchFamily="34" charset="0"/>
              </a:rPr>
              <a:t>MODEL PERFORMANCE SUMMARY (oversampled data)</a:t>
            </a:r>
            <a:r>
              <a:rPr lang="en-US" sz="3200" b="1" dirty="0"/>
              <a:t/>
            </a:r>
            <a:br>
              <a:rPr lang="en-US" sz="3200" b="1" dirty="0"/>
            </a:br>
            <a:r>
              <a:rPr lang="en-US" sz="3200" b="1" dirty="0" smtClean="0"/>
              <a:t>we chose the random search cv for the oversampling method for gradient boost and </a:t>
            </a:r>
            <a:r>
              <a:rPr lang="en-US" sz="3200" b="1" dirty="0" err="1" smtClean="0"/>
              <a:t>ada</a:t>
            </a:r>
            <a:r>
              <a:rPr lang="en-US" sz="3200" b="1" dirty="0" smtClean="0"/>
              <a:t> boost classifier.</a:t>
            </a:r>
            <a:br>
              <a:rPr lang="en-US" sz="3200" b="1" dirty="0" smtClean="0"/>
            </a:br>
            <a:r>
              <a:rPr lang="en-US" sz="3200" b="1" dirty="0" smtClean="0"/>
              <a:t>The gradient boost and </a:t>
            </a:r>
            <a:r>
              <a:rPr lang="en-US" sz="3200" b="1" dirty="0" err="1" smtClean="0"/>
              <a:t>adaboost</a:t>
            </a:r>
            <a:r>
              <a:rPr lang="en-US" sz="3200" b="1" dirty="0" smtClean="0"/>
              <a:t> classifier did not have the highest recall in both the cross validation and validation set.</a:t>
            </a:r>
            <a:br>
              <a:rPr lang="en-US" sz="3200" b="1" dirty="0" smtClean="0"/>
            </a:br>
            <a:r>
              <a:rPr lang="en-US" sz="3200" b="1" dirty="0" smtClean="0"/>
              <a:t>After hyper tuning the data there was a general performance increase which made it a better option in predicting failures with the highest recall</a:t>
            </a:r>
            <a:r>
              <a:rPr lang="en-US" sz="3200" b="1" dirty="0"/>
              <a:t/>
            </a:r>
            <a:br>
              <a:rPr lang="en-US" sz="3200" b="1" dirty="0"/>
            </a:br>
            <a:r>
              <a:rPr lang="en-US" sz="3200" b="1" dirty="0"/>
              <a:t/>
            </a:r>
            <a:br>
              <a:rPr lang="en-US" sz="3200" b="1" dirty="0"/>
            </a:br>
            <a:r>
              <a:rPr lang="en-US" sz="3200" b="1" dirty="0" smtClean="0"/>
              <a:t/>
            </a:r>
            <a:br>
              <a:rPr lang="en-US" sz="3200" b="1" dirty="0" smtClean="0"/>
            </a:br>
            <a:endParaRPr lang="en-US" sz="3200" b="1" dirty="0"/>
          </a:p>
        </p:txBody>
      </p:sp>
    </p:spTree>
    <p:extLst>
      <p:ext uri="{BB962C8B-B14F-4D97-AF65-F5344CB8AC3E}">
        <p14:creationId xmlns:p14="http://schemas.microsoft.com/office/powerpoint/2010/main" val="69575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1353800" cy="3753293"/>
          </a:xfrm>
        </p:spPr>
        <p:txBody>
          <a:bodyPr anchor="t">
            <a:normAutofit fontScale="90000"/>
          </a:bodyPr>
          <a:lstStyle/>
          <a:p>
            <a:r>
              <a:rPr lang="en-US" sz="3100" b="1" dirty="0" smtClean="0">
                <a:latin typeface="Arial Black" panose="020B0A04020102020204" pitchFamily="34" charset="0"/>
              </a:rPr>
              <a:t/>
            </a:r>
            <a:br>
              <a:rPr lang="en-US" sz="3100" b="1" dirty="0" smtClean="0">
                <a:latin typeface="Arial Black" panose="020B0A04020102020204" pitchFamily="34" charset="0"/>
              </a:rPr>
            </a:br>
            <a:r>
              <a:rPr lang="en-US" sz="3100" b="1" dirty="0" smtClean="0">
                <a:latin typeface="Arial Black" panose="020B0A04020102020204" pitchFamily="34" charset="0"/>
              </a:rPr>
              <a:t>MODEL PERFORMANCE SUMMARY (</a:t>
            </a:r>
            <a:r>
              <a:rPr lang="en-US" sz="3100" b="1" dirty="0" err="1" smtClean="0">
                <a:latin typeface="Arial Black" panose="020B0A04020102020204" pitchFamily="34" charset="0"/>
              </a:rPr>
              <a:t>undersampled</a:t>
            </a:r>
            <a:r>
              <a:rPr lang="en-US" sz="3100" b="1" dirty="0" smtClean="0">
                <a:latin typeface="Arial Black" panose="020B0A04020102020204" pitchFamily="34" charset="0"/>
              </a:rPr>
              <a:t> data)</a:t>
            </a:r>
            <a:r>
              <a:rPr lang="en-US" sz="3200" b="1" dirty="0"/>
              <a:t/>
            </a:r>
            <a:br>
              <a:rPr lang="en-US" sz="3200" b="1" dirty="0"/>
            </a:br>
            <a:r>
              <a:rPr lang="en-US" sz="3200" b="1" dirty="0"/>
              <a:t>we chose the </a:t>
            </a:r>
            <a:r>
              <a:rPr lang="en-US" sz="3200" b="1" dirty="0" smtClean="0"/>
              <a:t>random search cv </a:t>
            </a:r>
            <a:r>
              <a:rPr lang="en-US" sz="3200" b="1" dirty="0"/>
              <a:t>for the </a:t>
            </a:r>
            <a:r>
              <a:rPr lang="en-US" sz="3200" b="1" dirty="0" err="1" smtClean="0"/>
              <a:t>undersampling</a:t>
            </a:r>
            <a:r>
              <a:rPr lang="en-US" sz="3200" b="1" dirty="0" smtClean="0"/>
              <a:t> </a:t>
            </a:r>
            <a:r>
              <a:rPr lang="en-US" sz="3200" b="1" dirty="0"/>
              <a:t>method for </a:t>
            </a:r>
            <a:r>
              <a:rPr lang="en-US" sz="3200" b="1" dirty="0" smtClean="0"/>
              <a:t>random forest.</a:t>
            </a:r>
            <a:r>
              <a:rPr lang="en-US" sz="3200" b="1" dirty="0"/>
              <a:t/>
            </a:r>
            <a:br>
              <a:rPr lang="en-US" sz="3200" b="1" dirty="0"/>
            </a:br>
            <a:r>
              <a:rPr lang="en-US" sz="3200" b="1" dirty="0"/>
              <a:t>The </a:t>
            </a:r>
            <a:r>
              <a:rPr lang="en-US" sz="3200" b="1" dirty="0" smtClean="0"/>
              <a:t>random forest performed well in the original data for both the cross validation cost and validation performance.</a:t>
            </a:r>
            <a:r>
              <a:rPr lang="en-US" sz="3200" b="1" dirty="0"/>
              <a:t/>
            </a:r>
            <a:br>
              <a:rPr lang="en-US" sz="3200" b="1" dirty="0"/>
            </a:br>
            <a:r>
              <a:rPr lang="en-US" sz="3200" b="1" dirty="0"/>
              <a:t>After hyper tuning the data </a:t>
            </a:r>
            <a:r>
              <a:rPr lang="en-US" sz="3200" b="1" dirty="0" smtClean="0"/>
              <a:t>the training the performance improved but validation precision was very low and it also gave the highest recall.</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0386394"/>
              </p:ext>
            </p:extLst>
          </p:nvPr>
        </p:nvGraphicFramePr>
        <p:xfrm>
          <a:off x="6" y="3952136"/>
          <a:ext cx="12191994" cy="2052086"/>
        </p:xfrm>
        <a:graphic>
          <a:graphicData uri="http://schemas.openxmlformats.org/drawingml/2006/table">
            <a:tbl>
              <a:tblPr firstRow="1" bandRow="1">
                <a:tableStyleId>{5C22544A-7EE6-4342-B048-85BDC9FD1C3A}</a:tableStyleId>
              </a:tblPr>
              <a:tblGrid>
                <a:gridCol w="2626239"/>
                <a:gridCol w="914400"/>
                <a:gridCol w="1424763"/>
                <a:gridCol w="999460"/>
                <a:gridCol w="1509823"/>
                <a:gridCol w="1127052"/>
                <a:gridCol w="1414130"/>
                <a:gridCol w="821461"/>
                <a:gridCol w="1354666"/>
              </a:tblGrid>
              <a:tr h="1026043">
                <a:tc>
                  <a:txBody>
                    <a:bodyPr/>
                    <a:lstStyle/>
                    <a:p>
                      <a:pPr algn="ctr"/>
                      <a:r>
                        <a:rPr lang="en-US" b="1" dirty="0" smtClean="0">
                          <a:solidFill>
                            <a:schemeClr val="tx1"/>
                          </a:solidFill>
                        </a:rPr>
                        <a:t>MODEL</a:t>
                      </a:r>
                      <a:endParaRPr lang="en-US"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ACCURACY</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ACCURACY</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RECALL</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RECALL</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PRECISION</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PRECISION</a:t>
                      </a:r>
                    </a:p>
                    <a:p>
                      <a:endParaRPr lang="en-US" sz="1200" b="1" dirty="0">
                        <a:solidFill>
                          <a:schemeClr val="tx1"/>
                        </a:solidFill>
                      </a:endParaRPr>
                    </a:p>
                  </a:txBody>
                  <a:tcPr anchor="ctr"/>
                </a:tc>
                <a:tc>
                  <a:txBody>
                    <a:bodyPr/>
                    <a:lstStyle/>
                    <a:p>
                      <a:r>
                        <a:rPr lang="en-US" sz="1200" b="1" dirty="0" smtClean="0">
                          <a:solidFill>
                            <a:schemeClr val="tx1"/>
                          </a:solidFill>
                        </a:rPr>
                        <a:t>TRAIN</a:t>
                      </a:r>
                    </a:p>
                    <a:p>
                      <a:r>
                        <a:rPr lang="en-US" sz="1200" b="1" dirty="0" smtClean="0">
                          <a:solidFill>
                            <a:schemeClr val="tx1"/>
                          </a:solidFill>
                        </a:rPr>
                        <a:t>F1</a:t>
                      </a:r>
                      <a:endParaRPr lang="en-US" sz="1200" b="1" dirty="0">
                        <a:solidFill>
                          <a:schemeClr val="tx1"/>
                        </a:solidFill>
                      </a:endParaRPr>
                    </a:p>
                  </a:txBody>
                  <a:tcPr anchor="ctr"/>
                </a:tc>
                <a:tc>
                  <a:txBody>
                    <a:bodyPr/>
                    <a:lstStyle/>
                    <a:p>
                      <a:r>
                        <a:rPr lang="en-US" sz="1200" b="1" dirty="0" smtClean="0">
                          <a:solidFill>
                            <a:schemeClr val="tx1"/>
                          </a:solidFill>
                        </a:rPr>
                        <a:t>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F1</a:t>
                      </a:r>
                    </a:p>
                    <a:p>
                      <a:endParaRPr lang="en-US" sz="1200" b="1" dirty="0">
                        <a:solidFill>
                          <a:schemeClr val="tx1"/>
                        </a:solidFill>
                      </a:endParaRPr>
                    </a:p>
                  </a:txBody>
                  <a:tcPr anchor="ctr"/>
                </a:tc>
              </a:tr>
              <a:tr h="1026043">
                <a:tc>
                  <a:txBody>
                    <a:bodyPr/>
                    <a:lstStyle/>
                    <a:p>
                      <a:pPr algn="l" fontAlgn="ctr"/>
                      <a:r>
                        <a:rPr lang="en-US" b="1" dirty="0">
                          <a:effectLst/>
                        </a:rPr>
                        <a:t/>
                      </a:r>
                      <a:br>
                        <a:rPr lang="en-US" b="1" dirty="0">
                          <a:effectLst/>
                        </a:rPr>
                      </a:br>
                      <a:r>
                        <a:rPr lang="en-US" b="1" dirty="0">
                          <a:effectLst/>
                        </a:rPr>
                        <a:t>Random forest tuned with </a:t>
                      </a:r>
                      <a:r>
                        <a:rPr lang="en-US" b="1" dirty="0" err="1">
                          <a:effectLst/>
                        </a:rPr>
                        <a:t>undersampled</a:t>
                      </a:r>
                      <a:r>
                        <a:rPr lang="en-US" b="1" dirty="0">
                          <a:effectLst/>
                        </a:rPr>
                        <a:t> data</a:t>
                      </a:r>
                    </a:p>
                  </a:txBody>
                  <a:tcPr/>
                </a:tc>
                <a:tc>
                  <a:txBody>
                    <a:bodyPr/>
                    <a:lstStyle/>
                    <a:p>
                      <a:r>
                        <a:rPr lang="en-US" dirty="0" smtClean="0"/>
                        <a:t>0.96</a:t>
                      </a:r>
                      <a:endParaRPr lang="en-US" dirty="0"/>
                    </a:p>
                  </a:txBody>
                  <a:tcPr/>
                </a:tc>
                <a:tc>
                  <a:txBody>
                    <a:bodyPr/>
                    <a:lstStyle/>
                    <a:p>
                      <a:r>
                        <a:rPr lang="en-US" dirty="0" smtClean="0"/>
                        <a:t>0.93</a:t>
                      </a:r>
                      <a:endParaRPr lang="en-US" dirty="0"/>
                    </a:p>
                  </a:txBody>
                  <a:tcPr/>
                </a:tc>
                <a:tc>
                  <a:txBody>
                    <a:bodyPr/>
                    <a:lstStyle/>
                    <a:p>
                      <a:r>
                        <a:rPr lang="en-US" dirty="0" smtClean="0"/>
                        <a:t>0.93</a:t>
                      </a:r>
                      <a:endParaRPr lang="en-US" dirty="0"/>
                    </a:p>
                  </a:txBody>
                  <a:tcPr/>
                </a:tc>
                <a:tc>
                  <a:txBody>
                    <a:bodyPr/>
                    <a:lstStyle/>
                    <a:p>
                      <a:r>
                        <a:rPr lang="en-US" dirty="0" smtClean="0"/>
                        <a:t>0.88</a:t>
                      </a:r>
                      <a:endParaRPr lang="en-US" dirty="0"/>
                    </a:p>
                  </a:txBody>
                  <a:tcPr/>
                </a:tc>
                <a:tc>
                  <a:txBody>
                    <a:bodyPr/>
                    <a:lstStyle/>
                    <a:p>
                      <a:r>
                        <a:rPr lang="en-US" dirty="0" smtClean="0"/>
                        <a:t>0.98</a:t>
                      </a:r>
                      <a:endParaRPr lang="en-US" dirty="0"/>
                    </a:p>
                  </a:txBody>
                  <a:tcPr/>
                </a:tc>
                <a:tc>
                  <a:txBody>
                    <a:bodyPr/>
                    <a:lstStyle/>
                    <a:p>
                      <a:r>
                        <a:rPr lang="en-US" dirty="0" smtClean="0"/>
                        <a:t>0.46</a:t>
                      </a:r>
                      <a:endParaRPr lang="en-US" dirty="0"/>
                    </a:p>
                  </a:txBody>
                  <a:tcPr/>
                </a:tc>
                <a:tc>
                  <a:txBody>
                    <a:bodyPr/>
                    <a:lstStyle/>
                    <a:p>
                      <a:r>
                        <a:rPr lang="en-US" dirty="0" smtClean="0"/>
                        <a:t>0.96</a:t>
                      </a:r>
                      <a:endParaRPr lang="en-US" dirty="0"/>
                    </a:p>
                  </a:txBody>
                  <a:tcPr/>
                </a:tc>
                <a:tc>
                  <a:txBody>
                    <a:bodyPr/>
                    <a:lstStyle/>
                    <a:p>
                      <a:r>
                        <a:rPr lang="en-US" dirty="0" smtClean="0"/>
                        <a:t>0.61</a:t>
                      </a:r>
                      <a:endParaRPr lang="en-US" dirty="0"/>
                    </a:p>
                  </a:txBody>
                  <a:tcPr/>
                </a:tc>
              </a:tr>
            </a:tbl>
          </a:graphicData>
        </a:graphic>
      </p:graphicFrame>
    </p:spTree>
    <p:extLst>
      <p:ext uri="{BB962C8B-B14F-4D97-AF65-F5344CB8AC3E}">
        <p14:creationId xmlns:p14="http://schemas.microsoft.com/office/powerpoint/2010/main" val="267173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2" y="350982"/>
            <a:ext cx="10494818" cy="581892"/>
          </a:xfrm>
        </p:spPr>
        <p:txBody>
          <a:bodyPr>
            <a:normAutofit fontScale="90000"/>
          </a:bodyPr>
          <a:lstStyle/>
          <a:p>
            <a:r>
              <a:rPr lang="en-US" sz="3600" dirty="0" smtClean="0">
                <a:latin typeface="Algerian" panose="04020705040A02060702" pitchFamily="82" charset="0"/>
              </a:rPr>
              <a:t>BUSINESS INSIGHTS AND </a:t>
            </a:r>
            <a:r>
              <a:rPr lang="en-US" sz="3600" dirty="0" smtClean="0">
                <a:latin typeface="Algerian" panose="04020705040A02060702" pitchFamily="82" charset="0"/>
              </a:rPr>
              <a:t>conclusion</a:t>
            </a:r>
            <a:endParaRPr lang="en-US" sz="3600" dirty="0">
              <a:latin typeface="Algerian" panose="04020705040A02060702" pitchFamily="82" charset="0"/>
            </a:endParaRPr>
          </a:p>
        </p:txBody>
      </p:sp>
      <p:sp>
        <p:nvSpPr>
          <p:cNvPr id="4" name="Title 1"/>
          <p:cNvSpPr>
            <a:spLocks noGrp="1"/>
          </p:cNvSpPr>
          <p:nvPr>
            <p:ph idx="1"/>
          </p:nvPr>
        </p:nvSpPr>
        <p:spPr>
          <a:xfrm>
            <a:off x="838200" y="1136073"/>
            <a:ext cx="10515600" cy="5040890"/>
          </a:xfrm>
        </p:spPr>
        <p:txBody>
          <a:bodyPr>
            <a:normAutofit/>
          </a:bodyPr>
          <a:lstStyle/>
          <a:p>
            <a:pPr marL="0" indent="0">
              <a:buNone/>
            </a:pPr>
            <a:r>
              <a:rPr lang="en-US" sz="2400" dirty="0" smtClean="0">
                <a:latin typeface="+mj-lt"/>
              </a:rPr>
              <a:t>The following are the insights the data displayed</a:t>
            </a:r>
          </a:p>
          <a:p>
            <a:r>
              <a:rPr lang="en-US" sz="2400" dirty="0" smtClean="0"/>
              <a:t>The logistic regression shows performance with oversampled data on training </a:t>
            </a:r>
            <a:r>
              <a:rPr lang="en-US" sz="2400" dirty="0" smtClean="0"/>
              <a:t>set </a:t>
            </a:r>
            <a:r>
              <a:rPr lang="en-US" sz="2400" dirty="0" smtClean="0"/>
              <a:t>varies between 0.83 to 0.86 recall</a:t>
            </a:r>
            <a:endParaRPr lang="en-US" sz="2400" dirty="0" smtClean="0"/>
          </a:p>
          <a:p>
            <a:r>
              <a:rPr lang="en-US" sz="2400" dirty="0"/>
              <a:t>The logistic regression shows performance with oversampled data on training set varies between </a:t>
            </a:r>
            <a:r>
              <a:rPr lang="en-US" sz="2400" dirty="0" smtClean="0"/>
              <a:t>0.86 </a:t>
            </a:r>
            <a:r>
              <a:rPr lang="en-US" sz="2400" dirty="0"/>
              <a:t>to </a:t>
            </a:r>
            <a:r>
              <a:rPr lang="en-US" sz="2400" dirty="0" smtClean="0"/>
              <a:t>0.88 recall</a:t>
            </a:r>
            <a:endParaRPr lang="en-US" sz="2400" dirty="0">
              <a:latin typeface="+mj-lt"/>
            </a:endParaRPr>
          </a:p>
          <a:p>
            <a:pPr marL="0" indent="0">
              <a:buNone/>
            </a:pPr>
            <a:r>
              <a:rPr lang="en-US" sz="2400" dirty="0" smtClean="0">
                <a:latin typeface="+mj-lt"/>
              </a:rPr>
              <a:t>The following will be recommended for </a:t>
            </a:r>
            <a:r>
              <a:rPr lang="en-US" sz="2400" dirty="0" smtClean="0">
                <a:latin typeface="+mj-lt"/>
              </a:rPr>
              <a:t>RENEWIND;</a:t>
            </a:r>
          </a:p>
          <a:p>
            <a:pPr marL="0" indent="0">
              <a:buNone/>
            </a:pPr>
            <a:r>
              <a:rPr lang="en-US" sz="2400" dirty="0" smtClean="0">
                <a:latin typeface="+mj-lt"/>
              </a:rPr>
              <a:t>The best model to</a:t>
            </a:r>
            <a:r>
              <a:rPr lang="en-US" sz="2400" dirty="0" smtClean="0"/>
              <a:t> </a:t>
            </a:r>
            <a:r>
              <a:rPr lang="en-US" sz="2400" dirty="0"/>
              <a:t>help identify failures so that the generators could be repaired before failing/breaking to reduce the overall maintenance </a:t>
            </a:r>
            <a:r>
              <a:rPr lang="en-US" sz="2400" dirty="0" smtClean="0"/>
              <a:t>cost will be the </a:t>
            </a:r>
            <a:r>
              <a:rPr lang="en-US" sz="2400" dirty="0" err="1" smtClean="0"/>
              <a:t>Adaboost</a:t>
            </a:r>
            <a:r>
              <a:rPr lang="en-US" sz="2400" dirty="0" smtClean="0"/>
              <a:t> classifier tuned with oversampled data, Which presents the best recall of 85% with overall good performance across all set and this will help minimize false negatives.</a:t>
            </a:r>
            <a:endParaRPr lang="en-US" sz="2400" dirty="0"/>
          </a:p>
          <a:p>
            <a:pPr marL="0" indent="0">
              <a:buNone/>
            </a:pPr>
            <a:endParaRPr lang="en-US" sz="2400" dirty="0" smtClean="0">
              <a:latin typeface="+mj-lt"/>
            </a:endParaRPr>
          </a:p>
          <a:p>
            <a:endParaRPr lang="en-US" sz="2400" dirty="0" smtClean="0">
              <a:latin typeface="+mj-lt"/>
            </a:endParaRPr>
          </a:p>
          <a:p>
            <a:endParaRPr lang="en-US" sz="2400" dirty="0">
              <a:latin typeface="+mj-lt"/>
            </a:endParaRPr>
          </a:p>
          <a:p>
            <a:pPr marL="0" indent="0">
              <a:buNone/>
            </a:pPr>
            <a:endParaRPr lang="en-US" sz="2400" dirty="0" smtClean="0">
              <a:latin typeface="+mj-lt"/>
            </a:endParaRPr>
          </a:p>
        </p:txBody>
      </p:sp>
    </p:spTree>
    <p:extLst>
      <p:ext uri="{BB962C8B-B14F-4D97-AF65-F5344CB8AC3E}">
        <p14:creationId xmlns:p14="http://schemas.microsoft.com/office/powerpoint/2010/main" val="2712722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037" y="916862"/>
            <a:ext cx="6096000" cy="3477875"/>
          </a:xfrm>
          <a:prstGeom prst="rect">
            <a:avLst/>
          </a:prstGeom>
        </p:spPr>
        <p:txBody>
          <a:bodyPr>
            <a:spAutoFit/>
          </a:bodyPr>
          <a:lstStyle/>
          <a:p>
            <a:r>
              <a:rPr lang="en-US" sz="6000" dirty="0" smtClean="0">
                <a:latin typeface="Algerian" panose="04020705040A02060702" pitchFamily="82" charset="0"/>
              </a:rPr>
              <a:t>Contents</a:t>
            </a:r>
            <a:r>
              <a:rPr lang="en-US" sz="6000" b="1" dirty="0" smtClean="0">
                <a:latin typeface="Algerian" panose="04020705040A02060702" pitchFamily="82" charset="0"/>
              </a:rPr>
              <a:t> </a:t>
            </a:r>
          </a:p>
          <a:p>
            <a:pPr marL="285750" indent="-285750">
              <a:buFont typeface="Arial" panose="020B0604020202020204" pitchFamily="34" charset="0"/>
              <a:buChar char="•"/>
            </a:pPr>
            <a:r>
              <a:rPr lang="en-US" sz="2000" dirty="0" smtClean="0"/>
              <a:t>Business Problem Overview &amp; solution approach</a:t>
            </a:r>
          </a:p>
          <a:p>
            <a:pPr marL="285750" indent="-285750">
              <a:buFont typeface="Arial" panose="020B0604020202020204" pitchFamily="34" charset="0"/>
              <a:buChar char="•"/>
            </a:pPr>
            <a:r>
              <a:rPr lang="en-US" sz="2000" dirty="0" smtClean="0"/>
              <a:t>Data overview</a:t>
            </a:r>
          </a:p>
          <a:p>
            <a:pPr marL="285750" indent="-285750">
              <a:buFont typeface="Arial" panose="020B0604020202020204" pitchFamily="34" charset="0"/>
              <a:buChar char="•"/>
            </a:pPr>
            <a:r>
              <a:rPr lang="en-US" sz="2000" dirty="0" smtClean="0"/>
              <a:t>Exploratory Data Analysis (EDA) </a:t>
            </a:r>
            <a:endParaRPr lang="en-US" sz="2000" dirty="0" smtClean="0"/>
          </a:p>
          <a:p>
            <a:pPr marL="285750" indent="-285750">
              <a:buFont typeface="Arial" panose="020B0604020202020204" pitchFamily="34" charset="0"/>
              <a:buChar char="•"/>
            </a:pPr>
            <a:r>
              <a:rPr lang="en-US" sz="2000" dirty="0" smtClean="0"/>
              <a:t>Data Preprocessing</a:t>
            </a:r>
          </a:p>
          <a:p>
            <a:pPr marL="285750" indent="-285750">
              <a:buFont typeface="Arial" panose="020B0604020202020204" pitchFamily="34" charset="0"/>
              <a:buChar char="•"/>
            </a:pPr>
            <a:r>
              <a:rPr lang="en-US" sz="2000" dirty="0" smtClean="0"/>
              <a:t>Model performance summary</a:t>
            </a:r>
          </a:p>
          <a:p>
            <a:pPr marL="285750" indent="-285750">
              <a:buFont typeface="Arial" panose="020B0604020202020204" pitchFamily="34" charset="0"/>
              <a:buChar char="•"/>
            </a:pPr>
            <a:r>
              <a:rPr lang="en-US" sz="2000" dirty="0" smtClean="0"/>
              <a:t>Model building with pipeline</a:t>
            </a:r>
          </a:p>
          <a:p>
            <a:pPr marL="285750" indent="-285750">
              <a:buFont typeface="Arial" panose="020B0604020202020204" pitchFamily="34" charset="0"/>
              <a:buChar char="•"/>
            </a:pPr>
            <a:r>
              <a:rPr lang="en-US" sz="2000" dirty="0" smtClean="0"/>
              <a:t>Appendix </a:t>
            </a:r>
            <a:endParaRPr lang="en-US" sz="2000" dirty="0" smtClean="0"/>
          </a:p>
          <a:p>
            <a:pPr marL="285750" indent="-285750">
              <a:buFont typeface="Arial" panose="020B0604020202020204" pitchFamily="34" charset="0"/>
              <a:buChar char="•"/>
            </a:pPr>
            <a:r>
              <a:rPr lang="en-US" sz="2000" dirty="0" smtClean="0"/>
              <a:t>Business Insights and Recommendations</a:t>
            </a:r>
            <a:endParaRPr lang="en-US" sz="2000" dirty="0"/>
          </a:p>
        </p:txBody>
      </p:sp>
    </p:spTree>
    <p:extLst>
      <p:ext uri="{BB962C8B-B14F-4D97-AF65-F5344CB8AC3E}">
        <p14:creationId xmlns:p14="http://schemas.microsoft.com/office/powerpoint/2010/main" val="2667005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72548"/>
          </a:xfrm>
        </p:spPr>
        <p:txBody>
          <a:bodyPr>
            <a:normAutofit/>
          </a:bodyPr>
          <a:lstStyle/>
          <a:p>
            <a:r>
              <a:rPr lang="en-US" sz="3200" dirty="0" smtClean="0">
                <a:latin typeface="Algerian" panose="04020705040A02060702" pitchFamily="82" charset="0"/>
              </a:rPr>
              <a:t>BUSINESS PROBLEM OVERVIEW &amp; SOLUTION APPROACH</a:t>
            </a:r>
            <a:endParaRPr lang="en-US" sz="3200" dirty="0">
              <a:latin typeface="Algerian" panose="04020705040A02060702" pitchFamily="82" charset="0"/>
            </a:endParaRPr>
          </a:p>
        </p:txBody>
      </p:sp>
      <p:sp>
        <p:nvSpPr>
          <p:cNvPr id="5" name="Content Placeholder 4"/>
          <p:cNvSpPr>
            <a:spLocks noGrp="1"/>
          </p:cNvSpPr>
          <p:nvPr>
            <p:ph idx="1"/>
          </p:nvPr>
        </p:nvSpPr>
        <p:spPr>
          <a:xfrm>
            <a:off x="838200" y="1354571"/>
            <a:ext cx="10515600" cy="4351338"/>
          </a:xfrm>
        </p:spPr>
        <p:txBody>
          <a:bodyPr>
            <a:normAutofit fontScale="85000" lnSpcReduction="10000"/>
          </a:bodyPr>
          <a:lstStyle/>
          <a:p>
            <a:r>
              <a:rPr lang="en-US" sz="2000" dirty="0"/>
              <a:t>Renewable energy sources play </a:t>
            </a:r>
            <a:r>
              <a:rPr lang="en-US" sz="2000" dirty="0" smtClean="0"/>
              <a:t>an </a:t>
            </a:r>
            <a:r>
              <a:rPr lang="en-US" sz="2000" dirty="0"/>
              <a:t>important role in the global energy mix, as the effort to reduce the environmental impact of energy production increases</a:t>
            </a:r>
            <a:r>
              <a:rPr lang="en-US" sz="2000" dirty="0" smtClean="0"/>
              <a:t>.</a:t>
            </a:r>
          </a:p>
          <a:p>
            <a:r>
              <a:rPr lang="en-US" sz="2000" dirty="0"/>
              <a:t>W</a:t>
            </a:r>
            <a:r>
              <a:rPr lang="en-US" sz="2000" dirty="0" smtClean="0"/>
              <a:t>ind </a:t>
            </a:r>
            <a:r>
              <a:rPr lang="en-US" sz="2000" dirty="0"/>
              <a:t>energy is one of the most developed technologies </a:t>
            </a:r>
            <a:r>
              <a:rPr lang="en-US" sz="2000" dirty="0" smtClean="0"/>
              <a:t>worldwide and the </a:t>
            </a:r>
            <a:r>
              <a:rPr lang="en-US" sz="2000" dirty="0"/>
              <a:t>U.S Department of Energy has put together a guide to achieving operational efficiency using predictive maintenance practices</a:t>
            </a:r>
            <a:r>
              <a:rPr lang="en-US" sz="2000" dirty="0" smtClean="0"/>
              <a:t>.</a:t>
            </a:r>
          </a:p>
          <a:p>
            <a:r>
              <a:rPr lang="en-US" sz="2000" dirty="0"/>
              <a:t>P</a:t>
            </a:r>
            <a:r>
              <a:rPr lang="en-US" sz="2000" dirty="0" smtClean="0"/>
              <a:t>redictive </a:t>
            </a:r>
            <a:r>
              <a:rPr lang="en-US" sz="2000" dirty="0"/>
              <a:t>maintenance </a:t>
            </a:r>
            <a:r>
              <a:rPr lang="en-US" sz="2000" dirty="0" smtClean="0"/>
              <a:t>means failure </a:t>
            </a:r>
            <a:r>
              <a:rPr lang="en-US" sz="2000" dirty="0"/>
              <a:t>patterns are predictable and if component failure can be predicted accurately and the component is replaced before it fails, the costs of operation and maintenance will be much lower</a:t>
            </a:r>
            <a:r>
              <a:rPr lang="en-US" sz="2000" dirty="0" smtClean="0"/>
              <a:t>.</a:t>
            </a:r>
          </a:p>
          <a:p>
            <a:r>
              <a:rPr lang="fr-FR" sz="1800" dirty="0" err="1"/>
              <a:t>Predictive</a:t>
            </a:r>
            <a:r>
              <a:rPr lang="fr-FR" sz="1800" dirty="0"/>
              <a:t> maintenance uses </a:t>
            </a:r>
            <a:r>
              <a:rPr lang="fr-FR" sz="1800" dirty="0" err="1"/>
              <a:t>sensor</a:t>
            </a:r>
            <a:r>
              <a:rPr lang="fr-FR" sz="1800" dirty="0"/>
              <a:t> </a:t>
            </a:r>
            <a:r>
              <a:rPr lang="fr-FR" sz="1800" dirty="0" smtClean="0"/>
              <a:t>information </a:t>
            </a:r>
            <a:r>
              <a:rPr lang="en-US" sz="1800" dirty="0" smtClean="0"/>
              <a:t>related </a:t>
            </a:r>
            <a:r>
              <a:rPr lang="en-US" sz="1800" dirty="0"/>
              <a:t>to various environmental factors (temperature, humidity, wind speed, etc.) and additional features related to various parts of the wind turbine (gearbox, tower, blades, break, etc</a:t>
            </a:r>
            <a:r>
              <a:rPr lang="en-US" sz="1800" dirty="0"/>
              <a:t>.) to measure and predict degradation and future component capability.</a:t>
            </a:r>
            <a:endParaRPr lang="en-US" sz="2000" dirty="0" smtClean="0"/>
          </a:p>
          <a:p>
            <a:r>
              <a:rPr lang="en-US" sz="2000" dirty="0" err="1" smtClean="0"/>
              <a:t>ReneWind</a:t>
            </a:r>
            <a:r>
              <a:rPr lang="en-US" sz="2000" dirty="0" smtClean="0"/>
              <a:t> </a:t>
            </a:r>
            <a:r>
              <a:rPr lang="en-US" sz="2000" dirty="0"/>
              <a:t>is a company working on improving the machinery/processes involved in the production of wind energy using machine learning and has collected data of generator failure of wind turbines using </a:t>
            </a:r>
            <a:r>
              <a:rPr lang="en-US" sz="2000" dirty="0" smtClean="0"/>
              <a:t>sensors. </a:t>
            </a:r>
          </a:p>
          <a:p>
            <a:r>
              <a:rPr lang="en-US" sz="2000" dirty="0"/>
              <a:t>They have shared a ciphered version of the data, as the data collected through sensors is confidential (the type of data collected varies with companies). Data has 40 predictors, 20000 observations in the training set and 5000 in the test set</a:t>
            </a:r>
            <a:r>
              <a:rPr lang="en-US" sz="2000" dirty="0" smtClean="0"/>
              <a:t>.</a:t>
            </a:r>
          </a:p>
          <a:p>
            <a:r>
              <a:rPr lang="en-US" sz="2000" dirty="0"/>
              <a:t>The objective is to build various classification models, tune them, and find the best one that will help identify failures so that the generators could be repaired before failing/breaking to reduce the overall maintenance cost. </a:t>
            </a:r>
            <a:endParaRPr lang="en-US" sz="2000" dirty="0" smtClean="0"/>
          </a:p>
          <a:p>
            <a:pPr marL="0" indent="0">
              <a:buNone/>
            </a:pPr>
            <a:endParaRPr lang="en-US" dirty="0"/>
          </a:p>
        </p:txBody>
      </p:sp>
    </p:spTree>
    <p:extLst>
      <p:ext uri="{BB962C8B-B14F-4D97-AF65-F5344CB8AC3E}">
        <p14:creationId xmlns:p14="http://schemas.microsoft.com/office/powerpoint/2010/main" val="343033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035"/>
            <a:ext cx="10515600" cy="466148"/>
          </a:xfrm>
        </p:spPr>
        <p:txBody>
          <a:bodyPr>
            <a:normAutofit fontScale="90000"/>
          </a:bodyPr>
          <a:lstStyle/>
          <a:p>
            <a:r>
              <a:rPr lang="en-US" dirty="0" smtClean="0">
                <a:latin typeface="Algerian" panose="04020705040A02060702" pitchFamily="82" charset="0"/>
              </a:rPr>
              <a:t>                      DATA OVERVIEW</a:t>
            </a:r>
            <a:endParaRPr lang="en-US" dirty="0">
              <a:latin typeface="Algerian" panose="04020705040A02060702" pitchFamily="82" charset="0"/>
            </a:endParaRPr>
          </a:p>
        </p:txBody>
      </p:sp>
      <p:sp>
        <p:nvSpPr>
          <p:cNvPr id="5" name="Content Placeholder 4"/>
          <p:cNvSpPr>
            <a:spLocks noGrp="1"/>
          </p:cNvSpPr>
          <p:nvPr>
            <p:ph sz="half" idx="2"/>
          </p:nvPr>
        </p:nvSpPr>
        <p:spPr>
          <a:xfrm>
            <a:off x="182793" y="701773"/>
            <a:ext cx="9864973" cy="6156227"/>
          </a:xfrm>
        </p:spPr>
        <p:txBody>
          <a:bodyPr anchor="t">
            <a:normAutofit/>
          </a:bodyPr>
          <a:lstStyle/>
          <a:p>
            <a:r>
              <a:rPr lang="en-US" sz="2000" dirty="0" smtClean="0"/>
              <a:t>The data is divided into two, the train and test set</a:t>
            </a:r>
          </a:p>
          <a:p>
            <a:r>
              <a:rPr lang="en-US" sz="2000" dirty="0" smtClean="0"/>
              <a:t>The train set consist of 20,000 rows, 41 columns</a:t>
            </a:r>
          </a:p>
          <a:p>
            <a:r>
              <a:rPr lang="en-US" sz="2000" dirty="0" smtClean="0"/>
              <a:t>The test </a:t>
            </a:r>
            <a:r>
              <a:rPr lang="en-US" sz="2000" dirty="0"/>
              <a:t>set consist of </a:t>
            </a:r>
            <a:r>
              <a:rPr lang="en-US" sz="2000" dirty="0" smtClean="0"/>
              <a:t>5,000 rows, 41 columns</a:t>
            </a:r>
            <a:endParaRPr lang="en-US" sz="2000" dirty="0" smtClean="0"/>
          </a:p>
          <a:p>
            <a:r>
              <a:rPr lang="en-US" sz="2000" dirty="0" smtClean="0"/>
              <a:t>The data set consist of 40 predictor variable </a:t>
            </a:r>
            <a:r>
              <a:rPr lang="en-US" sz="2000" dirty="0" smtClean="0"/>
              <a:t>and </a:t>
            </a:r>
            <a:r>
              <a:rPr lang="en-US" sz="2000" dirty="0"/>
              <a:t>1</a:t>
            </a:r>
            <a:r>
              <a:rPr lang="en-US" sz="2000" dirty="0" smtClean="0"/>
              <a:t> target variable</a:t>
            </a:r>
          </a:p>
          <a:p>
            <a:r>
              <a:rPr lang="en-US" sz="2000" dirty="0" smtClean="0"/>
              <a:t>The target variable has two unique numbers 0 &amp; 1, identifying as not failure and failure respectively</a:t>
            </a:r>
            <a:endParaRPr lang="en-US" sz="2000" dirty="0" smtClean="0"/>
          </a:p>
          <a:p>
            <a:r>
              <a:rPr lang="en-US" sz="2000" dirty="0" smtClean="0"/>
              <a:t>The train data for target variable had the following distribution</a:t>
            </a:r>
          </a:p>
          <a:p>
            <a:pPr lvl="1"/>
            <a:r>
              <a:rPr lang="en-US" sz="2000" dirty="0" smtClean="0"/>
              <a:t>A total of 18890 machines in good condition</a:t>
            </a:r>
            <a:endParaRPr lang="en-US" sz="2000" dirty="0" smtClean="0"/>
          </a:p>
          <a:p>
            <a:pPr lvl="1"/>
            <a:r>
              <a:rPr lang="en-US" sz="2000" dirty="0" smtClean="0"/>
              <a:t>a total of 1110 failure which means it needs repair before breaking down</a:t>
            </a:r>
          </a:p>
          <a:p>
            <a:r>
              <a:rPr lang="en-US" sz="2000" dirty="0"/>
              <a:t>The </a:t>
            </a:r>
            <a:r>
              <a:rPr lang="en-US" sz="2000" dirty="0" smtClean="0"/>
              <a:t>test </a:t>
            </a:r>
            <a:r>
              <a:rPr lang="en-US" sz="2000" dirty="0"/>
              <a:t>data for target variable had the following distribution</a:t>
            </a:r>
          </a:p>
          <a:p>
            <a:pPr lvl="1"/>
            <a:r>
              <a:rPr lang="en-US" sz="2000" dirty="0" smtClean="0"/>
              <a:t>A </a:t>
            </a:r>
            <a:r>
              <a:rPr lang="en-US" sz="2000" dirty="0"/>
              <a:t>total of </a:t>
            </a:r>
            <a:r>
              <a:rPr lang="en-US" sz="2000" dirty="0" smtClean="0"/>
              <a:t>4718 machines </a:t>
            </a:r>
            <a:r>
              <a:rPr lang="en-US" sz="2000" dirty="0"/>
              <a:t>in good condition</a:t>
            </a:r>
          </a:p>
          <a:p>
            <a:pPr lvl="1"/>
            <a:r>
              <a:rPr lang="en-US" sz="2000" dirty="0" smtClean="0"/>
              <a:t>a </a:t>
            </a:r>
            <a:r>
              <a:rPr lang="en-US" sz="2000" dirty="0"/>
              <a:t>total of </a:t>
            </a:r>
            <a:r>
              <a:rPr lang="en-US" sz="2000" dirty="0" smtClean="0"/>
              <a:t>282  </a:t>
            </a:r>
            <a:r>
              <a:rPr lang="en-US" sz="2000" dirty="0"/>
              <a:t>failure which means it needs repair before breaking down</a:t>
            </a:r>
          </a:p>
          <a:p>
            <a:pPr lvl="1"/>
            <a:endParaRPr lang="en-US" sz="1600" dirty="0"/>
          </a:p>
          <a:p>
            <a:endParaRPr lang="en-US" sz="2000" dirty="0" smtClean="0"/>
          </a:p>
          <a:p>
            <a:pPr marL="0" indent="0">
              <a:buNone/>
            </a:pPr>
            <a:endParaRPr lang="en-US" sz="1800" dirty="0" smtClean="0"/>
          </a:p>
          <a:p>
            <a:pPr marL="0" indent="0">
              <a:buNone/>
            </a:pPr>
            <a:endParaRPr lang="en-US" sz="1800" dirty="0" smtClean="0"/>
          </a:p>
          <a:p>
            <a:endParaRPr lang="en-US" sz="1800" dirty="0"/>
          </a:p>
        </p:txBody>
      </p:sp>
    </p:spTree>
    <p:extLst>
      <p:ext uri="{BB962C8B-B14F-4D97-AF65-F5344CB8AC3E}">
        <p14:creationId xmlns:p14="http://schemas.microsoft.com/office/powerpoint/2010/main" val="22436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489528"/>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11" name="Text Placeholder 10"/>
          <p:cNvSpPr>
            <a:spLocks noGrp="1"/>
          </p:cNvSpPr>
          <p:nvPr>
            <p:ph type="body" idx="1"/>
          </p:nvPr>
        </p:nvSpPr>
        <p:spPr>
          <a:xfrm>
            <a:off x="27710" y="794328"/>
            <a:ext cx="5942880" cy="1791854"/>
          </a:xfrm>
        </p:spPr>
        <p:txBody>
          <a:bodyPr anchor="t">
            <a:normAutofit/>
          </a:bodyPr>
          <a:lstStyle/>
          <a:p>
            <a:pPr marL="285750" indent="-285750">
              <a:buFont typeface="Arial" panose="020B0604020202020204" pitchFamily="34" charset="0"/>
              <a:buChar char="•"/>
            </a:pPr>
            <a:r>
              <a:rPr lang="en-US" sz="1800" b="0" dirty="0"/>
              <a:t>The average </a:t>
            </a:r>
            <a:r>
              <a:rPr lang="en-US" sz="1800" b="0" dirty="0" smtClean="0"/>
              <a:t>V1 predictor</a:t>
            </a:r>
            <a:r>
              <a:rPr lang="en-US" sz="1800" b="0" dirty="0"/>
              <a:t> </a:t>
            </a:r>
            <a:r>
              <a:rPr lang="en-US" sz="1800" b="0" dirty="0" smtClean="0"/>
              <a:t>variable </a:t>
            </a:r>
            <a:r>
              <a:rPr lang="en-US" sz="1800" b="0" dirty="0"/>
              <a:t>is higher than the median for V1 predictor variable</a:t>
            </a:r>
            <a:r>
              <a:rPr lang="en-US" sz="1800" b="0" dirty="0" smtClean="0"/>
              <a:t> </a:t>
            </a:r>
            <a:r>
              <a:rPr lang="en-US" sz="1800" b="0" dirty="0"/>
              <a:t>indicating the distribution is skewed to the </a:t>
            </a:r>
            <a:r>
              <a:rPr lang="en-US" sz="1800" b="0" dirty="0" smtClean="0"/>
              <a:t>right</a:t>
            </a:r>
          </a:p>
          <a:p>
            <a:pPr marL="285750" indent="-285750">
              <a:buFont typeface="Arial" panose="020B0604020202020204" pitchFamily="34" charset="0"/>
              <a:buChar char="•"/>
            </a:pPr>
            <a:r>
              <a:rPr lang="en-US" sz="1800" dirty="0" smtClean="0"/>
              <a:t> </a:t>
            </a:r>
            <a:r>
              <a:rPr lang="en-US" sz="1800" b="0" dirty="0" smtClean="0"/>
              <a:t>The V1 predictor variable is distributed </a:t>
            </a:r>
            <a:r>
              <a:rPr lang="en-US" sz="1800" b="0" dirty="0"/>
              <a:t>between </a:t>
            </a:r>
            <a:r>
              <a:rPr lang="en-US" sz="1800" b="0" dirty="0" smtClean="0"/>
              <a:t>-10 to 15</a:t>
            </a:r>
            <a:endParaRPr lang="en-US" sz="1800" b="0" dirty="0"/>
          </a:p>
          <a:p>
            <a:pPr marL="342900" indent="-342900">
              <a:buFont typeface="Arial" panose="020B0604020202020204" pitchFamily="34" charset="0"/>
              <a:buChar char="•"/>
            </a:pPr>
            <a:r>
              <a:rPr lang="en-US" sz="1800" b="0" dirty="0" smtClean="0"/>
              <a:t>there </a:t>
            </a:r>
            <a:r>
              <a:rPr lang="en-US" sz="1800" b="0" dirty="0" smtClean="0"/>
              <a:t>are outliers in the distribution</a:t>
            </a:r>
            <a:endParaRPr lang="en-US" sz="1800" b="0" dirty="0"/>
          </a:p>
        </p:txBody>
      </p:sp>
      <p:sp>
        <p:nvSpPr>
          <p:cNvPr id="13" name="Text Placeholder 12"/>
          <p:cNvSpPr>
            <a:spLocks noGrp="1"/>
          </p:cNvSpPr>
          <p:nvPr>
            <p:ph type="body" sz="quarter" idx="3"/>
          </p:nvPr>
        </p:nvSpPr>
        <p:spPr>
          <a:xfrm>
            <a:off x="6513944" y="842297"/>
            <a:ext cx="5678055" cy="1744117"/>
          </a:xfrm>
        </p:spPr>
        <p:txBody>
          <a:bodyPr anchor="t">
            <a:normAutofit/>
          </a:bodyPr>
          <a:lstStyle/>
          <a:p>
            <a:pPr marL="342900" indent="-342900">
              <a:buFont typeface="Arial" panose="020B0604020202020204" pitchFamily="34" charset="0"/>
              <a:buChar char="•"/>
            </a:pPr>
            <a:r>
              <a:rPr lang="en-US" sz="1600" b="0" dirty="0"/>
              <a:t>The average V</a:t>
            </a:r>
            <a:r>
              <a:rPr lang="en-US" sz="1600" b="0" dirty="0" smtClean="0"/>
              <a:t>10 </a:t>
            </a:r>
            <a:r>
              <a:rPr lang="en-US" sz="1600" b="0" dirty="0"/>
              <a:t>predictor</a:t>
            </a:r>
            <a:r>
              <a:rPr lang="en-US" sz="1600" b="0" dirty="0" smtClean="0"/>
              <a:t> </a:t>
            </a:r>
            <a:r>
              <a:rPr lang="en-US" sz="1600" b="0" dirty="0"/>
              <a:t>is almost the same with the median </a:t>
            </a:r>
            <a:r>
              <a:rPr lang="en-US" sz="1600" b="0" dirty="0" smtClean="0"/>
              <a:t>V10 </a:t>
            </a:r>
            <a:r>
              <a:rPr lang="en-US" sz="1600" b="0" dirty="0"/>
              <a:t>predictor indicating the median is nearly </a:t>
            </a:r>
            <a:r>
              <a:rPr lang="en-US" sz="1600" b="0" dirty="0" smtClean="0"/>
              <a:t>symmetrical</a:t>
            </a:r>
          </a:p>
          <a:p>
            <a:pPr marL="342900" indent="-342900">
              <a:buFont typeface="Arial" panose="020B0604020202020204" pitchFamily="34" charset="0"/>
              <a:buChar char="•"/>
            </a:pPr>
            <a:r>
              <a:rPr lang="en-US" sz="1600" b="0" dirty="0"/>
              <a:t>The </a:t>
            </a:r>
            <a:r>
              <a:rPr lang="en-US" sz="1600" b="0" dirty="0" smtClean="0"/>
              <a:t>V10 </a:t>
            </a:r>
            <a:r>
              <a:rPr lang="en-US" sz="1600" b="0" dirty="0"/>
              <a:t>predictor variable is almost evenly distributed between </a:t>
            </a:r>
            <a:r>
              <a:rPr lang="en-US" sz="1600" b="0" dirty="0" smtClean="0"/>
              <a:t>-7.5 </a:t>
            </a:r>
            <a:r>
              <a:rPr lang="en-US" sz="1600" b="0" dirty="0"/>
              <a:t>to </a:t>
            </a:r>
            <a:r>
              <a:rPr lang="en-US" sz="1600" b="0" dirty="0" smtClean="0"/>
              <a:t>7.5</a:t>
            </a:r>
            <a:endParaRPr lang="en-US" sz="1600" b="0" dirty="0"/>
          </a:p>
          <a:p>
            <a:pPr marL="342900" indent="-342900">
              <a:buFont typeface="Arial" panose="020B0604020202020204" pitchFamily="34" charset="0"/>
              <a:buChar char="•"/>
            </a:pPr>
            <a:r>
              <a:rPr lang="en-US" sz="1600" b="0" dirty="0" smtClean="0"/>
              <a:t>there </a:t>
            </a:r>
            <a:r>
              <a:rPr lang="en-US" sz="1600" b="0" dirty="0"/>
              <a:t>are outliers in the distribution</a:t>
            </a:r>
            <a:endParaRPr lang="en-US" sz="1600" b="0" dirty="0"/>
          </a:p>
        </p:txBody>
      </p:sp>
      <p:sp>
        <p:nvSpPr>
          <p:cNvPr id="7" name="AutoShape 2" descr="data:image/png;base64,iVBORw0KGgoAAAANSUhEUgAAAmUAAAF0CAYAAABi7U6EAAAAOXRFWHRTb2Z0d2FyZQBNYXRwbG90bGliIHZlcnNpb24zLjQuMywgaHR0cHM6Ly9tYXRwbG90bGliLm9yZy/MnkTPAAAACXBIWXMAAAsTAAALEwEAmpwYAAAwvklEQVR4nO3de5hddX3o//dnMkACImQgagiXEA69IIpovIA8aWKi5ZyWgq2201M94dQHf6W2KsWjoU97qFprvCDlPNa20Fo4rbqLRy1gWywJCSl4gaBcgxQMNgmkkDJBuQWZzOf3x1oT9gyTmdlh9qy1Z79fz7OeWd+11+Wz95q15zPf9V3fb2QmkiRJqlZP1QFIkiTJpEySJKkWTMokSZJqwKRMkiSpBkzKJEmSasCkTJIkqQZ6qw7ghTr88MNz4cKFVYchSZI0oVtvvfU/M3PeWK91fFK2cOFCNm7cWHUYkiRJE4qIf9/ba96+lCRJqgGTMkmSpBowKZMkSaoBkzJJkqQaMCmTJEmqAZMySZKkGjApkyRJqgGTMkmSpBowKZMkSaoBk7IaGxgYYNWqVezcubPqUCRJUpuZlNVYo9Fg06ZNNBqNqkORJEltZlJWUwMDA6xdu5bMZM2aNdaWSZI0w5mU1VSj0WBoaAiAoaEha8skSZrhTMpqav369QwODgIwODjIunXrKo5IkiS1k0lZTS1dupTe3l4Aent7WbZsWcURSZKkdjIpq6n+/n56eorT09PTQ39/f8URSZKkdjIpq6m+vj6WL19ORLBixQrmzp1bdUiSJKmNeqsOQHvX39/Pli1brCWTJKkLmJTVWF9fH6tXr646DEmSNA28fSlJklQDJmWSJEk1YFImSZJUAyZlkiRJNWBSJkmSVAMmZZIkSTVgUiZJklQDJmWSJEk1YFImSZJUAyZlkiRJNWBSJkmSVAMmZZIkSTXQ9qQsIn4YEXdGxG0RsbFc1hcR10XEfeXPuU3rXxAR90fEvRHx8+2OT5IkqQ6mq6ZsWWa+KjMXl+VVwNrMPB5YW5aJiBOAfuDlwOnA5yJi1jTFKEmSVJmqbl+eCVxRzl8BnNW0vJGZz2TmA8D9wOumPzxJkqTpNR1JWQL/EhG3RsS7y2UvzcztAOXPl5TLFwBbm7bdVi6TJEma0Xqn4RhvzMyHIuIlwHUR8f1x1o0xluXzViqSu3cDHH300VMTpSRJUoXaXlOWmQ+VPx8BvkZxO/LhiJgPUP58pFx9G3BU0+ZHAg+Nsc9LM3NxZi6eN29eO8OXJEmaFm1NyiLioIg4eHgeeAtwF3A1sLJcbSVwVTl/NdAfEQdExLHA8cDN7YxRkiSpDtp9+/KlwNciYvhYX8zMayPiFuDKiHgXsAV4O0Bm3h0RVwKbgEHgPZm5u80xSpIkVa6tSVlmbgZOGmP5o8DyvWzzMeBj7YxLkiSpbuzRX5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YFqSsoiYFRHfi4ivl+W+iLguIu4rf85tWveCiLg/Iu6NiJ+fjvgkSZKqNl01Ze8D7mkqrwLWZubxwNqyTEScAPQDLwdOBz4XEbOmKUZJkqTKtD0pi4gjgV8A/qpp8ZnAFeX8FcBZTcsbmflMZj4A3A+8rt0xSpIkVW06asr+FPggMNS07KWZuR2g/PmScvkCYGvTetvKZSNExLsjYmNEbNyxY0dbgpYkSZpObU3KIuIXgUcy89bJbjLGsnzegsxLM3NxZi6eN2/eC4pRkiSpDnrbvP83Ar8UEf8NmA28OCL+Dng4IuZn5vaImA88Uq6/DTiqafsjgYfaHKMkSVLl2lpTlpkXZOaRmbmQogH/9Zn5DuBqYGW52krgqnL+aqA/Ig6IiGOB44Gb2xmjJElSHbS7pmxvVgNXRsS7gC3A2wEy8+6IuBLYBAwC78nM3RXFKEmSNG0i83lNtjrK4sWLc+PGjVWHIUmSNKGIuDUzF4/1mj36S5Ik1YBJmSRJUg2YlEmSJNWASZkkSVINmJRJbTIwMMCqVavYuXNn1aFIkjqASZnUJo1Gg02bNtFoNKoORZLUAUzKpDYYGBhg7dq1ZCZr1qyxtkySNCGTMqkNGo0GQ0NDAAwNDVlbJkmakEmZ1Abr169ncHAQgMHBQdatW1dxRJKkujMpk9pg6dKl9PYWo5j19vaybNmyiiOSJNWdSVmN+fRe5+rv76enp7i8enp66O/vrzgiSVLdmZTVmE/vda6+vj6WL19ORLBixQrmzp1bdUiSpJozKaspn97rfP39/ZxwwgnWkkmSJsWkrKZ8eq/z9fX1sXr1amvJJEmTYlJWUz69J0lSdzEpqymf3pMkqbuYlNWUT+9JktRdTMpqyqf3JEnqLr2TXTEiZgG/ACxs3i4zPzP1YQmK2rItW7ZYS9ahBgYG+OQnP8mHPvQhk2pJ0oRaqSm7BjgbOAw4uGlSm/j0XmeznzlJUismXVMGHJmZr2xbJNIMMrqfuf7+fpNrSdK4Wqkp++eIeEvbIpFmEPuZkyS1qpWk7NvA1yLi6Yj4cUQ8HhE/bldgUieznzlJUqtaScouAk4BDszMF2fmwZn54jbFJXU0+5mTJLWqlaTsPuCuzMx2BSPNFPYzJ0lqVSsN/bcD6yPin4FnhhfaJYb0fMP9zF177bX2MydJmpRWkrIHymn/cpI0DvuZkyS1YtJJWWZ+GCAiDi6K+UTbopIkSeoyk25TFhEnRsT3gLuAuyPi1oh4eftCkzqbncdKklrRSkP/S4Hfy8xjMvMY4HzgsvaEJXW20Z3H7ty5s+qQJEk110pSdlBm7ulsKTPXAwdNeUTSDGDnsZKkVrWSlG2OiD+MiIXl9AcUDf8ljWLnsZKkVrWSlP0mMA/4KvC1cv5/tiMoqdPZeawkqVWtPH25E3hvRLwYGPLpS2nv+vv7Wbt2LWDnsZKkyWnl6ctXlE9f3slzT1+e2L7QpM413HlsRNh5rCRpUlrpPPYvKZ6+XAcQEUspnsg8derDkjqfncdKklrRSlL2vKcvI8KnL6W96OvrY/Xq1VWHIUnqED59KbXJwMAAq1atso8ySdKk7OvTl18FDsenL6W9uvzyy7n77ru54oorqg5FktQBJpWURcQs4MuZ+d7MfHU5vb98IlPSKAMDA9xwww0ArFu3ztoySdKEJpWUZeZu4KmIOKTN8UgzwuWXXz6iR39ryyRJE2nl9uUu4M6I+OuI+D/DU7sCkzrZhg0bRpTXr19fTSCSpI7RytOX/1hOkiYQEeOWJUkarZUe/ce9/xIRX8nMX3nhIUmdb8mSJVx//fV7yj/3cz9XYTSSpE7Qyu3LiSyawn1JHW3p0qUjyo59KUmayFQmZTmF+xJFu6QzzjiDG2+8sepQ1KLLLrtsRPnSSy+tKBJJUqeYyqTseSJidkTcHBG3R8TdEfHhcnlfRFwXEfeVP+c2bXNBRNwfEfdGxM+3M766u/jiiwG46KKLKo5Erdq6deuI8pYtWyqKRJLUKaYyKRurJfMzwJsy8yTgVcDpEfEGYBWwNjOPB9aWZSLiBKAfeDlwOvC5so+0rrNhwwYGBwcBGBwctLaswxxxxBEjygsWLKgoEklSp5h057ER8XcTrPah0Quy8ERZ3K+cEjgTGH5w4ArgrHL+TKCRmc9k5gPA/cDrJhPjTDNcSzbM2rLOMjoJMymTJE2klc5j50XE/uOs8y9jLS8TutuAR4DrMvM7wEszc3u53XbgJeXqC4Dm+z7bymWj9/nuiNgYERt37NgxmbfQcYZryfZWVr1997vfHVG+9dZbK4pEktQpWumn7IfATRFxNfDk8MLM/Mx4G5UJ3asi4lDgaxFx4jirj3UL9HkPEGTmpcClAIsXL56RDxj09vaOSMR6e1s5Vara7t27xy1LkjRaK23KHgK+Xm5zcNM0KZn5GLCeoq3YwxExH6D8+Ui52jbgqKbNjiyP23XOO++8EeXzzz+/okgkSdJ0mHRSlpkfzswPA58eni/LexUR88oaMiJiDrAC+D5wNbCyXG0lcFU5fzXQHxEHRMSxwPHAza28oZliyZIle2rHent7Oe200yqOSK2wR39JUqsmnZRFxCkRsQm4pyyfFBGfm2Cz+cC6iLgDuIWiTdnXgdXAmyPiPuDNZZnMvBu4EtgEXAu8p7z92ZWGa8usJes8PT0945YlSRqtlYZKfwr8PEVtFpl5e0QsGW+DzLwDOHmM5Y8Cy/eyzceAj7UQ14y1ZMkSliwZ9yNWTR1++OE8/PDDe8rz5s2rMBpJUido6d/3zNw6alHX1mJJ43nkkUdGlJsTNEmSxtJKTdnWiDgVyLJrjPdS3sqUNFJmjluWJGm0VmrKfgt4D0W/YQ9S9ND/njbEJEmS1HUmXVOWmf8J/EYbY5EkSeparTx9uSgiromIHRHxSERcFRGL2hmc1KkOOeSQccuSJI3Wyu3LL1J0VzEfOAL4MvCldgSlwsDAAKtWrWLnzp1Vh6IWPfHEE+OWJUkarZWkLDLzbzNzsJz+jjGGQNLUaTQabNq0iUajUXUoapHDLEmSWtVKUrYuIlZFxMKIOCYiPgj8Y0T0RURfuwLsVgMDA6xdu5bMZM2aNdaWSZI0w7WSlP0a8P8B6yjGsDwX+E3gVmDjlEfW5RqNBkNDQwAMDQ1ZW9bhHGZJkjSRVsa+PHacaVFEvLmdgXab9evXMzg4CMDg4CDr1q2rOCK1YvHixSPKr33tayuKRJLUKaZyQL5PTOG+ut7SpUtHDEi+bNmyiiNSKx566KER5QcffLCiSCRJnWIqkzLvz0yh/v7+PYNY9/T00N/fX3FEaoVJmSSpVVOZlPkk5hTq6+tj+fLlRAQrVqxg7ty5VYckSZLaqJWxLzXN+vv72bJli7VkkiR1galMyn44hfsSRW3Z6tWrqw5DkiRNg1aGWTowIv4wIi4ry8dHxC8Ov56Zv9yOACVJkrpBK23K/gZ4BjilLG8D/njKI5IkSepCrSRlx2XmJ4FnATLzaXziUpIkaUq0kpT9JCLmUD5lGRHHUdScqU02bNjAGWecwY033lh1KJIkqc1aScouBK4FjoqILwBrgQ+2JSoBcPHFFwNw0UUXVRyJJElqt1aGWboO+GXgbOBLwOLMXN+esLRhw4YRwyxZWyZJ0szWytOXbwUGM/MfM/PrwGBEnNW2yLrccC3ZMGvLJEma2Vq6fZmZPxouZOZjFLc01QbDtWR7K0uSpJmllaRsrHUdEaBNhgcj31tZkiTNLK0kZRsj4jMRcVxELIqIi4Fb2xVYtzvvvPNGlM8///yKIpEkSdOhlaTsd4GfAH8PfBnYBbynHUEJlixZsqd2rLe3l9NOO63iiCRJUju18vTlk5m5KjMXZ+ZrMvOCzHyyncF1u+HaMmvJJEma+SZsqBQRf5qZ74+Iayg7jm2Wmb/UlsjEkiVLWLJkSdVhSJKkaTCZ1uN/W/78dDsDkSRJ6mYTJmWZeWtEzALOycx3TENMkiRJXWdSbcoyczcwLyL2b3M8kiRJXamVzq9+CNwUEVcDexr4Z+ZnpjooSZKkbtNKUvZQOfUAB7cnHDVbuXIlAwMDHHbYYVx++eVVhyNJktpo0klZZn4YICJeXBTz8bZFJQAGBgYAePTRRyuORJIktVsrA5Ivjog7gTuAOyPi9oh4TftC624rV64cUT777LOrCUTqQgMDA6xatYqdO3dWHYqkLtJKj/6fB347Mxdm5kKK3vz/pi1RaU8t2TBry6Tp02g02LRpE41Go+pQJHWRVpKyxzPzX4cLmXkj4C1MSTPKwMAAa9euJTNZs2aNtWWSpk0rSdnNEfGXEbE0In4uIj4HrI+IV0fEq9sVoCRNp0ajwdDQEABDQ0PWlkmaNq08ffmq8ueFo5afSjH80pumIiAVDj30UB577LE95blz51YXjNRF1q9fz+DgIACDg4OsW7eOc889t+KoJHWDVgYkXzbO9KaIWDnxXjRZJ5988ojyq19tZaQ0HZYuXUpvb/H/am9vL8uWLas4IkndopXblxN53xTuq+tt2LBhRHn9+vXVBCJ1mf7+fnp6iq/Gnp4e+vv7K45IUreYyqQspnBfXW+4TcveypLao6+vj+XLlxMRrFixwqYDkqZNK23KJpJTuK+ul5njliW1T39/P1u2bLGWTNK0sqaspmbNmjVuWZIkzSxTmZTdNIX76nqjG/a/5jUOniBNFzuPlVSFSd++jIjfG2Pxj4BbM/O2zPydqQtLW7ZsGbcsqT1Gdx7b399vuzJJ06KVmrLFwG8BC8rp3cBS4LKI+OBYG0TEURGxLiLuiYi7I+J95fK+iLguIu4rf85t2uaCiLg/Iu6NiJ/f1zfW6R5++OER5f/4j/+oKBKpu9h5rKSqtJKUHQa8OjPPz8zzKZK0ecAS4Oy9bDMInJ+ZPwu8AXhPRJwArALWZubxwNqyTPlaP/By4HTgcxFhYypJ02aszmMlaTq0kpQdDfykqfwscExmPg08M9YGmbk9M79bzj8O3ENRy3YmcEW52hXAWeX8mUAjM5/JzAeA+4HXtRCjJL0gdh4rqSqtJGVfBL4dERdGxIUUDfu/FBEHAZsm2jgiFgInA98BXpqZ26FI3ICXlKstALY2bbatXDZ6X++OiI0RsXHHjh0tvAVJGp+dx0qqSivDLH0UOAd4jKKB/29l5kcy88nM/I3xto2IFwFfAd6fmT8eb9WxDj1GLJdm5uLMXDxv3rzJvgVJmpCdx0qqSitPX14C/H1mXtLKASJiP4qE7AuZ+dVy8cMRMT8zt0fEfOCRcvk24KimzY8EHmrleDNFT0/PiF78h/9z19S67LLL2Lx587Qc64ILLpiyfS1atIhzzjlnyvankU4//XRuuOEGTj/99KpDkdRFWvlL/13gD8onIz8VEYsn2iAiAvhr4J7M/EzTS1cDwwOYrwSualreHxEHRMSxwPHAzS3EOGOM7ix2uI2LpPa76qqreOqpp7jqqqsmXlmSpsik/9Jn5hXAFRHRB/wK8ImIOLp8gnJv3gi8E7gzIm4rl/0+sBq4MiLeBWwB3l4e4+6IuJKijdog8J7M3N3ie5oRXvayl7F169YRZU29dtU2nXHGGc9b9vGPf7wtx9LUGhgY4Prrrwdg7dq1rFy50luYkqbFvtwT+y/AzwALge+Pt2Jm3piZkZmvzMxXldM/Zeajmbk8M48vfw40bfOxzDwuM386M/95H+KbER555JER5dH9lqnerrnmmnHLqq8rrrhi3LIktcukk7KI+ERE3Ad8BLgLeE1mPr86QFPimWeeGbcsqT3Wr18/omw/ZZKmSysNlR4ATgUWAQcAr4wIMnNDWyKTOtyJJ54IeNuy0zQ/YDNWWZLapZWkbDdwPcUTkbdR9ND/LeBNUx+WJElSd2mlTdl7gdcC/56Zyyg6grXnVkmSpCnQSlK2KzN3AUTEAZn5feCn2xOWJElSd2nl9uW2iDgU+AfguojYSZd27Cpp5pozZw5PP/30iLIkTYdW+il7azn7RxGxDjgEuLYtUUlSRWzoL6kq+zR2T2bekJlXZ+ZPpjogSarSm9408tml5cuXVxSJ1H0GBgZYtWoVO3furDqUSjigoiQ1OeWUU0aUTz311IoikbpPo9Fg06ZNNBqNqkOphEmZJDW5+OKLR5QvuuiiiiKRusvAwABr164lM1mzZk1X1paZlElSk9F/CLrxD4NUhUajsacN59DQUFfWlpmUSZKkyq1fv57BwUEABgcHu3KIM5MySZJUuaVLl9LbW3QK0dvby7JlyyqOaPqZlEmSpMr19/fT01OkJT09PfT391cc0fQzKZMkSZXr6+tj+fLlRAQrVqxg7ty5VYc07Vrp0V97cdlll7F58+a2H+eCCy6Ysn0tWrSIc845Z8r2J0nSC9Xf38+WLVu6spYMTMokSVJN9PX1sXr16qrDqIxJ2RRoR43TmWeeOWJ4l56eHj7+8Y9P+XEkSVI92Kaspv7oj/5oRPkjH/lINYFIkqRpYVJWUyeffPKe+Z6eHk466aQKo5G6xxFHHDGivGDBgooikdRtTMpq7JhjjgGsJZOm08DAwIjyo48+WlEkkrqNSVmNHXzwwZx44onWkknT6MADDxxRPuiggyqKRFK3MSmTpCbWlEmqikmZJElSDZiUSZKkWhgYGGDVqlXs3Lmz6lAqYVImSZJqodFosGnTJhqNRtWhVMLOYyV1rE4c4gwc5kway8DAAGvXriUzWbNmDf39/V03/qU1ZZIkqXKNRmPPSDZDQ0NdWVtmTZmkjtWO2qYNGzbwqU99ak/5Qx/6EKeddtqUH0fSSOvXr2dwcBCAwcFB1q1bx7nnnltxVNPLmjJJarJkyZI98729vSZk0jRZunQpvb1FXVFvby/Lli2rOKLpZ1ImSaMMD610/vnnVxyJ1D36+/vp6SnSkp6eHvr7+yuOaPp5+1IdYboadE+l4XinupF4O9kAvTB37lzmzp1rLZk0jfr6+li+fDnXXnstK1as6LpG/mBSpg6xefNm7v7B7ey3YFfVoUza4H77A/Bvu75TcSST8+yDs6sOQVKX6+/vZ8uWLV1ZSwYmZeog+y3YxWHve6DqMGasRy85tuoQJHW5vr4+Vq9eXXUYlbFNmSRJUg2YlEmSJNWASZkkSVINmJRJkiTVgEmZJElSDZiUSZIk1YBJmSRJUg2YlEmSJNWASZkkSVINdE2P/o6dOH0cP1GaOdr53bl9+3aefvrptuy7XebMmcP8+fOnfL9+bwq6KCnbvHkzP7j3dhb0dc7YiftRjJ24a0dnjJ0I8OBAe8ZP3L59O88+OduhgNro2W2z2X7Q9qrDUM1s3ryZ2+/5AbtetGDK973/04P07B6a8v22048GB9kyOLV/R2Y/8eCU7k+dq2uSMoAFfbt43+mOndhOl1xr0iTNNLtetIAHXvW+qsOYsY697ZKqQ1BNtDUpi4jPA78IPJKZJ5bL+oC/BxYCPwR+NTN3lq9dALwL2A28NzO/0c741Dnmz5/P47u2OCB5Gz16ybHMnz31t2UkSZPT7ob+lwOnj1q2ClibmccDa8syEXEC0A+8vNzmcxExq83xSZIk1UJbk7LM3AAMjFp8JnBFOX8FcFbT8kZmPpOZDwD3A69rZ3ySJEl1UUWXGC/NzO0A5c+XlMsXAFub1ttWLnueiHh3RGyMiI07duxoa7CSJEnToU79lMUYy3KsFTPz0sxcnJmL582b1+awJEmS2q+Kpy8fjoj5mbk9IuYDj5TLtwFHNa13JPDQtEcnacp1Wj+B9hH4nO3bt3Pgj3byszf+ryndbzvF0LMAZM9+FUcyOT27f8L23rlVh6EaqCIpuxpYCawuf17VtPyLEfEZ4AjgeODmCuKTNMU2b97M7T+4h10LXlR1KJOy/36DAHxn19YJ1qyP2Q8+0Zb9HnLIIR3XweuuXcVNltkH1Olm0Hhmc8ghh1QdhGqg3V1ifAlYChweEduACymSsSsj4l3AFuDtAJl5d0RcCWwCBoH3ZObudsYnafrsWvAiHnjfK6sOY8Y69pI72rLfSy7pvD60hms4P/7xj1ccidSatiZlmfnre3lp+V7W/xjwsXbEsn37dp788Ww7N22zbQOzOWiwPb3CP/tgZ/XoP7ijGJGhd95PKo5kcp59cDYcV3UUktS9uqpHf3WuRYsWVR1CyzY/W7RLWjS7Q2I/rjM/Z0maKbomKZs/fz67erc4zFKbXXLtscyeN/W9wnfiQL3eQpEktaJTWkFKkqQZbmBggFWrVrFz586qQ6mESZkkSaqFRqPBpk2baDQaVYdSCZMySZJUuYGBAdasWUNmct1113VlbVnXtCmTVJ3t27cz+8kn2tZtg2D2tifYflB7nnxul3Z1KtzOzn/b0UGvCo1Gg2efLTr+ffbZZ2k0Gpx77rkVRzW9rCmTJM0oc+bMYc6cOVWHoRatW7duRPn666+vKJLqdFVN2YMDndVP2Y7Hi36u5h3cGf1cQfEZH+dwpBpl/vz5bNk1aOexbXTsJXcwf/bUP/ncTtY4qdmsWbNGlHt7uypFAbooKevE/peefbyogp89r3NiP25eZ37WkqRqPfnkkyPKTzzRnqHD6qxrkrJO/I/Mfq4kSd3iiCOO4KGHHtpTXrBgQYXRVMM2ZZIkqXLHHnvsuOVuYFImSZIqd+utt44ob9y4saJIqtM1ty8lVWv2g53TJcb+O54G4CfzOucJvtkPPuGA8upoNvQ3KZM0DTrt4Y/nBpM/quJIWuCA8upwNvQ3KZM0DTrtQRsfspGm31FHHcXWrVv3lI8++ugKo6mGbcokSVLlPvCBD4xb7gYmZZIkqXKHHnrouOVuYFImSZIq99nPfnbccjcwKZMkSZW75ZZbRpRvvvnmiiKpjkmZJElSDZiUSZKkyh144IEjygcddFBFkVTHpEySJFVu1apVI8rDXdN0E5MySZJUuZNPPpk5c4pRNObMmcNJJ51UcUTTz6RMkiTVwoknngjAK17xioojqYZJmSRJqtzAwAC33347ALfddhs7d+6sOKLpZ1ImSZIq12g0GBoaAmBoaIhGo1FxRNPPpEySJFVu/fr1DA4OAjA4OMi6desqjmj6mZRJkqTKnXLKKSPKp556akWRVMekTJIkVW7Xrl0jys8880xFkVSnt+oApCpddtllbN68uS37Ht5vO/raWbRoEeecc86U71eSqvKd73xnRPlb3/pWRZFUx6RMapPh/nYkSROLiHHL3cCkTF3N2qbO1q6aznbWcoI1ndJYXv/613PTTTftKb/hDW+oMJpq2KZMapOBgQFWrVrVlX3tdLo5c+ZY0ylNs/33339E+YADDqgokupYUya1SaPRYNOmTTQaDc4999yqw5mRrG2SZo5vf/vbI8rf/OY3ef/7319NMBUxKZsCnXgLxdsn7TUwMMDatWvJTNasWUN/fz9z586tOixJqq2lS5dy7bXXkplEBMuWLas6pGnn7csamzVrFk899RSPP/541aGoRY1Gg927dwOwe/furuyZWpJa0d/fT2YCkJn09/dXHNH0s6ZsCrSrxmn4F/LRRx/ls5/9bFuOofZYv379iKRs3bp13sKUpHE89thjzyt32x0Ga8pq6nvf+x5PPvkkAE888cSeQVrVGU488cQR5Ve84hUVRSJJneHTn/70uOVuYFJWU5/4xCdGlFevXl1RJNoXd91117hlSdJIW7duHVHesmVLRZFUx6SspoZryYY98cQTFUWiffH000+PKD/11FMVRSJJneGoo44aUT766KMriqQ6JmU1td9++41bliRpJvnABz4wbrkbmJTV1LPPPjtuWZKkmWTRokXMmjULgN7eXo499tiKI5p+JmWSJKlymzdv3vPU+uDgIA888EDFEU0/kzJJklS50Q+4jS53A5Oymnrb2942ovyrv/qrFUUiSVL7PfTQQyPKDz74YEWRVMekrKZWrlw5ovzOd76zokgkSdJ0qF1SFhGnR8S9EXF/RKyqOp4qDdeWWUsmSdLMV6thliJiFvBnwJuBbcAtEXF1Zm6qNrJqrFy58nk1ZpIkaWaqVVIGvA64PzM3A0REAzgT6MqkTJKkF+Kyyy5jzZo1U77fp59+es/g4e10xhlnTOn+IoI5c+ZM6T4BVqxYMSXjYNft9uUCoHmchW3lshEi4t0RsTEiNu7YsWPagpMkSWqXutWUxRjLnpeKZ+alwKUAixcvbn+qLklSBzrnnHOmpAZnOqxcuZKBgYE95cMOO4zLL7+8uoAqULeasm1A8+BXRwIP7WVdSZI0Q1x44YXjlrtB3ZKyW4DjI+LYiNgf6AeurjgmqWXXXHPNuGVJ0kiLFi2ir68PKGrJHGapYpk5CPwO8A3gHuDKzLy72qgkSdJ0uPDCCznwwAO7spYMIKbj6Yl2Wrx4cW7cuLHqMCRJkiYUEbdm5uKxXqtVTZkkSVK3MimTJEmqAZMySZKkGjApkyRJqgGTMkmSpBowKZMkSaoBkzJJkqQaMCmTJEmqAZMySZKkGuj4Hv0jYgfw71XH0UaHA/9ZdRDaZ56/zuW562yev84108/dMZk5b6wXOj4pm+kiYuPehmNQ/Xn+OpfnrrN5/jpXN587b19KkiTVgEmZJElSDZiU1d+lVQegF8Tz17k8d53N89e5uvbc2aZMkiSpBqwpkyRJqgGTsmkQEUdGxFURcV9E/CAiLomI/cvXvhQRd0TEeRHxMxFxW0R8LyKOi4gnynWOiIj/V+276F7jnb9xtvlhRBxezn9zeiLtPhHxsoholOdlU0T8U0T8VA3iOisiTqg6jk4UEW+NiIyIn5lgvX+KiEMnWOf3R5W9FptM5/UTEUsj4uvt2Pckjr0wIv57FcdulUlZm0VEAF8F/iEzjwd+CngR8LGIeBlwama+MjMvBs4CrsrMkzPzB8P7yMyHMvNtFYTf9cY7f5PdR2ae2qbwulp5br4GrM/M4zLzBOD3gZdOYttZU3D88fZxFmBStm9+HbgR6B9vpcz8b5n52AT7GpGUeS0+54VcPx1oIdBSUjYV3xH7JDOd2jgBy4ENo5a9GHgU+DfgaeA24ELgP4AHgXXlek+UPxcCd5XzZ1MkCdcC9wGfbNrvW4BvAd8Fvgy8qOr33+nTBOfvt8c5Fz8EDh91HpcC64H/B3wf+ALPtet8DXADcCvwDWB+1e+97hPwptHnplwewKeAu4A7gV9r+vzXAV8ENpXX1feBK4A7yvNyYNN5/165/eeBA5rO6//muaThHOAW4HbgK8CBwKnAAPBAeW0fV07Xluf3X4Gfqfrzq+NE8Q/PgxT//Hwf+K/AlU2vLwWuaToXw9fYP5Sf7d3Au8tlq4Hd5Tn4Qrls+Foc73dkzGt0pk37eP3cAFxJ8bdrNfAbwM3leseV610O/EX5e/5vwC82bf/1cv6g8rq6pbzOziyXn12ey2vK6+d3gN8r1/k20FeuN+b1VB77/wDfBDYDbyuXfxv4Ufm7cB7Ftf+vFH8rv0tROTIcY/N3xEeB9zV9Nh8D3tvW81L1L8ZMn4D3AhePsfx7wCspk61y2R8BH2gq7y0p2wwcAsymGM3gKIoekDcAB5XrfQj431W//06fJjh/7x3rXJSv/5Cxk7IfAUdS1FJ/CzgN2K/8EplXrvdrwOerfu91n8Y5N78CXAfMovivfwswv/z8nwSOLddbCCTwxrL8eeAD5bncCvxUufz/Au9vOq8fbDrWYU3zfwz8bjl/+fAfhLK8Fji+nH89cH3Vn18dJ+AdwF+X898EXleev+HvtT8H3tF0LoavseE/1nMokonDyvITo/Y/fC2O9zvyvGu06s+lTZ/1vlw/j5XzB1Akzx8ut3kf8Kfl/OUUCVMPcDywrbymlvJcUvYnTefxUIrk7SCKv2/3AwcD88pz8Vvlehc3XYdjXk/lsb9cHvsE4P5y+Z5jl+UDgdnl/PHAxqb1Rn9HfLec7wF+QNM1346pF7VbUHzxT3b5ZKzNzB8BRMQm4BiKX+wTgJuKWmn2p/hC0Qsz0fkb61xsHWd/N2fmtnL92ygu+seAE4HrynM3C9g+JdF3p9OAL2XmbuDhiLgBeC3wY4rP/4Gmdbdm5k3l/N9R/KG6DnggM/+tXH4F8B7gT8vy3zdtf2JE/DHF9fciilrOESLiRRS1Z18uzy8Uf9T0fL/Oc59zA3g7xR/4M8p2tb8AfHCM7d4bEW8t54+i+EP76DjHmeh3ZPQ1euO+v6WOM95nc0tmbgeIiB8A/1JucyewrGkfV2bmEHBfRGwGRrcPfAvwSxHxgbI8Gzi6nF+XmY8Dj0fEjyhqzYaP8cpJXE//UB57U0Ts7VbsfsBnI+JVFLWpze3o9nxHZOYPI+LRiDiZIkH9XmaO93v1gpmUtd/dFP957BERL6b44ti9j/t8pml+N8V5DOC6zPz1fdynxjbR+RvrXIxnb+fu7sw85QVH213uBsZqaxljLBv25Kjy6IQ7J9h+9D4uB87KzNsj4myK/7RH6wEey8xXTbDfrhYRh1HcUjsxIpLin5ME/idFUjxAkRQ8Pmq7pcAK4JTMfCoi1lP8kR/3cOO81uo13an25fpp/myGmspDjPycxrquRh/jVzLz3hELI14/iWNMdD01b7+393Ie8DBwUrm/XU2vjf6O+CuKGryXUdSmt5UN/dtvLXBgRPwP2NN48CKKL/OnpvA43wbeGBH/pTzOgXV4Cm0GmI7zdy8wLyJOKY+xX0S8fIr2PZNdDxwQEecML4iI1wI7gV+LiFkRMQ9YQtHuZSxHD3/uPNfA/PvAwuFrCXgnRVuasRwMbI+I/Sja1wx7vHyNzPwx8EBEvL2MMSLipNbeald4G/B/M/OYzFyYmUdRtCsaBF5N0X7v78fY7hBgZ5mQ/QzwhqbXni3PzWgbmPzvyEw1FdfP3rw9Inoi4jhgEcV3XLNvAL9bPmxAWRM1Kft4Pe25HkuHANvLGrV3UvwDsDdfA06nqC18Xk34VDMpa7Msbka/leKX9D6Ke+e7GPVU0BQcZwdFNv+liLiDIkkb95FyTWw6zl9m/oTiD9InIuJ2isaoPiU2gaZz8+bykf67KdplfpGi4f7tFH94PpiZ/7GX3dwDrCyvmT7gzzNzF0XtzJcj4k6K/9D/Yi/b/yHwHYpbnt9vWt4A/leU3dtQJGzvKs/v3cCZ+/i2Z7Jfp/gD2OwrFA9UfJ2i0f9YXSpcC/SW5/CjFN99wy4F7oiIL4za5mtM/ndkRpqi62dv7qX4R+afKdqE7Rr1+kcpbiHeERF3leVWtHo93QEMRsTtEXEe8DmK6/7bFLcuR9eO7VF+P6+juCW7r3e3Js0e/SV1pYhYSNH498SqY5Fmioi4nOK6mhF9a0ZED8UTmm/PzPvafTxryiRJkkaJogPo+yke6Gp7QgbWlEmSJNWCNWWSJEk1YFImSZJUAyZlkiRJNWBSJkmSVAMmZZJqIyKWRsRYfVHtbf2zI+KIdsbUbhExbp93EXFoRPz2dMUjqTomZZJqISL2ZTibs4GOTsqYuCPiQwGTMqkLmJRJekEiYmFEfD8i/ioi7oqIL0TEioi4KSLui4jXldM3yx7uvxkRP11ue3ZEfDkiruG5wY2H9/vacv1FEfGaiLghIm6NiG9ExPyIeBuwGPhCRNwWEXP2Et/qiNgUEXdExKfLZfMi4isRcUs5vbFp+XUR8d2I+MuI+PeIOHwy77Hc/qCI+Hy5z+9FxJlN7/OrEXFtuf4nh2MD5pTxj+51fthq4LhynU9FxN8O77fcxxci4pfKY1xVHuPeiLiwaZ13RMTN5T7+MorhwiTVTWY6OTk57fMELKQYn/AVFP/o3UoxcG9QDH/yD8CLgd5y/RXAV8r5s4FtQF9ZXkoxlM6p5X6OphiO5ZvAvHKdXwM+X86vBxaPE1sfxZAvw30yHlr+/CJwWjl/NHBPOf9Z4IJy/nSKgZQPn8x7LLf5E+Adw8eiGJbroPJ9bqYYc2828O/AUeV6T0zi872rqfxzTcc7hGJ8yN7yGNuBw4A5wF0USevPAtcA+5XbfA74H1X/3jg5OT1/2pfbBZI02gOZeSdAOYbe2szMcuzIhRTJwxURcTxFotM8SPR1mTnQVP5ZijEL35KZD0XEicCJwHVRjF88iyL5mIwfU4xV+lcR8Y88N3biCuCEcn8AL46Ig4HTKMYDJDOvjYidLbxHgLcAvxQRHyjLsymSPsr1f1Ruvwk4Btg6yfexR2beEBF/FhEvAX6ZIsEdLN/LdZn5aHmMr5bvZxB4DXBLuc4c4JFWjyup/UzKJE2FZ5rmh5rKQxTfMx8F1mXmW8sxJ9c3rT96MODtFMnMycBDFLVRd2fmKa0GVSYrrwOWUwxs/TvAmyhqu07JzKeb14+mLG0ME71Hylh/JTPvHbXf14/afjcv7Pv3bykGZe4HfrNp+eghWrKM6YrMvOAFHE/SNLBNmaTpcAjwYDl/9gTrPgb8AvAnEbGU4vbjvIg4BSAi9ouIl5frPg4cvLcdRcSLgEMy85+A9wOvKl/6F4oEbXi94eU3Ar9aLnsLMHeCWEf7BvC7w8ldRJw8iW2ejYj9xnl9rPd4OcX7ITPvblr+5ojoK9vXnQXcBKwF3lbWrFG+fswk4pI0zUzKJE2HTwIfj4ibKG4/jiszHwbOAP6MosbsbcAnIuJ24DaKNmdQJCd/MU5D/4OBr0fEHcANwHnl8vcCi8vG/5uA3yqXfxh4S0R8F/ivFLV2j7fwPj9KcWv2joi4qyxP5NJy/TEb+pe3I28qHzD4VLnsYeAe4G9GrX4jRS3abRS3NTdm5ibgD4B/KT+H64D5LbwnSdPEAcklqRQRBwC7y9uepwB/npmvqjis54mIA4E7gVc3tVM7m+Khh98Zb1tJ9WWbMkl6ztHAlRHRA/wEOKfieJ4nIlZQPPn5meGETNLMYE2ZpBkhIr4GHDtq8Ycy8xtVxNOqiDiMov3XaMuHn6iUNLOZlEmSJNWADf0lSZJqwKRMkiSpBkzKJEmSasCkTJIkqQZMyiRJkmrg/weiU3Q/lkaH7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Content Placeholder 3"/>
          <p:cNvPicPr>
            <a:picLocks noGrp="1" noChangeAspect="1"/>
          </p:cNvPicPr>
          <p:nvPr>
            <p:ph sz="half" idx="2"/>
          </p:nvPr>
        </p:nvPicPr>
        <p:blipFill>
          <a:blip r:embed="rId2"/>
          <a:stretch>
            <a:fillRect/>
          </a:stretch>
        </p:blipFill>
        <p:spPr>
          <a:xfrm>
            <a:off x="307975" y="3099330"/>
            <a:ext cx="5157787" cy="3027706"/>
          </a:xfrm>
          <a:prstGeom prst="rect">
            <a:avLst/>
          </a:prstGeom>
        </p:spPr>
      </p:pic>
      <p:pic>
        <p:nvPicPr>
          <p:cNvPr id="9" name="Content Placeholder 8"/>
          <p:cNvPicPr>
            <a:picLocks noGrp="1" noChangeAspect="1"/>
          </p:cNvPicPr>
          <p:nvPr>
            <p:ph sz="quarter" idx="4"/>
          </p:nvPr>
        </p:nvPicPr>
        <p:blipFill>
          <a:blip r:embed="rId3"/>
          <a:stretch>
            <a:fillRect/>
          </a:stretch>
        </p:blipFill>
        <p:spPr>
          <a:xfrm>
            <a:off x="6172200" y="2826060"/>
            <a:ext cx="5183188" cy="3042617"/>
          </a:xfrm>
          <a:prstGeom prst="rect">
            <a:avLst/>
          </a:prstGeom>
        </p:spPr>
      </p:pic>
    </p:spTree>
    <p:extLst>
      <p:ext uri="{BB962C8B-B14F-4D97-AF65-F5344CB8AC3E}">
        <p14:creationId xmlns:p14="http://schemas.microsoft.com/office/powerpoint/2010/main" val="429275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73891"/>
            <a:ext cx="10515600" cy="480291"/>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225914" y="960582"/>
            <a:ext cx="5157787" cy="1544493"/>
          </a:xfrm>
        </p:spPr>
        <p:txBody>
          <a:bodyPr anchor="t">
            <a:normAutofit fontScale="92500" lnSpcReduction="10000"/>
          </a:bodyPr>
          <a:lstStyle/>
          <a:p>
            <a:pPr marL="285750" indent="-285750">
              <a:buFont typeface="Arial" panose="020B0604020202020204" pitchFamily="34" charset="0"/>
              <a:buChar char="•"/>
            </a:pPr>
            <a:r>
              <a:rPr lang="en-US" sz="1600" b="0" dirty="0" smtClean="0"/>
              <a:t>The average V18 predictor variable is higher than the median for V18 predictor variable indicating the distribution is skewed to the right</a:t>
            </a:r>
          </a:p>
          <a:p>
            <a:pPr marL="285750" indent="-285750">
              <a:buFont typeface="Arial" panose="020B0604020202020204" pitchFamily="34" charset="0"/>
              <a:buChar char="•"/>
            </a:pPr>
            <a:r>
              <a:rPr lang="en-US" sz="1600" b="0" dirty="0" smtClean="0"/>
              <a:t>The </a:t>
            </a:r>
            <a:r>
              <a:rPr lang="en-US" sz="1600" b="0" dirty="0"/>
              <a:t>V1 predictor variable is almost evenly distributed between -10 to </a:t>
            </a:r>
            <a:r>
              <a:rPr lang="en-US" sz="1600" b="0" dirty="0" smtClean="0"/>
              <a:t>10</a:t>
            </a:r>
            <a:endParaRPr lang="en-US" sz="1600" b="0" dirty="0"/>
          </a:p>
          <a:p>
            <a:pPr marL="342900" indent="-342900">
              <a:buFont typeface="Arial" panose="020B0604020202020204" pitchFamily="34" charset="0"/>
              <a:buChar char="•"/>
            </a:pPr>
            <a:r>
              <a:rPr lang="en-US" sz="1600" b="0" dirty="0" smtClean="0"/>
              <a:t>there </a:t>
            </a:r>
            <a:r>
              <a:rPr lang="en-US" sz="1600" b="0" dirty="0"/>
              <a:t>are outliers in the distribution</a:t>
            </a:r>
            <a:endParaRPr lang="en-US" sz="1600" b="0" dirty="0"/>
          </a:p>
        </p:txBody>
      </p:sp>
      <p:sp>
        <p:nvSpPr>
          <p:cNvPr id="11" name="Text Placeholder 10"/>
          <p:cNvSpPr>
            <a:spLocks noGrp="1"/>
          </p:cNvSpPr>
          <p:nvPr>
            <p:ph type="body" sz="quarter" idx="3"/>
          </p:nvPr>
        </p:nvSpPr>
        <p:spPr>
          <a:xfrm>
            <a:off x="6744854" y="954953"/>
            <a:ext cx="5183188" cy="1705120"/>
          </a:xfrm>
        </p:spPr>
        <p:txBody>
          <a:bodyPr anchor="t">
            <a:normAutofit/>
          </a:bodyPr>
          <a:lstStyle/>
          <a:p>
            <a:pPr marL="342900" indent="-342900">
              <a:buFont typeface="Arial" panose="020B0604020202020204" pitchFamily="34" charset="0"/>
              <a:buChar char="•"/>
            </a:pPr>
            <a:r>
              <a:rPr lang="en-US" sz="1600" b="0" dirty="0"/>
              <a:t>The average </a:t>
            </a:r>
            <a:r>
              <a:rPr lang="en-US" sz="1600" b="0" dirty="0" smtClean="0"/>
              <a:t>V22 </a:t>
            </a:r>
            <a:r>
              <a:rPr lang="en-US" sz="1600" b="0" dirty="0"/>
              <a:t>predictor is </a:t>
            </a:r>
            <a:r>
              <a:rPr lang="en-US" sz="1600" b="0" dirty="0" smtClean="0"/>
              <a:t>the </a:t>
            </a:r>
            <a:r>
              <a:rPr lang="en-US" sz="1600" b="0" dirty="0"/>
              <a:t>same with the median </a:t>
            </a:r>
            <a:r>
              <a:rPr lang="en-US" sz="1600" b="0" dirty="0" smtClean="0"/>
              <a:t>V22 </a:t>
            </a:r>
            <a:r>
              <a:rPr lang="en-US" sz="1600" b="0" dirty="0"/>
              <a:t>predictor indicating the median is </a:t>
            </a:r>
            <a:r>
              <a:rPr lang="en-US" sz="1600" b="0" dirty="0" smtClean="0"/>
              <a:t>symmetrical</a:t>
            </a:r>
            <a:endParaRPr lang="en-US" sz="1600" b="0" dirty="0"/>
          </a:p>
          <a:p>
            <a:pPr marL="342900" indent="-342900">
              <a:buFont typeface="Arial" panose="020B0604020202020204" pitchFamily="34" charset="0"/>
              <a:buChar char="•"/>
            </a:pPr>
            <a:r>
              <a:rPr lang="en-US" sz="1600" b="0" dirty="0" smtClean="0"/>
              <a:t>there </a:t>
            </a:r>
            <a:r>
              <a:rPr lang="en-US" sz="1600" b="0" dirty="0"/>
              <a:t>are outliers in the distribution</a:t>
            </a:r>
            <a:endParaRPr lang="en-US" sz="1600" b="0" dirty="0"/>
          </a:p>
        </p:txBody>
      </p:sp>
      <p:pic>
        <p:nvPicPr>
          <p:cNvPr id="7" name="Content Placeholder 6"/>
          <p:cNvPicPr>
            <a:picLocks noGrp="1" noChangeAspect="1"/>
          </p:cNvPicPr>
          <p:nvPr>
            <p:ph sz="half" idx="2"/>
          </p:nvPr>
        </p:nvPicPr>
        <p:blipFill>
          <a:blip r:embed="rId2"/>
          <a:stretch>
            <a:fillRect/>
          </a:stretch>
        </p:blipFill>
        <p:spPr>
          <a:xfrm>
            <a:off x="225913" y="2826060"/>
            <a:ext cx="5157787" cy="3027706"/>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172200" y="2826060"/>
            <a:ext cx="5183188" cy="3042617"/>
          </a:xfrm>
          <a:prstGeom prst="rect">
            <a:avLst/>
          </a:prstGeom>
        </p:spPr>
      </p:pic>
    </p:spTree>
    <p:extLst>
      <p:ext uri="{BB962C8B-B14F-4D97-AF65-F5344CB8AC3E}">
        <p14:creationId xmlns:p14="http://schemas.microsoft.com/office/powerpoint/2010/main" val="2148963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0"/>
            <a:ext cx="10515600" cy="526474"/>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0" y="822036"/>
            <a:ext cx="5157787" cy="1838037"/>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V27 predictor </a:t>
            </a:r>
            <a:r>
              <a:rPr lang="en-US" sz="1600" b="0" dirty="0"/>
              <a:t>variable is higher than the median for </a:t>
            </a:r>
            <a:r>
              <a:rPr lang="en-US" sz="1600" b="0" dirty="0" smtClean="0"/>
              <a:t>V27 </a:t>
            </a:r>
            <a:r>
              <a:rPr lang="en-US" sz="1600" b="0" dirty="0"/>
              <a:t>predictor variable indicating the distribution </a:t>
            </a:r>
            <a:r>
              <a:rPr lang="en-US" sz="1600" b="0" dirty="0" smtClean="0"/>
              <a:t>is slightly </a:t>
            </a:r>
            <a:r>
              <a:rPr lang="en-US" sz="1600" b="0" dirty="0"/>
              <a:t>skewed to the </a:t>
            </a:r>
            <a:r>
              <a:rPr lang="en-US" sz="1600" b="0" dirty="0" smtClean="0"/>
              <a:t>right</a:t>
            </a:r>
            <a:endParaRPr lang="en-US" sz="1600" b="0" dirty="0"/>
          </a:p>
          <a:p>
            <a:pPr marL="342900" indent="-342900">
              <a:buFont typeface="Arial" panose="020B0604020202020204" pitchFamily="34" charset="0"/>
              <a:buChar char="•"/>
            </a:pPr>
            <a:r>
              <a:rPr lang="en-US" sz="1600" b="0" dirty="0" smtClean="0"/>
              <a:t>there are outliers in the distribution</a:t>
            </a:r>
            <a:endParaRPr lang="en-US" sz="1600" b="0" dirty="0"/>
          </a:p>
        </p:txBody>
      </p:sp>
      <p:sp>
        <p:nvSpPr>
          <p:cNvPr id="11" name="Text Placeholder 10"/>
          <p:cNvSpPr>
            <a:spLocks noGrp="1"/>
          </p:cNvSpPr>
          <p:nvPr>
            <p:ph type="body" sz="quarter" idx="3"/>
          </p:nvPr>
        </p:nvSpPr>
        <p:spPr>
          <a:xfrm>
            <a:off x="6197600" y="849745"/>
            <a:ext cx="5157788" cy="1655330"/>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V30 </a:t>
            </a:r>
            <a:r>
              <a:rPr lang="en-US" sz="1600" b="0" dirty="0"/>
              <a:t>predictor variable is </a:t>
            </a:r>
            <a:r>
              <a:rPr lang="en-US" sz="1600" b="0" dirty="0" smtClean="0"/>
              <a:t>lower </a:t>
            </a:r>
            <a:r>
              <a:rPr lang="en-US" sz="1600" b="0" dirty="0"/>
              <a:t>than the median for </a:t>
            </a:r>
            <a:r>
              <a:rPr lang="en-US" sz="1600" b="0" dirty="0" smtClean="0"/>
              <a:t>V30 predictor </a:t>
            </a:r>
            <a:r>
              <a:rPr lang="en-US" sz="1600" b="0" dirty="0"/>
              <a:t>variable indicating the distribution is skewed to the </a:t>
            </a:r>
            <a:r>
              <a:rPr lang="en-US" sz="1600" b="0" dirty="0" smtClean="0"/>
              <a:t>left</a:t>
            </a:r>
            <a:endParaRPr lang="en-US" sz="1600" b="0" dirty="0"/>
          </a:p>
          <a:p>
            <a:pPr marL="342900" indent="-342900">
              <a:buFont typeface="Arial" panose="020B0604020202020204" pitchFamily="34" charset="0"/>
              <a:buChar char="•"/>
            </a:pPr>
            <a:r>
              <a:rPr lang="en-US" sz="1600" b="0" dirty="0" smtClean="0"/>
              <a:t>there </a:t>
            </a:r>
            <a:r>
              <a:rPr lang="en-US" sz="1600" b="0" dirty="0"/>
              <a:t>are outliers in the distribution</a:t>
            </a:r>
            <a:endParaRPr lang="en-US" sz="1600" b="0" dirty="0"/>
          </a:p>
        </p:txBody>
      </p:sp>
      <p:pic>
        <p:nvPicPr>
          <p:cNvPr id="10" name="Content Placeholder 9"/>
          <p:cNvPicPr>
            <a:picLocks noGrp="1" noChangeAspect="1"/>
          </p:cNvPicPr>
          <p:nvPr>
            <p:ph sz="half" idx="2"/>
          </p:nvPr>
        </p:nvPicPr>
        <p:blipFill>
          <a:blip r:embed="rId2"/>
          <a:stretch>
            <a:fillRect/>
          </a:stretch>
        </p:blipFill>
        <p:spPr>
          <a:xfrm>
            <a:off x="148672" y="3040695"/>
            <a:ext cx="5157787" cy="3027706"/>
          </a:xfrm>
          <a:prstGeom prst="rect">
            <a:avLst/>
          </a:prstGeom>
        </p:spPr>
      </p:pic>
      <p:pic>
        <p:nvPicPr>
          <p:cNvPr id="12" name="Content Placeholder 11"/>
          <p:cNvPicPr>
            <a:picLocks noGrp="1" noChangeAspect="1"/>
          </p:cNvPicPr>
          <p:nvPr>
            <p:ph sz="quarter" idx="4"/>
          </p:nvPr>
        </p:nvPicPr>
        <p:blipFill>
          <a:blip r:embed="rId3"/>
          <a:stretch>
            <a:fillRect/>
          </a:stretch>
        </p:blipFill>
        <p:spPr>
          <a:xfrm>
            <a:off x="6278525" y="3166302"/>
            <a:ext cx="5183188" cy="3042617"/>
          </a:xfrm>
          <a:prstGeom prst="rect">
            <a:avLst/>
          </a:prstGeom>
        </p:spPr>
      </p:pic>
    </p:spTree>
    <p:extLst>
      <p:ext uri="{BB962C8B-B14F-4D97-AF65-F5344CB8AC3E}">
        <p14:creationId xmlns:p14="http://schemas.microsoft.com/office/powerpoint/2010/main" val="3050651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143454"/>
            <a:ext cx="10515600" cy="466148"/>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155576" y="816553"/>
            <a:ext cx="5157787" cy="1729220"/>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V34 </a:t>
            </a:r>
            <a:r>
              <a:rPr lang="en-US" sz="1600" b="0" dirty="0"/>
              <a:t>predictor variable is </a:t>
            </a:r>
            <a:r>
              <a:rPr lang="en-US" sz="1600" b="0" dirty="0" smtClean="0"/>
              <a:t>almost the same to the </a:t>
            </a:r>
            <a:r>
              <a:rPr lang="en-US" sz="1600" b="0" dirty="0"/>
              <a:t>median for </a:t>
            </a:r>
            <a:r>
              <a:rPr lang="en-US" sz="1600" b="0" dirty="0" smtClean="0"/>
              <a:t>V34 </a:t>
            </a:r>
            <a:r>
              <a:rPr lang="en-US" sz="1600" b="0" dirty="0"/>
              <a:t>predictor variable indicating the distribution is </a:t>
            </a:r>
            <a:r>
              <a:rPr lang="en-US" sz="1600" b="0" dirty="0" smtClean="0"/>
              <a:t>nearly symmetrical</a:t>
            </a:r>
          </a:p>
          <a:p>
            <a:pPr marL="285750" indent="-285750">
              <a:buFont typeface="Arial" panose="020B0604020202020204" pitchFamily="34" charset="0"/>
              <a:buChar char="•"/>
            </a:pPr>
            <a:r>
              <a:rPr lang="en-US" sz="1600" b="0" dirty="0"/>
              <a:t>The V1 predictor variable is almost evenly distributed between -7.5 to </a:t>
            </a:r>
            <a:r>
              <a:rPr lang="en-US" sz="1600" b="0" dirty="0" smtClean="0"/>
              <a:t>7.5</a:t>
            </a:r>
            <a:endParaRPr lang="en-US" sz="1600" b="0" dirty="0"/>
          </a:p>
          <a:p>
            <a:pPr marL="342900" indent="-342900">
              <a:buFont typeface="Arial" panose="020B0604020202020204" pitchFamily="34" charset="0"/>
              <a:buChar char="•"/>
            </a:pPr>
            <a:r>
              <a:rPr lang="en-US" sz="1600" b="0" dirty="0" smtClean="0"/>
              <a:t>there </a:t>
            </a:r>
            <a:r>
              <a:rPr lang="en-US" sz="1600" b="0" dirty="0"/>
              <a:t>are outliers in the distribution</a:t>
            </a:r>
            <a:endParaRPr lang="en-US" sz="1600" b="0" dirty="0"/>
          </a:p>
        </p:txBody>
      </p:sp>
      <p:sp>
        <p:nvSpPr>
          <p:cNvPr id="11" name="Text Placeholder 10"/>
          <p:cNvSpPr>
            <a:spLocks noGrp="1"/>
          </p:cNvSpPr>
          <p:nvPr>
            <p:ph type="body" sz="quarter" idx="3"/>
          </p:nvPr>
        </p:nvSpPr>
        <p:spPr>
          <a:xfrm>
            <a:off x="6329218" y="816553"/>
            <a:ext cx="5183188" cy="1889702"/>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V37 </a:t>
            </a:r>
            <a:r>
              <a:rPr lang="en-US" sz="1600" b="0" dirty="0"/>
              <a:t>predictor variable is higher than the median for </a:t>
            </a:r>
            <a:r>
              <a:rPr lang="en-US" sz="1600" b="0" dirty="0" smtClean="0"/>
              <a:t>V37 </a:t>
            </a:r>
            <a:r>
              <a:rPr lang="en-US" sz="1600" b="0" dirty="0"/>
              <a:t>predictor variable indicating the distribution is skewed to the right</a:t>
            </a:r>
          </a:p>
          <a:p>
            <a:pPr marL="342900" indent="-342900">
              <a:buFont typeface="Arial" panose="020B0604020202020204" pitchFamily="34" charset="0"/>
              <a:buChar char="•"/>
            </a:pPr>
            <a:r>
              <a:rPr lang="en-US" sz="1600" b="0" dirty="0" smtClean="0"/>
              <a:t>there </a:t>
            </a:r>
            <a:r>
              <a:rPr lang="en-US" sz="1600" b="0" dirty="0"/>
              <a:t>are outliers in the distribution</a:t>
            </a:r>
            <a:endParaRPr lang="en-US" sz="1600" b="0" dirty="0"/>
          </a:p>
        </p:txBody>
      </p:sp>
      <p:pic>
        <p:nvPicPr>
          <p:cNvPr id="7" name="Content Placeholder 6"/>
          <p:cNvPicPr>
            <a:picLocks noGrp="1" noChangeAspect="1"/>
          </p:cNvPicPr>
          <p:nvPr>
            <p:ph sz="half" idx="2"/>
          </p:nvPr>
        </p:nvPicPr>
        <p:blipFill>
          <a:blip r:embed="rId2"/>
          <a:stretch>
            <a:fillRect/>
          </a:stretch>
        </p:blipFill>
        <p:spPr>
          <a:xfrm>
            <a:off x="0" y="2840971"/>
            <a:ext cx="5157787" cy="3027706"/>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097588" y="2913206"/>
            <a:ext cx="5183188" cy="3042617"/>
          </a:xfrm>
          <a:prstGeom prst="rect">
            <a:avLst/>
          </a:prstGeom>
        </p:spPr>
      </p:pic>
    </p:spTree>
    <p:extLst>
      <p:ext uri="{BB962C8B-B14F-4D97-AF65-F5344CB8AC3E}">
        <p14:creationId xmlns:p14="http://schemas.microsoft.com/office/powerpoint/2010/main" val="292469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163108"/>
            <a:ext cx="10515600" cy="485480"/>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379842" y="909999"/>
            <a:ext cx="5157787" cy="1246764"/>
          </a:xfrm>
        </p:spPr>
        <p:txBody>
          <a:bodyPr anchor="t">
            <a:normAutofit fontScale="85000" lnSpcReduction="20000"/>
          </a:bodyPr>
          <a:lstStyle/>
          <a:p>
            <a:pPr marL="285750" indent="-285750">
              <a:buFont typeface="Arial" panose="020B0604020202020204" pitchFamily="34" charset="0"/>
              <a:buChar char="•"/>
            </a:pPr>
            <a:r>
              <a:rPr lang="en-US" sz="1600" b="0" dirty="0"/>
              <a:t>The average </a:t>
            </a:r>
            <a:r>
              <a:rPr lang="en-US" sz="1600" b="0" dirty="0" smtClean="0"/>
              <a:t>V40 </a:t>
            </a:r>
            <a:r>
              <a:rPr lang="en-US" sz="1600" b="0" dirty="0"/>
              <a:t>predictor variable is almost the same to the median for </a:t>
            </a:r>
            <a:r>
              <a:rPr lang="en-US" sz="1600" b="0" dirty="0" smtClean="0"/>
              <a:t>V40 </a:t>
            </a:r>
            <a:r>
              <a:rPr lang="en-US" sz="1600" b="0" dirty="0"/>
              <a:t>predictor variable indicating the distribution is nearly </a:t>
            </a:r>
            <a:r>
              <a:rPr lang="en-US" sz="1600" b="0" dirty="0" smtClean="0"/>
              <a:t>symmetrical</a:t>
            </a:r>
          </a:p>
          <a:p>
            <a:pPr marL="285750" indent="-285750">
              <a:buFont typeface="Arial" panose="020B0604020202020204" pitchFamily="34" charset="0"/>
              <a:buChar char="•"/>
            </a:pPr>
            <a:r>
              <a:rPr lang="en-US" sz="1600" b="0" dirty="0"/>
              <a:t>The </a:t>
            </a:r>
            <a:r>
              <a:rPr lang="en-US" sz="1600" b="0" dirty="0" smtClean="0"/>
              <a:t>V40 predictor </a:t>
            </a:r>
            <a:r>
              <a:rPr lang="en-US" sz="1600" b="0" dirty="0"/>
              <a:t>variable is almost evenly distributed between </a:t>
            </a:r>
            <a:r>
              <a:rPr lang="en-US" sz="1600" b="0" dirty="0" smtClean="0"/>
              <a:t>-10 </a:t>
            </a:r>
            <a:r>
              <a:rPr lang="en-US" sz="1600" b="0" dirty="0"/>
              <a:t>to </a:t>
            </a:r>
            <a:r>
              <a:rPr lang="en-US" sz="1600" b="0" dirty="0" smtClean="0"/>
              <a:t>10</a:t>
            </a:r>
            <a:endParaRPr lang="en-US" sz="1600" b="0" dirty="0"/>
          </a:p>
          <a:p>
            <a:pPr marL="342900" indent="-342900">
              <a:buFont typeface="Arial" panose="020B0604020202020204" pitchFamily="34" charset="0"/>
              <a:buChar char="•"/>
            </a:pPr>
            <a:r>
              <a:rPr lang="en-US" sz="1600" b="0" dirty="0" smtClean="0"/>
              <a:t>there </a:t>
            </a:r>
            <a:r>
              <a:rPr lang="en-US" sz="1600" b="0" dirty="0"/>
              <a:t>are outliers in the distribution</a:t>
            </a:r>
          </a:p>
          <a:p>
            <a:pPr marL="285750" indent="-285750">
              <a:buFont typeface="Arial" panose="020B0604020202020204" pitchFamily="34" charset="0"/>
              <a:buChar char="•"/>
            </a:pPr>
            <a:endParaRPr lang="en-US" sz="1600" b="0" dirty="0"/>
          </a:p>
        </p:txBody>
      </p:sp>
      <p:sp>
        <p:nvSpPr>
          <p:cNvPr id="11" name="Text Placeholder 10"/>
          <p:cNvSpPr>
            <a:spLocks noGrp="1"/>
          </p:cNvSpPr>
          <p:nvPr>
            <p:ph type="body" sz="quarter" idx="3"/>
          </p:nvPr>
        </p:nvSpPr>
        <p:spPr>
          <a:xfrm>
            <a:off x="6172200" y="891027"/>
            <a:ext cx="5183189" cy="1246764"/>
          </a:xfrm>
        </p:spPr>
        <p:txBody>
          <a:bodyPr anchor="t">
            <a:normAutofit/>
          </a:bodyPr>
          <a:lstStyle/>
          <a:p>
            <a:pPr marL="285750" indent="-285750">
              <a:buFont typeface="Arial" panose="020B0604020202020204" pitchFamily="34" charset="0"/>
              <a:buChar char="•"/>
            </a:pPr>
            <a:r>
              <a:rPr lang="en-US" sz="1600" b="0" dirty="0" smtClean="0"/>
              <a:t>The target variable shows 18890 predictor are in good condition</a:t>
            </a:r>
            <a:endParaRPr lang="en-US" sz="1600" b="0" dirty="0"/>
          </a:p>
          <a:p>
            <a:pPr marL="285750" indent="-285750">
              <a:buFont typeface="Arial" panose="020B0604020202020204" pitchFamily="34" charset="0"/>
              <a:buChar char="•"/>
            </a:pPr>
            <a:r>
              <a:rPr lang="en-US" sz="1600" b="0" dirty="0" smtClean="0"/>
              <a:t>The distribution predicts 1110 predictors need repair</a:t>
            </a:r>
            <a:endParaRPr lang="en-US" sz="1600" b="0" dirty="0"/>
          </a:p>
        </p:txBody>
      </p:sp>
      <p:pic>
        <p:nvPicPr>
          <p:cNvPr id="7" name="Content Placeholder 6"/>
          <p:cNvPicPr>
            <a:picLocks noGrp="1" noChangeAspect="1"/>
          </p:cNvPicPr>
          <p:nvPr>
            <p:ph sz="half" idx="2"/>
          </p:nvPr>
        </p:nvPicPr>
        <p:blipFill>
          <a:blip r:embed="rId2"/>
          <a:stretch>
            <a:fillRect/>
          </a:stretch>
        </p:blipFill>
        <p:spPr>
          <a:xfrm>
            <a:off x="379841" y="2498651"/>
            <a:ext cx="5157787" cy="3468896"/>
          </a:xfrm>
          <a:prstGeom prst="rect">
            <a:avLst/>
          </a:prstGeom>
        </p:spPr>
      </p:pic>
      <p:pic>
        <p:nvPicPr>
          <p:cNvPr id="10" name="Picture 9"/>
          <p:cNvPicPr>
            <a:picLocks noChangeAspect="1"/>
          </p:cNvPicPr>
          <p:nvPr/>
        </p:nvPicPr>
        <p:blipFill>
          <a:blip r:embed="rId3"/>
          <a:stretch>
            <a:fillRect/>
          </a:stretch>
        </p:blipFill>
        <p:spPr>
          <a:xfrm>
            <a:off x="6974958" y="2645141"/>
            <a:ext cx="3201950" cy="3617106"/>
          </a:xfrm>
          <a:prstGeom prst="rect">
            <a:avLst/>
          </a:prstGeom>
        </p:spPr>
      </p:pic>
    </p:spTree>
    <p:extLst>
      <p:ext uri="{BB962C8B-B14F-4D97-AF65-F5344CB8AC3E}">
        <p14:creationId xmlns:p14="http://schemas.microsoft.com/office/powerpoint/2010/main" val="1055870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10514</TotalTime>
  <Words>1458</Words>
  <Application>Microsoft Office PowerPoint</Application>
  <PresentationFormat>Widescreen</PresentationFormat>
  <Paragraphs>238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Arial Black</vt:lpstr>
      <vt:lpstr>Calibri</vt:lpstr>
      <vt:lpstr>Calibri Light</vt:lpstr>
      <vt:lpstr>Office Theme</vt:lpstr>
      <vt:lpstr>renewind PROJECT</vt:lpstr>
      <vt:lpstr>PowerPoint Presentation</vt:lpstr>
      <vt:lpstr>BUSINESS PROBLEM OVERVIEW &amp; SOLUTION APPROACH</vt:lpstr>
      <vt:lpstr>                      DATA OVERVIEW</vt:lpstr>
      <vt:lpstr>EXPLORATORY DATA ANALYSIS(EDA)</vt:lpstr>
      <vt:lpstr>EXPLORATORY DATA ANALYSIS(EDA)</vt:lpstr>
      <vt:lpstr>EXPLORATORY DATA ANALYSIS(EDA)</vt:lpstr>
      <vt:lpstr>EXPLORATORY DATA ANALYSIS(EDA)</vt:lpstr>
      <vt:lpstr>EXPLORATORY DATA ANALYSIS(EDA)</vt:lpstr>
      <vt:lpstr>   DATA PREPROCESSING</vt:lpstr>
      <vt:lpstr>  Model Performance summary</vt:lpstr>
      <vt:lpstr>  Model Performance summary</vt:lpstr>
      <vt:lpstr>  Model Building with Pipeline</vt:lpstr>
      <vt:lpstr>MODEL PERFORMANCE SUMMARY (original data)</vt:lpstr>
      <vt:lpstr> MODEL PERFORMANCE SUMMARY (oversampled data) we chose the random search cv for the oversampling method for gradient boost and ada boost classifier. The gradient boost and adaboost classifier did not have the highest recall in both the cross validation and validation set. After hyper tuning the data there was a general performance increase which made it a better option in predicting failures with the highest recall   </vt:lpstr>
      <vt:lpstr> MODEL PERFORMANCE SUMMARY (undersampled data) we chose the random search cv for the undersampling method for random forest. The random forest performed well in the original data for both the cross validation cost and validation performance. After hyper tuning the data the training the performance improved but validation precision was very low and it also gave the highest recall.</vt:lpstr>
      <vt:lpstr>BUSINESS INSIGHTS AND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 HOTELS PROJECT</dc:title>
  <dc:creator>tosin aletogbe</dc:creator>
  <cp:lastModifiedBy>Microsoft account</cp:lastModifiedBy>
  <cp:revision>130</cp:revision>
  <dcterms:created xsi:type="dcterms:W3CDTF">2022-06-03T05:06:23Z</dcterms:created>
  <dcterms:modified xsi:type="dcterms:W3CDTF">2022-07-23T02:01:24Z</dcterms:modified>
</cp:coreProperties>
</file>