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8" r:id="rId10"/>
    <p:sldId id="270" r:id="rId11"/>
    <p:sldId id="271" r:id="rId12"/>
    <p:sldId id="278" r:id="rId13"/>
    <p:sldId id="272" r:id="rId14"/>
    <p:sldId id="274" r:id="rId15"/>
    <p:sldId id="279"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88725" autoAdjust="0"/>
  </p:normalViewPr>
  <p:slideViewPr>
    <p:cSldViewPr snapToGrid="0">
      <p:cViewPr varScale="1">
        <p:scale>
          <a:sx n="69" d="100"/>
          <a:sy n="69" d="100"/>
        </p:scale>
        <p:origin x="4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369846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0035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8011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8BBE02-D35F-4EA3-BF9A-2B7CDA57C3E1}"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3622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BBE02-D35F-4EA3-BF9A-2B7CDA57C3E1}"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73828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8BBE02-D35F-4EA3-BF9A-2B7CDA57C3E1}"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6348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8BBE02-D35F-4EA3-BF9A-2B7CDA57C3E1}"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62433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8BBE02-D35F-4EA3-BF9A-2B7CDA57C3E1}"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20897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BBE02-D35F-4EA3-BF9A-2B7CDA57C3E1}"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86550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24448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8BBE02-D35F-4EA3-BF9A-2B7CDA57C3E1}"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886AE-6906-4C09-8E78-83BE3D51E1F7}" type="slidenum">
              <a:rPr lang="en-US" smtClean="0"/>
              <a:t>‹#›</a:t>
            </a:fld>
            <a:endParaRPr lang="en-US"/>
          </a:p>
        </p:txBody>
      </p:sp>
    </p:spTree>
    <p:extLst>
      <p:ext uri="{BB962C8B-B14F-4D97-AF65-F5344CB8AC3E}">
        <p14:creationId xmlns:p14="http://schemas.microsoft.com/office/powerpoint/2010/main" val="150114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BBE02-D35F-4EA3-BF9A-2B7CDA57C3E1}" type="datetimeFigureOut">
              <a:rPr lang="en-US" smtClean="0"/>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886AE-6906-4C09-8E78-83BE3D51E1F7}" type="slidenum">
              <a:rPr lang="en-US" smtClean="0"/>
              <a:t>‹#›</a:t>
            </a:fld>
            <a:endParaRPr lang="en-US"/>
          </a:p>
        </p:txBody>
      </p:sp>
    </p:spTree>
    <p:extLst>
      <p:ext uri="{BB962C8B-B14F-4D97-AF65-F5344CB8AC3E}">
        <p14:creationId xmlns:p14="http://schemas.microsoft.com/office/powerpoint/2010/main" val="91960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chemeClr val="accent5">
                    <a:lumMod val="75000"/>
                  </a:schemeClr>
                </a:solidFill>
                <a:latin typeface="Algerian" panose="04020705040A02060702" pitchFamily="82" charset="0"/>
              </a:rPr>
              <a:t>TRADE &amp; AHEAD PROJECT</a:t>
            </a:r>
            <a:endParaRPr lang="en-US" sz="8000" b="1" dirty="0">
              <a:solidFill>
                <a:schemeClr val="accent5">
                  <a:lumMod val="75000"/>
                </a:schemeClr>
              </a:solidFill>
              <a:latin typeface="Algerian" panose="04020705040A02060702" pitchFamily="82" charset="0"/>
            </a:endParaRPr>
          </a:p>
        </p:txBody>
      </p:sp>
      <p:sp>
        <p:nvSpPr>
          <p:cNvPr id="3" name="Subtitle 2"/>
          <p:cNvSpPr>
            <a:spLocks noGrp="1"/>
          </p:cNvSpPr>
          <p:nvPr>
            <p:ph type="subTitle" idx="1"/>
          </p:nvPr>
        </p:nvSpPr>
        <p:spPr/>
        <p:txBody>
          <a:bodyPr/>
          <a:lstStyle/>
          <a:p>
            <a:r>
              <a:rPr lang="en-US" b="1" dirty="0" smtClean="0">
                <a:solidFill>
                  <a:srgbClr val="002060"/>
                </a:solidFill>
              </a:rPr>
              <a:t>COURSE TITLE: </a:t>
            </a:r>
            <a:r>
              <a:rPr lang="en-US" b="1" dirty="0" smtClean="0">
                <a:solidFill>
                  <a:srgbClr val="002060"/>
                </a:solidFill>
              </a:rPr>
              <a:t>UNSUPERVISED LEARNING</a:t>
            </a:r>
            <a:endParaRPr lang="en-US" b="1" dirty="0">
              <a:solidFill>
                <a:srgbClr val="002060"/>
              </a:solidFill>
            </a:endParaRPr>
          </a:p>
          <a:p>
            <a:r>
              <a:rPr lang="en-US" b="1" dirty="0" smtClean="0">
                <a:solidFill>
                  <a:srgbClr val="002060"/>
                </a:solidFill>
              </a:rPr>
              <a:t>DATE: </a:t>
            </a:r>
            <a:r>
              <a:rPr lang="en-US" b="1" smtClean="0">
                <a:solidFill>
                  <a:srgbClr val="002060"/>
                </a:solidFill>
              </a:rPr>
              <a:t>AUGUST</a:t>
            </a:r>
            <a:r>
              <a:rPr lang="en-US" b="1" smtClean="0">
                <a:solidFill>
                  <a:srgbClr val="002060"/>
                </a:solidFill>
              </a:rPr>
              <a:t> 15TH</a:t>
            </a:r>
            <a:r>
              <a:rPr lang="en-US" b="1" dirty="0" smtClean="0">
                <a:solidFill>
                  <a:srgbClr val="002060"/>
                </a:solidFill>
              </a:rPr>
              <a:t>, </a:t>
            </a:r>
            <a:r>
              <a:rPr lang="en-US" b="1" dirty="0" smtClean="0">
                <a:solidFill>
                  <a:srgbClr val="002060"/>
                </a:solidFill>
              </a:rPr>
              <a:t>2022</a:t>
            </a:r>
            <a:endParaRPr lang="en-US" b="1" dirty="0">
              <a:solidFill>
                <a:srgbClr val="002060"/>
              </a:solidFill>
            </a:endParaRPr>
          </a:p>
        </p:txBody>
      </p:sp>
    </p:spTree>
    <p:extLst>
      <p:ext uri="{BB962C8B-B14F-4D97-AF65-F5344CB8AC3E}">
        <p14:creationId xmlns:p14="http://schemas.microsoft.com/office/powerpoint/2010/main" val="158993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47425" y="161926"/>
            <a:ext cx="10515600" cy="410730"/>
          </a:xfrm>
        </p:spPr>
        <p:txBody>
          <a:bodyPr>
            <a:normAutofit fontScale="90000"/>
          </a:bodyPr>
          <a:lstStyle/>
          <a:p>
            <a:r>
              <a:rPr lang="en-US" dirty="0">
                <a:latin typeface="Algerian" panose="04020705040A02060702" pitchFamily="82" charset="0"/>
              </a:rPr>
              <a:t>EXPLORATORY DATA ANALYSIS(EDA)</a:t>
            </a:r>
            <a:endParaRPr lang="en-US" dirty="0"/>
          </a:p>
        </p:txBody>
      </p:sp>
      <p:sp>
        <p:nvSpPr>
          <p:cNvPr id="9" name="Text Placeholder 8"/>
          <p:cNvSpPr>
            <a:spLocks noGrp="1"/>
          </p:cNvSpPr>
          <p:nvPr>
            <p:ph type="body" idx="1"/>
          </p:nvPr>
        </p:nvSpPr>
        <p:spPr>
          <a:xfrm>
            <a:off x="273979" y="770515"/>
            <a:ext cx="5157787" cy="1335375"/>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P/B Ratio is </a:t>
            </a:r>
            <a:r>
              <a:rPr lang="en-US" sz="1600" b="0" dirty="0"/>
              <a:t>almost the same with the median indicating the distribution is nearly symmetrical</a:t>
            </a:r>
          </a:p>
          <a:p>
            <a:pPr marL="285750" indent="-285750">
              <a:buFont typeface="Arial" panose="020B0604020202020204" pitchFamily="34" charset="0"/>
              <a:buChar char="•"/>
            </a:pPr>
            <a:r>
              <a:rPr lang="en-US" sz="1600" b="0" dirty="0"/>
              <a:t>There are outliers on both sides for this distribution</a:t>
            </a:r>
            <a:endParaRPr lang="en-US" sz="1600" b="0" dirty="0"/>
          </a:p>
        </p:txBody>
      </p:sp>
      <p:sp>
        <p:nvSpPr>
          <p:cNvPr id="11" name="Text Placeholder 10"/>
          <p:cNvSpPr>
            <a:spLocks noGrp="1"/>
          </p:cNvSpPr>
          <p:nvPr>
            <p:ph type="body" sz="quarter" idx="3"/>
          </p:nvPr>
        </p:nvSpPr>
        <p:spPr>
          <a:xfrm>
            <a:off x="6183744" y="764743"/>
            <a:ext cx="5684982" cy="1341148"/>
          </a:xfrm>
        </p:spPr>
        <p:txBody>
          <a:bodyPr anchor="t">
            <a:normAutofit/>
          </a:bodyPr>
          <a:lstStyle/>
          <a:p>
            <a:pPr marL="285750" indent="-285750">
              <a:buFont typeface="Arial" panose="020B0604020202020204" pitchFamily="34" charset="0"/>
              <a:buChar char="•"/>
            </a:pPr>
            <a:r>
              <a:rPr lang="en-US" sz="1600" b="0" dirty="0" smtClean="0"/>
              <a:t>Healthcare, consumer staples followed by information technology has seen the maximum stock price increase</a:t>
            </a:r>
            <a:endParaRPr lang="en-US" sz="1600" b="0" dirty="0"/>
          </a:p>
          <a:p>
            <a:pPr marL="285750" indent="-285750">
              <a:buFont typeface="Arial" panose="020B0604020202020204" pitchFamily="34" charset="0"/>
              <a:buChar char="•"/>
            </a:pPr>
            <a:r>
              <a:rPr lang="en-US" sz="1600" b="0" dirty="0" smtClean="0"/>
              <a:t>Energy has the least stock price change in 13 weeks </a:t>
            </a:r>
            <a:endParaRPr lang="en-US" sz="1600" b="0" dirty="0"/>
          </a:p>
        </p:txBody>
      </p:sp>
      <p:pic>
        <p:nvPicPr>
          <p:cNvPr id="4" name="Content Placeholder 3"/>
          <p:cNvPicPr>
            <a:picLocks noGrp="1" noChangeAspect="1"/>
          </p:cNvPicPr>
          <p:nvPr>
            <p:ph sz="half" idx="2"/>
          </p:nvPr>
        </p:nvPicPr>
        <p:blipFill>
          <a:blip r:embed="rId2"/>
          <a:stretch>
            <a:fillRect/>
          </a:stretch>
        </p:blipFill>
        <p:spPr>
          <a:xfrm>
            <a:off x="273978" y="2743200"/>
            <a:ext cx="5157787" cy="3432039"/>
          </a:xfrm>
          <a:prstGeom prst="rect">
            <a:avLst/>
          </a:prstGeom>
        </p:spPr>
      </p:pic>
      <p:pic>
        <p:nvPicPr>
          <p:cNvPr id="7" name="Content Placeholder 6"/>
          <p:cNvPicPr>
            <a:picLocks noGrp="1" noChangeAspect="1"/>
          </p:cNvPicPr>
          <p:nvPr>
            <p:ph sz="quarter" idx="4"/>
          </p:nvPr>
        </p:nvPicPr>
        <p:blipFill>
          <a:blip r:embed="rId3"/>
          <a:stretch>
            <a:fillRect/>
          </a:stretch>
        </p:blipFill>
        <p:spPr>
          <a:xfrm>
            <a:off x="6172200" y="2608083"/>
            <a:ext cx="5183188" cy="3478572"/>
          </a:xfrm>
          <a:prstGeom prst="rect">
            <a:avLst/>
          </a:prstGeom>
        </p:spPr>
      </p:pic>
    </p:spTree>
    <p:extLst>
      <p:ext uri="{BB962C8B-B14F-4D97-AF65-F5344CB8AC3E}">
        <p14:creationId xmlns:p14="http://schemas.microsoft.com/office/powerpoint/2010/main" val="22372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58211"/>
            <a:ext cx="10515600" cy="504608"/>
          </a:xfrm>
        </p:spPr>
        <p:txBody>
          <a:bodyPr>
            <a:normAutofit fontScale="90000"/>
          </a:bodyPr>
          <a:lstStyle/>
          <a:p>
            <a:r>
              <a:rPr lang="en-US" dirty="0">
                <a:latin typeface="Algerian" panose="04020705040A02060702" pitchFamily="82" charset="0"/>
              </a:rPr>
              <a:t>EXPLORATORY DATA ANALYSIS(EDA)</a:t>
            </a:r>
            <a:endParaRPr lang="en-US" dirty="0"/>
          </a:p>
        </p:txBody>
      </p:sp>
      <p:sp>
        <p:nvSpPr>
          <p:cNvPr id="3" name="Text Placeholder 2"/>
          <p:cNvSpPr>
            <a:spLocks noGrp="1"/>
          </p:cNvSpPr>
          <p:nvPr>
            <p:ph type="body" idx="1"/>
          </p:nvPr>
        </p:nvSpPr>
        <p:spPr>
          <a:xfrm>
            <a:off x="294843" y="1200728"/>
            <a:ext cx="5157787" cy="1213570"/>
          </a:xfrm>
        </p:spPr>
        <p:txBody>
          <a:bodyPr anchor="t">
            <a:normAutofit fontScale="62500" lnSpcReduction="20000"/>
          </a:bodyPr>
          <a:lstStyle/>
          <a:p>
            <a:pPr marL="285750" indent="-285750">
              <a:buFont typeface="Arial" panose="020B0604020202020204" pitchFamily="34" charset="0"/>
              <a:buChar char="•"/>
            </a:pPr>
            <a:r>
              <a:rPr lang="en-US" sz="1600" b="0" dirty="0" smtClean="0"/>
              <a:t>The heat map distribution shows there is a high correlation between net income and earnings per share and estimated shares outstanding</a:t>
            </a:r>
          </a:p>
          <a:p>
            <a:pPr marL="285750" indent="-285750">
              <a:buFont typeface="Arial" panose="020B0604020202020204" pitchFamily="34" charset="0"/>
              <a:buChar char="•"/>
            </a:pPr>
            <a:r>
              <a:rPr lang="en-US" sz="1600" b="0" dirty="0" smtClean="0"/>
              <a:t>The distribution also shows little correlation between price change and current price</a:t>
            </a:r>
          </a:p>
          <a:p>
            <a:pPr marL="285750" indent="-285750">
              <a:buFont typeface="Arial" panose="020B0604020202020204" pitchFamily="34" charset="0"/>
              <a:buChar char="•"/>
            </a:pPr>
            <a:r>
              <a:rPr lang="en-US" sz="1600" b="0" dirty="0" smtClean="0"/>
              <a:t>There is no correlation between volatility and price change but shows little correlation with P/E Ratio</a:t>
            </a:r>
          </a:p>
          <a:p>
            <a:pPr marL="285750" indent="-285750">
              <a:buFont typeface="Arial" panose="020B0604020202020204" pitchFamily="34" charset="0"/>
              <a:buChar char="•"/>
            </a:pPr>
            <a:r>
              <a:rPr lang="en-US" sz="1600" b="0" dirty="0" smtClean="0"/>
              <a:t>The current price also indicates a high correlation with earnings per share</a:t>
            </a:r>
          </a:p>
          <a:p>
            <a:pPr marL="285750" indent="-285750">
              <a:buFont typeface="Arial" panose="020B0604020202020204" pitchFamily="34" charset="0"/>
              <a:buChar char="•"/>
            </a:pPr>
            <a:endParaRPr lang="en-US" sz="1600" b="0" dirty="0"/>
          </a:p>
        </p:txBody>
      </p:sp>
      <p:sp>
        <p:nvSpPr>
          <p:cNvPr id="5" name="Text Placeholder 4"/>
          <p:cNvSpPr>
            <a:spLocks noGrp="1"/>
          </p:cNvSpPr>
          <p:nvPr>
            <p:ph type="body" sz="quarter" idx="3"/>
          </p:nvPr>
        </p:nvSpPr>
        <p:spPr>
          <a:xfrm>
            <a:off x="6172200" y="1200728"/>
            <a:ext cx="5183188" cy="1304347"/>
          </a:xfrm>
        </p:spPr>
        <p:txBody>
          <a:bodyPr anchor="t">
            <a:noAutofit/>
          </a:bodyPr>
          <a:lstStyle/>
          <a:p>
            <a:pPr marL="342900" indent="-342900">
              <a:buFont typeface="Arial" panose="020B0604020202020204" pitchFamily="34" charset="0"/>
              <a:buChar char="•"/>
            </a:pPr>
            <a:r>
              <a:rPr lang="en-US" sz="1600" b="0" dirty="0" smtClean="0"/>
              <a:t>The energy industry shows a high volatility on stock prices which becomes risker to invest followed </a:t>
            </a:r>
            <a:r>
              <a:rPr lang="en-US" sz="1600" b="0" dirty="0"/>
              <a:t>b</a:t>
            </a:r>
            <a:r>
              <a:rPr lang="en-US" sz="1600" b="0" dirty="0" smtClean="0"/>
              <a:t>y material industry</a:t>
            </a:r>
          </a:p>
          <a:p>
            <a:pPr marL="342900" indent="-342900">
              <a:buFont typeface="Arial" panose="020B0604020202020204" pitchFamily="34" charset="0"/>
              <a:buChar char="•"/>
            </a:pPr>
            <a:r>
              <a:rPr lang="en-US" sz="1600" b="0" dirty="0" smtClean="0"/>
              <a:t>The utilities sector presents a low risk invest as a result of low volatility on stock prices </a:t>
            </a:r>
            <a:endParaRPr lang="en-US" sz="1600" b="0" dirty="0" smtClean="0"/>
          </a:p>
          <a:p>
            <a:pPr marL="342900" indent="-342900">
              <a:buFont typeface="Arial" panose="020B0604020202020204" pitchFamily="34" charset="0"/>
              <a:buChar char="•"/>
            </a:pPr>
            <a:endParaRPr lang="en-US" sz="1600" b="0" dirty="0"/>
          </a:p>
        </p:txBody>
      </p:sp>
      <p:sp>
        <p:nvSpPr>
          <p:cNvPr id="7" name="Title 1"/>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Algerian" panose="04020705040A02060702" pitchFamily="82" charset="0"/>
            </a:endParaRPr>
          </a:p>
        </p:txBody>
      </p:sp>
      <p:pic>
        <p:nvPicPr>
          <p:cNvPr id="9" name="Content Placeholder 8"/>
          <p:cNvPicPr>
            <a:picLocks noGrp="1" noChangeAspect="1"/>
          </p:cNvPicPr>
          <p:nvPr>
            <p:ph sz="half" idx="2"/>
          </p:nvPr>
        </p:nvPicPr>
        <p:blipFill>
          <a:blip r:embed="rId2"/>
          <a:stretch>
            <a:fillRect/>
          </a:stretch>
        </p:blipFill>
        <p:spPr>
          <a:xfrm>
            <a:off x="147060" y="2854344"/>
            <a:ext cx="5157787" cy="3832783"/>
          </a:xfrm>
          <a:prstGeom prst="rect">
            <a:avLst/>
          </a:prstGeom>
        </p:spPr>
      </p:pic>
      <p:pic>
        <p:nvPicPr>
          <p:cNvPr id="12" name="Content Placeholder 11"/>
          <p:cNvPicPr>
            <a:picLocks noGrp="1" noChangeAspect="1"/>
          </p:cNvPicPr>
          <p:nvPr>
            <p:ph sz="quarter" idx="4"/>
          </p:nvPr>
        </p:nvPicPr>
        <p:blipFill>
          <a:blip r:embed="rId3"/>
          <a:stretch>
            <a:fillRect/>
          </a:stretch>
        </p:blipFill>
        <p:spPr>
          <a:xfrm>
            <a:off x="6172200" y="2854344"/>
            <a:ext cx="5183188" cy="3521759"/>
          </a:xfrm>
          <a:prstGeom prst="rect">
            <a:avLst/>
          </a:prstGeom>
        </p:spPr>
      </p:pic>
    </p:spTree>
    <p:extLst>
      <p:ext uri="{BB962C8B-B14F-4D97-AF65-F5344CB8AC3E}">
        <p14:creationId xmlns:p14="http://schemas.microsoft.com/office/powerpoint/2010/main" val="1560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2363"/>
            <a:ext cx="10515600" cy="471055"/>
          </a:xfrm>
        </p:spPr>
        <p:txBody>
          <a:bodyPr>
            <a:normAutofit fontScale="90000"/>
          </a:bodyPr>
          <a:lstStyle/>
          <a:p>
            <a:r>
              <a:rPr lang="en-US" dirty="0">
                <a:latin typeface="Algerian" panose="04020705040A02060702" pitchFamily="82" charset="0"/>
              </a:rPr>
              <a:t>EXPLORATORY DATA ANALYSIS(EDA)</a:t>
            </a:r>
            <a:endParaRPr lang="en-US" dirty="0"/>
          </a:p>
        </p:txBody>
      </p:sp>
      <p:sp>
        <p:nvSpPr>
          <p:cNvPr id="3" name="Text Placeholder 2"/>
          <p:cNvSpPr>
            <a:spLocks noGrp="1"/>
          </p:cNvSpPr>
          <p:nvPr>
            <p:ph type="body" idx="1"/>
          </p:nvPr>
        </p:nvSpPr>
        <p:spPr>
          <a:xfrm>
            <a:off x="248661" y="956894"/>
            <a:ext cx="5157787" cy="823912"/>
          </a:xfrm>
        </p:spPr>
        <p:txBody>
          <a:bodyPr anchor="t">
            <a:normAutofit fontScale="62500" lnSpcReduction="20000"/>
          </a:bodyPr>
          <a:lstStyle/>
          <a:p>
            <a:pPr marL="342900" indent="-342900">
              <a:buFont typeface="Arial" panose="020B0604020202020204" pitchFamily="34" charset="0"/>
              <a:buChar char="•"/>
            </a:pPr>
            <a:r>
              <a:rPr lang="en-US" b="0" dirty="0" smtClean="0"/>
              <a:t>Information technology, telecommunication services and health care has shown the highest cash ratio accordingly which gives the ability to cover short term obligations with cash equivalents</a:t>
            </a:r>
            <a:endParaRPr lang="en-US" b="0" dirty="0"/>
          </a:p>
        </p:txBody>
      </p:sp>
      <p:pic>
        <p:nvPicPr>
          <p:cNvPr id="7" name="Content Placeholder 6"/>
          <p:cNvPicPr>
            <a:picLocks noGrp="1" noChangeAspect="1"/>
          </p:cNvPicPr>
          <p:nvPr>
            <p:ph sz="half" idx="2"/>
          </p:nvPr>
        </p:nvPicPr>
        <p:blipFill>
          <a:blip r:embed="rId2"/>
          <a:stretch>
            <a:fillRect/>
          </a:stretch>
        </p:blipFill>
        <p:spPr>
          <a:xfrm>
            <a:off x="341025" y="2998195"/>
            <a:ext cx="5157787" cy="3492674"/>
          </a:xfrm>
          <a:prstGeom prst="rect">
            <a:avLst/>
          </a:prstGeom>
        </p:spPr>
      </p:pic>
      <p:sp>
        <p:nvSpPr>
          <p:cNvPr id="5" name="Text Placeholder 4"/>
          <p:cNvSpPr>
            <a:spLocks noGrp="1"/>
          </p:cNvSpPr>
          <p:nvPr>
            <p:ph type="body" sz="quarter" idx="3"/>
          </p:nvPr>
        </p:nvSpPr>
        <p:spPr>
          <a:xfrm>
            <a:off x="6097588" y="956894"/>
            <a:ext cx="5183188" cy="823912"/>
          </a:xfrm>
        </p:spPr>
        <p:txBody>
          <a:bodyPr anchor="t">
            <a:normAutofit fontScale="55000" lnSpcReduction="20000"/>
          </a:bodyPr>
          <a:lstStyle/>
          <a:p>
            <a:pPr marL="342900" indent="-342900">
              <a:buFont typeface="Arial" panose="020B0604020202020204" pitchFamily="34" charset="0"/>
              <a:buChar char="•"/>
            </a:pPr>
            <a:r>
              <a:rPr lang="en-US" b="0" dirty="0" smtClean="0"/>
              <a:t>The energy industry shows a very high P/E ratio in this distribution compared to the other industry</a:t>
            </a:r>
          </a:p>
          <a:p>
            <a:pPr marL="342900" indent="-342900">
              <a:buFont typeface="Arial" panose="020B0604020202020204" pitchFamily="34" charset="0"/>
              <a:buChar char="•"/>
            </a:pPr>
            <a:r>
              <a:rPr lang="en-US" b="0" dirty="0" smtClean="0"/>
              <a:t>There is a tie between information technology and real estate while telecommunication services displays the lowest P/E ratio</a:t>
            </a:r>
            <a:endParaRPr lang="en-US" b="0" dirty="0"/>
          </a:p>
        </p:txBody>
      </p:sp>
      <p:pic>
        <p:nvPicPr>
          <p:cNvPr id="8" name="Content Placeholder 7"/>
          <p:cNvPicPr>
            <a:picLocks noGrp="1" noChangeAspect="1"/>
          </p:cNvPicPr>
          <p:nvPr>
            <p:ph sz="quarter" idx="4"/>
          </p:nvPr>
        </p:nvPicPr>
        <p:blipFill>
          <a:blip r:embed="rId3"/>
          <a:stretch>
            <a:fillRect/>
          </a:stretch>
        </p:blipFill>
        <p:spPr>
          <a:xfrm>
            <a:off x="6172200" y="2957144"/>
            <a:ext cx="5183188" cy="3533725"/>
          </a:xfrm>
          <a:prstGeom prst="rect">
            <a:avLst/>
          </a:prstGeom>
        </p:spPr>
      </p:pic>
    </p:spTree>
    <p:extLst>
      <p:ext uri="{BB962C8B-B14F-4D97-AF65-F5344CB8AC3E}">
        <p14:creationId xmlns:p14="http://schemas.microsoft.com/office/powerpoint/2010/main" val="106973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5091"/>
          </a:xfrm>
        </p:spPr>
        <p:txBody>
          <a:bodyPr/>
          <a:lstStyle/>
          <a:p>
            <a:r>
              <a:rPr lang="en-US" dirty="0" smtClean="0"/>
              <a:t>                   </a:t>
            </a:r>
            <a:r>
              <a:rPr lang="en-US" sz="4000" dirty="0" smtClean="0">
                <a:latin typeface="Algerian" panose="04020705040A02060702" pitchFamily="82" charset="0"/>
              </a:rPr>
              <a:t>DATA</a:t>
            </a:r>
            <a:r>
              <a:rPr lang="en-US" dirty="0" smtClean="0"/>
              <a:t> </a:t>
            </a:r>
            <a:r>
              <a:rPr lang="en-US" sz="4000" dirty="0" smtClean="0">
                <a:latin typeface="Algerian" panose="04020705040A02060702" pitchFamily="82" charset="0"/>
              </a:rPr>
              <a:t>PREPROCESSING</a:t>
            </a:r>
            <a:endParaRPr lang="en-US" sz="4000" dirty="0">
              <a:latin typeface="Algerian" panose="04020705040A02060702" pitchFamily="82" charset="0"/>
            </a:endParaRPr>
          </a:p>
        </p:txBody>
      </p:sp>
      <p:sp>
        <p:nvSpPr>
          <p:cNvPr id="3" name="Content Placeholder 2"/>
          <p:cNvSpPr>
            <a:spLocks noGrp="1"/>
          </p:cNvSpPr>
          <p:nvPr>
            <p:ph idx="1"/>
          </p:nvPr>
        </p:nvSpPr>
        <p:spPr>
          <a:xfrm>
            <a:off x="845127" y="886690"/>
            <a:ext cx="10515600" cy="5689601"/>
          </a:xfrm>
        </p:spPr>
        <p:txBody>
          <a:bodyPr>
            <a:normAutofit/>
          </a:bodyPr>
          <a:lstStyle/>
          <a:p>
            <a:r>
              <a:rPr lang="en-US" sz="2000" dirty="0" smtClean="0"/>
              <a:t>There are no duplicates or missing value in the data set</a:t>
            </a:r>
          </a:p>
          <a:p>
            <a:r>
              <a:rPr lang="en-US" sz="2000" dirty="0" smtClean="0"/>
              <a:t>Outliers was found </a:t>
            </a:r>
            <a:r>
              <a:rPr lang="en-US" sz="2000" dirty="0" smtClean="0"/>
              <a:t>in the dataset</a:t>
            </a:r>
          </a:p>
          <a:p>
            <a:r>
              <a:rPr lang="en-US" sz="2000" dirty="0" smtClean="0"/>
              <a:t>The </a:t>
            </a:r>
            <a:r>
              <a:rPr lang="en-US" sz="2000" dirty="0" smtClean="0"/>
              <a:t>data preparation </a:t>
            </a:r>
            <a:r>
              <a:rPr lang="en-US" sz="2000" dirty="0" smtClean="0"/>
              <a:t>will be used in analyzing </a:t>
            </a:r>
            <a:r>
              <a:rPr lang="en-US" sz="2000" dirty="0"/>
              <a:t>data, grouping the stocks based on the attributes provided, and sharing insights about the characteristics of each group.</a:t>
            </a:r>
            <a:endParaRPr lang="en-US" sz="2000" dirty="0"/>
          </a:p>
        </p:txBody>
      </p:sp>
    </p:spTree>
    <p:extLst>
      <p:ext uri="{BB962C8B-B14F-4D97-AF65-F5344CB8AC3E}">
        <p14:creationId xmlns:p14="http://schemas.microsoft.com/office/powerpoint/2010/main" val="217433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344"/>
            <a:ext cx="10515600" cy="429202"/>
          </a:xfrm>
        </p:spPr>
        <p:txBody>
          <a:bodyPr>
            <a:normAutofit fontScale="90000"/>
          </a:bodyPr>
          <a:lstStyle/>
          <a:p>
            <a:r>
              <a:rPr lang="en-US" dirty="0">
                <a:latin typeface="Algerian" panose="04020705040A02060702" pitchFamily="82" charset="0"/>
              </a:rPr>
              <a:t> </a:t>
            </a:r>
            <a:r>
              <a:rPr lang="en-US" dirty="0" smtClean="0">
                <a:latin typeface="Algerian" panose="04020705040A02060702" pitchFamily="82" charset="0"/>
              </a:rPr>
              <a:t>		K-MEANS CLUSTERING</a:t>
            </a:r>
            <a:endParaRPr lang="en-US" dirty="0"/>
          </a:p>
        </p:txBody>
      </p:sp>
      <p:sp>
        <p:nvSpPr>
          <p:cNvPr id="3" name="Content Placeholder 2"/>
          <p:cNvSpPr>
            <a:spLocks noGrp="1"/>
          </p:cNvSpPr>
          <p:nvPr>
            <p:ph idx="1"/>
          </p:nvPr>
        </p:nvSpPr>
        <p:spPr>
          <a:xfrm>
            <a:off x="0" y="868218"/>
            <a:ext cx="12192000" cy="5781964"/>
          </a:xfrm>
        </p:spPr>
        <p:txBody>
          <a:bodyPr>
            <a:normAutofit/>
          </a:bodyPr>
          <a:lstStyle/>
          <a:p>
            <a:r>
              <a:rPr lang="en-US" sz="1400" dirty="0" smtClean="0">
                <a:latin typeface="Times New Roman" panose="02020603050405020304" pitchFamily="18" charset="0"/>
                <a:cs typeface="Times New Roman" panose="02020603050405020304" pitchFamily="18" charset="0"/>
              </a:rPr>
              <a:t>The appropriate value for k is 4 or 6</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silhouette for 4 is higher than 6, so we choose 4 as value of k</a:t>
            </a:r>
            <a:endParaRPr lang="en-US" sz="1400" dirty="0">
              <a:latin typeface="Times New Roman" panose="02020603050405020304" pitchFamily="18" charset="0"/>
              <a:cs typeface="Times New Roman" panose="02020603050405020304" pitchFamily="18" charset="0"/>
            </a:endParaRPr>
          </a:p>
          <a:p>
            <a:r>
              <a:rPr lang="en-US" sz="1800" b="1" dirty="0" smtClean="0">
                <a:latin typeface="+mj-lt"/>
              </a:rPr>
              <a:t>Cluster 0</a:t>
            </a:r>
          </a:p>
          <a:p>
            <a:pPr lvl="1"/>
            <a:r>
              <a:rPr lang="en-US" sz="1400" dirty="0" smtClean="0">
                <a:latin typeface="+mj-lt"/>
              </a:rPr>
              <a:t>This cluster indicates a relatively and medium prices in the stock which means it’s a good or poor investment</a:t>
            </a:r>
            <a:endParaRPr lang="en-US" sz="1400" dirty="0" smtClean="0">
              <a:latin typeface="+mj-lt"/>
            </a:endParaRPr>
          </a:p>
          <a:p>
            <a:r>
              <a:rPr lang="en-US" sz="1800" dirty="0" smtClean="0"/>
              <a:t>Cluster 1 </a:t>
            </a:r>
          </a:p>
          <a:p>
            <a:pPr lvl="1"/>
            <a:r>
              <a:rPr lang="en-US" sz="1400" dirty="0"/>
              <a:t>This cluster has </a:t>
            </a:r>
            <a:r>
              <a:rPr lang="en-US" sz="1400" dirty="0" smtClean="0"/>
              <a:t>a low Volatility </a:t>
            </a:r>
            <a:r>
              <a:rPr lang="en-US" sz="1400" dirty="0"/>
              <a:t>rate, P/B Ratio, and P/E Ratio which </a:t>
            </a:r>
            <a:r>
              <a:rPr lang="en-US" sz="1400" dirty="0" smtClean="0"/>
              <a:t>shows a very low risk </a:t>
            </a:r>
            <a:r>
              <a:rPr lang="en-US" sz="1400" dirty="0"/>
              <a:t>investment </a:t>
            </a:r>
            <a:endParaRPr lang="en-US" sz="1400" dirty="0" smtClean="0"/>
          </a:p>
          <a:p>
            <a:pPr lvl="1"/>
            <a:r>
              <a:rPr lang="en-US" sz="1400" dirty="0"/>
              <a:t>An indication of a </a:t>
            </a:r>
            <a:r>
              <a:rPr lang="en-US" sz="1400" dirty="0" smtClean="0"/>
              <a:t>high </a:t>
            </a:r>
            <a:r>
              <a:rPr lang="en-US" sz="1400" dirty="0"/>
              <a:t>net cash flow, cash ratio and a </a:t>
            </a:r>
            <a:r>
              <a:rPr lang="en-US" sz="1400" dirty="0" smtClean="0"/>
              <a:t>net </a:t>
            </a:r>
            <a:r>
              <a:rPr lang="en-US" sz="1400" dirty="0"/>
              <a:t>income </a:t>
            </a:r>
            <a:r>
              <a:rPr lang="en-US" sz="1400" dirty="0" smtClean="0"/>
              <a:t>of 14,833,090,909 shows </a:t>
            </a:r>
            <a:r>
              <a:rPr lang="en-US" sz="1400" dirty="0"/>
              <a:t>a </a:t>
            </a:r>
            <a:r>
              <a:rPr lang="en-US" sz="1400" dirty="0" smtClean="0"/>
              <a:t>good </a:t>
            </a:r>
            <a:r>
              <a:rPr lang="en-US" sz="1400" dirty="0"/>
              <a:t>investment sector</a:t>
            </a:r>
          </a:p>
          <a:p>
            <a:pPr lvl="1"/>
            <a:r>
              <a:rPr lang="en-US" sz="1400" dirty="0" smtClean="0"/>
              <a:t>The net cash flow of </a:t>
            </a:r>
            <a:r>
              <a:rPr lang="en-US" sz="1400" dirty="0"/>
              <a:t>-</a:t>
            </a:r>
            <a:r>
              <a:rPr lang="en-US" sz="1400" dirty="0" smtClean="0"/>
              <a:t>1,072,272,727 and cash ratio of 50  indicates low survival rate on the future of the company</a:t>
            </a:r>
          </a:p>
          <a:p>
            <a:r>
              <a:rPr lang="en-US" sz="1800" dirty="0" smtClean="0"/>
              <a:t>Cluster 2 </a:t>
            </a:r>
          </a:p>
          <a:p>
            <a:pPr lvl="1"/>
            <a:r>
              <a:rPr lang="en-US" sz="1400" dirty="0"/>
              <a:t>This cluster has a high Volatility </a:t>
            </a:r>
            <a:r>
              <a:rPr lang="en-US" sz="1400" dirty="0" smtClean="0"/>
              <a:t>rate and </a:t>
            </a:r>
            <a:r>
              <a:rPr lang="en-US" sz="1400" dirty="0"/>
              <a:t>P/E Ratio </a:t>
            </a:r>
            <a:r>
              <a:rPr lang="en-US" sz="1400" dirty="0" smtClean="0"/>
              <a:t>indicates a high </a:t>
            </a:r>
            <a:r>
              <a:rPr lang="en-US" sz="1400" dirty="0"/>
              <a:t>risk </a:t>
            </a:r>
            <a:r>
              <a:rPr lang="en-US" sz="1400" dirty="0" smtClean="0"/>
              <a:t>investment </a:t>
            </a:r>
            <a:endParaRPr lang="en-US" sz="1400" dirty="0"/>
          </a:p>
          <a:p>
            <a:pPr lvl="1"/>
            <a:r>
              <a:rPr lang="en-US" sz="1400" dirty="0" smtClean="0"/>
              <a:t>An indication of a low net </a:t>
            </a:r>
            <a:r>
              <a:rPr lang="en-US" sz="1400" dirty="0"/>
              <a:t>cash flow, cash ratio and </a:t>
            </a:r>
            <a:r>
              <a:rPr lang="en-US" sz="1400" dirty="0" smtClean="0"/>
              <a:t>a negative net </a:t>
            </a:r>
            <a:r>
              <a:rPr lang="en-US" sz="1400" dirty="0"/>
              <a:t>income </a:t>
            </a:r>
            <a:r>
              <a:rPr lang="en-US" sz="1400" dirty="0" smtClean="0"/>
              <a:t>of -3,887,457,740 shows a poor investment sector</a:t>
            </a:r>
          </a:p>
          <a:p>
            <a:pPr lvl="1"/>
            <a:r>
              <a:rPr lang="en-US" sz="1400" dirty="0" smtClean="0"/>
              <a:t>This cluster has the lowest estimated outstanding shares which shows poor value of company</a:t>
            </a:r>
          </a:p>
          <a:p>
            <a:pPr lvl="1"/>
            <a:r>
              <a:rPr lang="en-US" sz="1400" dirty="0" smtClean="0"/>
              <a:t>This cluster shows the lowest earnings per share of -9 indicating poor profitability</a:t>
            </a:r>
          </a:p>
          <a:p>
            <a:r>
              <a:rPr lang="en-US" sz="1800" dirty="0" smtClean="0"/>
              <a:t>Cluster 3</a:t>
            </a:r>
          </a:p>
          <a:p>
            <a:pPr lvl="1"/>
            <a:r>
              <a:rPr lang="en-US" sz="1400" dirty="0"/>
              <a:t>This cluster shows the highest stock price change in 13 weeks which can be caused by an increase or decrease in earnings</a:t>
            </a:r>
          </a:p>
          <a:p>
            <a:pPr lvl="1"/>
            <a:r>
              <a:rPr lang="en-US" sz="1400" dirty="0"/>
              <a:t>There is also a high net cash flow, cash ratio and net income of </a:t>
            </a:r>
            <a:r>
              <a:rPr lang="en-US" sz="1400" dirty="0" smtClean="0"/>
              <a:t>1,572,611,680 </a:t>
            </a:r>
            <a:r>
              <a:rPr lang="en-US" sz="1400" dirty="0"/>
              <a:t>which means the frequent price change is from an increase in profits</a:t>
            </a:r>
          </a:p>
          <a:p>
            <a:pPr lvl="1"/>
            <a:r>
              <a:rPr lang="en-US" sz="1400" dirty="0"/>
              <a:t>This cluster has </a:t>
            </a:r>
            <a:r>
              <a:rPr lang="en-US" sz="1400" dirty="0" smtClean="0"/>
              <a:t>a relatively low </a:t>
            </a:r>
            <a:r>
              <a:rPr lang="en-US" sz="1400" dirty="0"/>
              <a:t>Volatility </a:t>
            </a:r>
            <a:r>
              <a:rPr lang="en-US" sz="1400" dirty="0" smtClean="0"/>
              <a:t>rate which </a:t>
            </a:r>
            <a:r>
              <a:rPr lang="en-US" sz="1400" dirty="0"/>
              <a:t>serves a low risk investment </a:t>
            </a:r>
          </a:p>
          <a:p>
            <a:pPr lvl="1"/>
            <a:r>
              <a:rPr lang="en-US" sz="1400" dirty="0"/>
              <a:t>The estimated shares outstanding held by its shareholders is </a:t>
            </a:r>
            <a:r>
              <a:rPr lang="en-US" sz="1400" dirty="0" smtClean="0"/>
              <a:t>relatively </a:t>
            </a:r>
            <a:r>
              <a:rPr lang="en-US" sz="1400" dirty="0"/>
              <a:t>high which is great </a:t>
            </a:r>
            <a:r>
              <a:rPr lang="en-US" sz="1400" dirty="0" smtClean="0"/>
              <a:t>for </a:t>
            </a:r>
            <a:r>
              <a:rPr lang="en-US" sz="1400" dirty="0"/>
              <a:t>the market capitalization and value</a:t>
            </a:r>
          </a:p>
          <a:p>
            <a:pPr lvl="1"/>
            <a:r>
              <a:rPr lang="en-US" sz="1400" dirty="0"/>
              <a:t>A high earning per share of 6</a:t>
            </a:r>
            <a:r>
              <a:rPr lang="en-US" sz="1400" dirty="0" smtClean="0"/>
              <a:t> </a:t>
            </a:r>
            <a:r>
              <a:rPr lang="en-US" sz="1400" dirty="0"/>
              <a:t>and ROE of  26 shows a better </a:t>
            </a:r>
            <a:r>
              <a:rPr lang="en-US" sz="1400" dirty="0" smtClean="0"/>
              <a:t>profitability</a:t>
            </a:r>
          </a:p>
          <a:p>
            <a:pPr lvl="1"/>
            <a:r>
              <a:rPr lang="en-US" sz="1400" dirty="0" smtClean="0"/>
              <a:t>A P/B ratio of 14 and P/E ratio of 74 which means expected high future earnings and the stocks can be overvalued</a:t>
            </a:r>
            <a:endParaRPr lang="en-US" sz="1400" dirty="0"/>
          </a:p>
          <a:p>
            <a:endParaRPr lang="en-US" sz="1800" dirty="0" smtClean="0"/>
          </a:p>
          <a:p>
            <a:pPr lvl="1"/>
            <a:endParaRPr lang="en-US" sz="1400" dirty="0"/>
          </a:p>
          <a:p>
            <a:pPr lvl="1"/>
            <a:endParaRPr lang="en-US" sz="1400" dirty="0" smtClean="0"/>
          </a:p>
          <a:p>
            <a:pPr lvl="1"/>
            <a:endParaRPr lang="en-US" sz="1400" dirty="0"/>
          </a:p>
          <a:p>
            <a:pPr lvl="1"/>
            <a:endParaRPr lang="en-US" sz="1400" dirty="0" smtClean="0"/>
          </a:p>
          <a:p>
            <a:pPr lvl="1"/>
            <a:endParaRPr lang="en-US" sz="1400" dirty="0" smtClean="0"/>
          </a:p>
          <a:p>
            <a:pPr lvl="1"/>
            <a:endParaRPr lang="en-US" sz="1400" dirty="0"/>
          </a:p>
          <a:p>
            <a:pPr lvl="1"/>
            <a:endParaRPr lang="en-US" sz="1400" dirty="0" smtClean="0"/>
          </a:p>
          <a:p>
            <a:pPr lvl="1"/>
            <a:endParaRPr lang="en-US" sz="1400" dirty="0" smtClean="0"/>
          </a:p>
          <a:p>
            <a:pPr lvl="1"/>
            <a:endParaRPr lang="en-US" sz="1400" dirty="0" smtClean="0"/>
          </a:p>
          <a:p>
            <a:pPr lvl="1"/>
            <a:endParaRPr lang="en-US" sz="1400" dirty="0"/>
          </a:p>
          <a:p>
            <a:pPr lvl="1"/>
            <a:endParaRPr lang="en-US" sz="1400" dirty="0">
              <a:latin typeface="+mj-lt"/>
            </a:endParaRPr>
          </a:p>
        </p:txBody>
      </p:sp>
    </p:spTree>
    <p:extLst>
      <p:ext uri="{BB962C8B-B14F-4D97-AF65-F5344CB8AC3E}">
        <p14:creationId xmlns:p14="http://schemas.microsoft.com/office/powerpoint/2010/main" val="64408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73891"/>
            <a:ext cx="10494818" cy="461820"/>
          </a:xfrm>
        </p:spPr>
        <p:txBody>
          <a:bodyPr>
            <a:normAutofit fontScale="90000"/>
          </a:bodyPr>
          <a:lstStyle/>
          <a:p>
            <a:r>
              <a:rPr lang="en-US" dirty="0" smtClean="0">
                <a:latin typeface="Algerian" panose="04020705040A02060702" pitchFamily="82" charset="0"/>
              </a:rPr>
              <a:t>		HIERARCHY </a:t>
            </a:r>
            <a:r>
              <a:rPr lang="en-US" dirty="0">
                <a:latin typeface="Algerian" panose="04020705040A02060702" pitchFamily="82" charset="0"/>
              </a:rPr>
              <a:t>CLUSTERING</a:t>
            </a:r>
            <a:endParaRPr lang="en-US" dirty="0"/>
          </a:p>
        </p:txBody>
      </p:sp>
      <p:sp>
        <p:nvSpPr>
          <p:cNvPr id="3" name="Content Placeholder 2"/>
          <p:cNvSpPr>
            <a:spLocks noGrp="1"/>
          </p:cNvSpPr>
          <p:nvPr>
            <p:ph idx="1"/>
          </p:nvPr>
        </p:nvSpPr>
        <p:spPr>
          <a:xfrm>
            <a:off x="0" y="624898"/>
            <a:ext cx="12192000" cy="6233102"/>
          </a:xfrm>
        </p:spPr>
        <p:txBody>
          <a:bodyPr>
            <a:normAutofit/>
          </a:bodyPr>
          <a:lstStyle/>
          <a:p>
            <a:r>
              <a:rPr lang="en-US" sz="1400" dirty="0" smtClean="0"/>
              <a:t>The highest </a:t>
            </a:r>
            <a:r>
              <a:rPr lang="en-US" sz="1400" dirty="0" err="1" smtClean="0"/>
              <a:t>cophenetic</a:t>
            </a:r>
            <a:r>
              <a:rPr lang="en-US" sz="1400" dirty="0" smtClean="0"/>
              <a:t> correlation which is obtained from Euclidean distance and ward linkage and average linkage is the same</a:t>
            </a:r>
          </a:p>
          <a:p>
            <a:r>
              <a:rPr lang="en-US" sz="1400" dirty="0" smtClean="0"/>
              <a:t>The </a:t>
            </a:r>
            <a:r>
              <a:rPr lang="en-US" sz="1400" dirty="0" err="1"/>
              <a:t>dendrogram</a:t>
            </a:r>
            <a:r>
              <a:rPr lang="en-US" sz="1400" dirty="0"/>
              <a:t> with Ward linkage gave us separate and distinct clusters.</a:t>
            </a:r>
          </a:p>
          <a:p>
            <a:r>
              <a:rPr lang="en-US" sz="1400" dirty="0"/>
              <a:t>4</a:t>
            </a:r>
            <a:r>
              <a:rPr lang="en-US" sz="1400" dirty="0" smtClean="0"/>
              <a:t> </a:t>
            </a:r>
            <a:r>
              <a:rPr lang="en-US" sz="1400" dirty="0"/>
              <a:t>would be the appropriate number of the clusters from the </a:t>
            </a:r>
            <a:r>
              <a:rPr lang="en-US" sz="1400" dirty="0" err="1"/>
              <a:t>dendrogram</a:t>
            </a:r>
            <a:r>
              <a:rPr lang="en-US" sz="1400" dirty="0"/>
              <a:t> with Ward linkage method.</a:t>
            </a:r>
          </a:p>
          <a:p>
            <a:r>
              <a:rPr lang="en-US" sz="1800" b="1" dirty="0" smtClean="0"/>
              <a:t>Cluster </a:t>
            </a:r>
            <a:r>
              <a:rPr lang="en-US" sz="1800" b="1" dirty="0"/>
              <a:t>0</a:t>
            </a:r>
          </a:p>
          <a:p>
            <a:pPr lvl="1"/>
            <a:r>
              <a:rPr lang="en-US" sz="1400" dirty="0"/>
              <a:t>This cluster has a high Volatility rate </a:t>
            </a:r>
            <a:r>
              <a:rPr lang="en-US" sz="1400" dirty="0" smtClean="0"/>
              <a:t>and relatively high </a:t>
            </a:r>
            <a:r>
              <a:rPr lang="en-US" sz="1400" dirty="0"/>
              <a:t>P/E Ratio indicates a high risk investment </a:t>
            </a:r>
            <a:endParaRPr lang="en-US" sz="1400" dirty="0" smtClean="0"/>
          </a:p>
          <a:p>
            <a:pPr lvl="1"/>
            <a:r>
              <a:rPr lang="en-US" sz="1400" dirty="0" smtClean="0"/>
              <a:t>This cluster indicates low profitability by taking a look the lowest stock price change, cash ratio, net cash flow, a negative net income and earnings per share</a:t>
            </a:r>
            <a:endParaRPr lang="en-US" sz="1400" dirty="0"/>
          </a:p>
          <a:p>
            <a:r>
              <a:rPr lang="en-US" sz="1800" dirty="0" smtClean="0"/>
              <a:t>Cluster </a:t>
            </a:r>
            <a:r>
              <a:rPr lang="en-US" sz="1800" dirty="0"/>
              <a:t>1 </a:t>
            </a:r>
          </a:p>
          <a:p>
            <a:pPr lvl="1"/>
            <a:r>
              <a:rPr lang="en-US" sz="1400" dirty="0"/>
              <a:t>This cluster shows the highest stock price change in 13 weeks which can be caused by an increase or decrease in earnings</a:t>
            </a:r>
          </a:p>
          <a:p>
            <a:pPr lvl="1"/>
            <a:r>
              <a:rPr lang="en-US" sz="1400" dirty="0"/>
              <a:t>There is also a high net cash </a:t>
            </a:r>
            <a:r>
              <a:rPr lang="en-US" sz="1400" dirty="0" smtClean="0"/>
              <a:t>flow, and cash </a:t>
            </a:r>
            <a:r>
              <a:rPr lang="en-US" sz="1400" dirty="0"/>
              <a:t>ratio </a:t>
            </a:r>
            <a:r>
              <a:rPr lang="en-US" sz="1400" dirty="0" smtClean="0"/>
              <a:t>which </a:t>
            </a:r>
            <a:r>
              <a:rPr lang="en-US" sz="1400" dirty="0"/>
              <a:t>means the frequent price change is from an increase in profits</a:t>
            </a:r>
          </a:p>
          <a:p>
            <a:pPr lvl="1"/>
            <a:r>
              <a:rPr lang="en-US" sz="1400" dirty="0"/>
              <a:t>This cluster has a </a:t>
            </a:r>
            <a:r>
              <a:rPr lang="en-US" sz="1400" dirty="0" smtClean="0"/>
              <a:t>relatively </a:t>
            </a:r>
            <a:r>
              <a:rPr lang="en-US" sz="1400" dirty="0"/>
              <a:t>low Volatility rate which serves a low risk investment </a:t>
            </a:r>
          </a:p>
          <a:p>
            <a:pPr lvl="1"/>
            <a:r>
              <a:rPr lang="en-US" sz="1400" dirty="0"/>
              <a:t>The estimated shares outstanding held by its shareholders is relatively high which is great for the market capitalization and value</a:t>
            </a:r>
          </a:p>
          <a:p>
            <a:pPr lvl="1"/>
            <a:r>
              <a:rPr lang="en-US" sz="1400" dirty="0"/>
              <a:t>A high earning per share of </a:t>
            </a:r>
            <a:r>
              <a:rPr lang="en-US" sz="1400" dirty="0" smtClean="0"/>
              <a:t>7 shows </a:t>
            </a:r>
            <a:r>
              <a:rPr lang="en-US" sz="1400" dirty="0"/>
              <a:t>a better profitability</a:t>
            </a:r>
          </a:p>
          <a:p>
            <a:pPr lvl="1"/>
            <a:r>
              <a:rPr lang="en-US" sz="1400" dirty="0"/>
              <a:t>A P/B ratio of 14 and P/E ratio of 74 which means expected high future earnings and the stocks can be </a:t>
            </a:r>
            <a:r>
              <a:rPr lang="en-US" sz="1400" dirty="0" smtClean="0"/>
              <a:t>overvalued</a:t>
            </a:r>
          </a:p>
          <a:p>
            <a:pPr lvl="1"/>
            <a:r>
              <a:rPr lang="en-US" sz="1400" dirty="0" smtClean="0"/>
              <a:t>However, this cluster shows a low ROE and net income which doesn’t really project low profits can be as a result of high price change or company restructuring</a:t>
            </a:r>
            <a:endParaRPr lang="en-US" sz="1400" dirty="0"/>
          </a:p>
          <a:p>
            <a:r>
              <a:rPr lang="en-US" sz="1800" dirty="0" smtClean="0"/>
              <a:t>Cluster </a:t>
            </a:r>
            <a:r>
              <a:rPr lang="en-US" sz="1800" dirty="0"/>
              <a:t>2 </a:t>
            </a:r>
          </a:p>
          <a:p>
            <a:pPr lvl="1"/>
            <a:r>
              <a:rPr lang="en-US" sz="1400" dirty="0"/>
              <a:t>This cluster has a high Volatility rate and P/E Ratio indicates a high risk investment </a:t>
            </a:r>
          </a:p>
          <a:p>
            <a:pPr lvl="1"/>
            <a:r>
              <a:rPr lang="en-US" sz="1400" dirty="0"/>
              <a:t>An indication of </a:t>
            </a:r>
            <a:r>
              <a:rPr lang="en-US" sz="1400" dirty="0" smtClean="0"/>
              <a:t>a high </a:t>
            </a:r>
            <a:r>
              <a:rPr lang="en-US" sz="1400" dirty="0"/>
              <a:t>net cash flow, cash ratio and </a:t>
            </a:r>
            <a:r>
              <a:rPr lang="en-US" sz="1400" dirty="0" smtClean="0"/>
              <a:t> </a:t>
            </a:r>
            <a:r>
              <a:rPr lang="en-US" sz="1400" dirty="0"/>
              <a:t>net income </a:t>
            </a:r>
            <a:r>
              <a:rPr lang="en-US" sz="1400" dirty="0" smtClean="0"/>
              <a:t>shows a great </a:t>
            </a:r>
            <a:r>
              <a:rPr lang="en-US" sz="1400" dirty="0"/>
              <a:t>investment sector</a:t>
            </a:r>
          </a:p>
          <a:p>
            <a:pPr lvl="1"/>
            <a:r>
              <a:rPr lang="en-US" sz="1400" dirty="0"/>
              <a:t>This cluster has the </a:t>
            </a:r>
            <a:r>
              <a:rPr lang="en-US" sz="1400" dirty="0" smtClean="0"/>
              <a:t>highest estimated </a:t>
            </a:r>
            <a:r>
              <a:rPr lang="en-US" sz="1400" dirty="0"/>
              <a:t>outstanding shares which shows </a:t>
            </a:r>
            <a:r>
              <a:rPr lang="en-US" sz="1400" dirty="0" smtClean="0"/>
              <a:t>great value </a:t>
            </a:r>
            <a:r>
              <a:rPr lang="en-US" sz="1400" dirty="0"/>
              <a:t>of company</a:t>
            </a:r>
          </a:p>
          <a:p>
            <a:pPr lvl="1"/>
            <a:r>
              <a:rPr lang="en-US" sz="1400" dirty="0"/>
              <a:t>This cluster shows </a:t>
            </a:r>
            <a:r>
              <a:rPr lang="en-US" sz="1400" dirty="0" smtClean="0"/>
              <a:t>a relatively low earnings </a:t>
            </a:r>
            <a:r>
              <a:rPr lang="en-US" sz="1400" dirty="0"/>
              <a:t>per share </a:t>
            </a:r>
            <a:r>
              <a:rPr lang="en-US" sz="1400" dirty="0" smtClean="0"/>
              <a:t>and P/B Ratio which might indicates funds are not used efficiently</a:t>
            </a:r>
            <a:endParaRPr lang="en-US" sz="1400" dirty="0"/>
          </a:p>
          <a:p>
            <a:r>
              <a:rPr lang="en-US" sz="1800" dirty="0"/>
              <a:t>Cluster </a:t>
            </a:r>
            <a:r>
              <a:rPr lang="en-US" sz="1800" dirty="0" smtClean="0"/>
              <a:t>3</a:t>
            </a:r>
          </a:p>
          <a:p>
            <a:pPr lvl="1"/>
            <a:r>
              <a:rPr lang="en-US" sz="1400" dirty="0" smtClean="0"/>
              <a:t>This clusters consists of low and medium prices/ values which can indicate medium risk invest</a:t>
            </a:r>
          </a:p>
        </p:txBody>
      </p:sp>
    </p:spTree>
    <p:extLst>
      <p:ext uri="{BB962C8B-B14F-4D97-AF65-F5344CB8AC3E}">
        <p14:creationId xmlns:p14="http://schemas.microsoft.com/office/powerpoint/2010/main" val="126652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350982"/>
            <a:ext cx="10494818" cy="581892"/>
          </a:xfrm>
        </p:spPr>
        <p:txBody>
          <a:bodyPr>
            <a:normAutofit fontScale="90000"/>
          </a:bodyPr>
          <a:lstStyle/>
          <a:p>
            <a:r>
              <a:rPr lang="en-US" sz="3600" dirty="0" smtClean="0">
                <a:latin typeface="Algerian" panose="04020705040A02060702" pitchFamily="82" charset="0"/>
              </a:rPr>
              <a:t>BUSINESS </a:t>
            </a:r>
            <a:r>
              <a:rPr lang="en-US" sz="3600" dirty="0" smtClean="0">
                <a:latin typeface="Algerian" panose="04020705040A02060702" pitchFamily="82" charset="0"/>
              </a:rPr>
              <a:t>INSIGHTS</a:t>
            </a:r>
            <a:endParaRPr lang="en-US" sz="3600" dirty="0">
              <a:latin typeface="Algerian" panose="04020705040A02060702" pitchFamily="82" charset="0"/>
            </a:endParaRPr>
          </a:p>
        </p:txBody>
      </p:sp>
      <p:sp>
        <p:nvSpPr>
          <p:cNvPr id="4" name="Title 1"/>
          <p:cNvSpPr>
            <a:spLocks noGrp="1"/>
          </p:cNvSpPr>
          <p:nvPr>
            <p:ph idx="1"/>
          </p:nvPr>
        </p:nvSpPr>
        <p:spPr>
          <a:xfrm>
            <a:off x="838200" y="1136073"/>
            <a:ext cx="10515600" cy="5040890"/>
          </a:xfrm>
        </p:spPr>
        <p:txBody>
          <a:bodyPr>
            <a:normAutofit lnSpcReduction="10000"/>
          </a:bodyPr>
          <a:lstStyle/>
          <a:p>
            <a:pPr marL="0" indent="0">
              <a:buNone/>
            </a:pPr>
            <a:r>
              <a:rPr lang="en-US" sz="1800" dirty="0" smtClean="0">
                <a:latin typeface="Times New Roman" panose="02020603050405020304" pitchFamily="18" charset="0"/>
                <a:cs typeface="Times New Roman" panose="02020603050405020304" pitchFamily="18" charset="0"/>
              </a:rPr>
              <a:t>The following are the insights the data displayed</a:t>
            </a:r>
          </a:p>
          <a:p>
            <a:pPr marL="342900" indent="-342900"/>
            <a:r>
              <a:rPr lang="en-US" sz="1800" dirty="0">
                <a:latin typeface="Times New Roman" panose="02020603050405020304" pitchFamily="18" charset="0"/>
                <a:cs typeface="Times New Roman" panose="02020603050405020304" pitchFamily="18" charset="0"/>
              </a:rPr>
              <a:t>The energy industry shows a high volatility on stock prices which becomes risker to invest followed by material industry</a:t>
            </a:r>
          </a:p>
          <a:p>
            <a:pPr marL="342900" indent="-342900"/>
            <a:r>
              <a:rPr lang="en-US" sz="1800" dirty="0">
                <a:latin typeface="Times New Roman" panose="02020603050405020304" pitchFamily="18" charset="0"/>
                <a:cs typeface="Times New Roman" panose="02020603050405020304" pitchFamily="18" charset="0"/>
              </a:rPr>
              <a:t>The utilities sector presents a low risk invest as a result of low volatility on stock prices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Information technology, telecommunication services and health care has shown the highest cash ratio accordingly which gives the ability to cover short term obligations with cash equivalents</a:t>
            </a:r>
          </a:p>
          <a:p>
            <a:r>
              <a:rPr lang="en-US" sz="1800" dirty="0">
                <a:latin typeface="Times New Roman" panose="02020603050405020304" pitchFamily="18" charset="0"/>
                <a:cs typeface="Times New Roman" panose="02020603050405020304" pitchFamily="18" charset="0"/>
              </a:rPr>
              <a:t>The energy industry shows a very high P/E ratio in this distribution compared to the other </a:t>
            </a:r>
            <a:r>
              <a:rPr lang="en-US" sz="1800" dirty="0" smtClean="0">
                <a:latin typeface="Times New Roman" panose="02020603050405020304" pitchFamily="18" charset="0"/>
                <a:cs typeface="Times New Roman" panose="02020603050405020304" pitchFamily="18" charset="0"/>
              </a:rPr>
              <a:t>industry</a:t>
            </a:r>
          </a:p>
          <a:p>
            <a:r>
              <a:rPr lang="en-US" sz="1800" dirty="0" smtClean="0">
                <a:latin typeface="Times New Roman" panose="02020603050405020304" pitchFamily="18" charset="0"/>
                <a:cs typeface="Times New Roman" panose="02020603050405020304" pitchFamily="18" charset="0"/>
              </a:rPr>
              <a:t>In K-means clustering, </a:t>
            </a:r>
          </a:p>
          <a:p>
            <a:pPr lvl="1"/>
            <a:r>
              <a:rPr lang="en-US" sz="1600" dirty="0" smtClean="0">
                <a:latin typeface="Times New Roman" panose="02020603050405020304" pitchFamily="18" charset="0"/>
                <a:cs typeface="Times New Roman" panose="02020603050405020304" pitchFamily="18" charset="0"/>
              </a:rPr>
              <a:t>cluster 3 has the best attributes when It comes to investing, </a:t>
            </a:r>
          </a:p>
          <a:p>
            <a:pPr lvl="1"/>
            <a:r>
              <a:rPr lang="en-US" sz="1600" dirty="0" smtClean="0">
                <a:latin typeface="Times New Roman" panose="02020603050405020304" pitchFamily="18" charset="0"/>
                <a:cs typeface="Times New Roman" panose="02020603050405020304" pitchFamily="18" charset="0"/>
              </a:rPr>
              <a:t>cluster 1 and two indices poor investment sector, </a:t>
            </a:r>
          </a:p>
          <a:p>
            <a:pPr lvl="1"/>
            <a:r>
              <a:rPr lang="en-US" sz="1600" dirty="0" smtClean="0">
                <a:latin typeface="Times New Roman" panose="02020603050405020304" pitchFamily="18" charset="0"/>
                <a:cs typeface="Times New Roman" panose="02020603050405020304" pitchFamily="18" charset="0"/>
              </a:rPr>
              <a:t>while cluster 0 sights an average for investors</a:t>
            </a:r>
          </a:p>
          <a:p>
            <a:r>
              <a:rPr lang="en-US" sz="1800" dirty="0" smtClean="0">
                <a:latin typeface="Times New Roman" panose="02020603050405020304" pitchFamily="18" charset="0"/>
                <a:cs typeface="Times New Roman" panose="02020603050405020304" pitchFamily="18" charset="0"/>
              </a:rPr>
              <a:t>In hierarchical clustering,  </a:t>
            </a:r>
          </a:p>
          <a:p>
            <a:pPr lvl="1"/>
            <a:r>
              <a:rPr lang="en-US" sz="1600" dirty="0" smtClean="0">
                <a:latin typeface="Times New Roman" panose="02020603050405020304" pitchFamily="18" charset="0"/>
                <a:cs typeface="Times New Roman" panose="02020603050405020304" pitchFamily="18" charset="0"/>
              </a:rPr>
              <a:t>cluster 1 comes in as the best option for investing,</a:t>
            </a:r>
          </a:p>
          <a:p>
            <a:pPr lvl="1"/>
            <a:r>
              <a:rPr lang="en-US" sz="1600" dirty="0" smtClean="0">
                <a:latin typeface="Times New Roman" panose="02020603050405020304" pitchFamily="18" charset="0"/>
                <a:cs typeface="Times New Roman" panose="02020603050405020304" pitchFamily="18" charset="0"/>
              </a:rPr>
              <a:t>cluster 2 shows a great investment sector but comes with  a high risk, </a:t>
            </a:r>
          </a:p>
          <a:p>
            <a:pPr lvl="1"/>
            <a:r>
              <a:rPr lang="en-US" sz="1600" dirty="0" smtClean="0">
                <a:latin typeface="Times New Roman" panose="02020603050405020304" pitchFamily="18" charset="0"/>
                <a:cs typeface="Times New Roman" panose="02020603050405020304" pitchFamily="18" charset="0"/>
              </a:rPr>
              <a:t>cluster 0 shows a bad investor and </a:t>
            </a:r>
          </a:p>
          <a:p>
            <a:pPr lvl="1"/>
            <a:r>
              <a:rPr lang="en-US" sz="1600" dirty="0" smtClean="0">
                <a:latin typeface="Times New Roman" panose="02020603050405020304" pitchFamily="18" charset="0"/>
                <a:cs typeface="Times New Roman" panose="02020603050405020304" pitchFamily="18" charset="0"/>
              </a:rPr>
              <a:t>cluster 3 comes in with average </a:t>
            </a:r>
          </a:p>
          <a:p>
            <a:endParaRPr lang="en-US" sz="2000" dirty="0"/>
          </a:p>
        </p:txBody>
      </p:sp>
    </p:spTree>
    <p:extLst>
      <p:ext uri="{BB962C8B-B14F-4D97-AF65-F5344CB8AC3E}">
        <p14:creationId xmlns:p14="http://schemas.microsoft.com/office/powerpoint/2010/main" val="2712722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037" y="916862"/>
            <a:ext cx="6096000" cy="3477875"/>
          </a:xfrm>
          <a:prstGeom prst="rect">
            <a:avLst/>
          </a:prstGeom>
        </p:spPr>
        <p:txBody>
          <a:bodyPr>
            <a:spAutoFit/>
          </a:bodyPr>
          <a:lstStyle/>
          <a:p>
            <a:r>
              <a:rPr lang="en-US" sz="6000" dirty="0" smtClean="0">
                <a:latin typeface="Algerian" panose="04020705040A02060702" pitchFamily="82" charset="0"/>
              </a:rPr>
              <a:t>Contents</a:t>
            </a:r>
            <a:r>
              <a:rPr lang="en-US" sz="6000" b="1" dirty="0" smtClean="0">
                <a:latin typeface="Algerian" panose="04020705040A02060702" pitchFamily="82" charset="0"/>
              </a:rPr>
              <a:t> </a:t>
            </a:r>
          </a:p>
          <a:p>
            <a:pPr marL="285750" indent="-285750">
              <a:buFont typeface="Arial" panose="020B0604020202020204" pitchFamily="34" charset="0"/>
              <a:buChar char="•"/>
            </a:pPr>
            <a:r>
              <a:rPr lang="en-US" sz="2000" dirty="0" smtClean="0"/>
              <a:t> Executive summary</a:t>
            </a:r>
          </a:p>
          <a:p>
            <a:pPr marL="285750" indent="-285750">
              <a:buFont typeface="Arial" panose="020B0604020202020204" pitchFamily="34" charset="0"/>
              <a:buChar char="•"/>
            </a:pPr>
            <a:r>
              <a:rPr lang="en-US" sz="2000" dirty="0" smtClean="0"/>
              <a:t> Business Problem Overview &amp; solution approach</a:t>
            </a:r>
          </a:p>
          <a:p>
            <a:pPr marL="285750" indent="-285750">
              <a:buFont typeface="Arial" panose="020B0604020202020204" pitchFamily="34" charset="0"/>
              <a:buChar char="•"/>
            </a:pPr>
            <a:r>
              <a:rPr lang="en-US" sz="2000" dirty="0" smtClean="0"/>
              <a:t> Exploratory Data Analysis (EDA) </a:t>
            </a:r>
          </a:p>
          <a:p>
            <a:pPr marL="285750" indent="-285750">
              <a:buFont typeface="Arial" panose="020B0604020202020204" pitchFamily="34" charset="0"/>
              <a:buChar char="•"/>
            </a:pPr>
            <a:r>
              <a:rPr lang="en-US" sz="2000" dirty="0" smtClean="0"/>
              <a:t> Data preprocessing</a:t>
            </a:r>
          </a:p>
          <a:p>
            <a:pPr marL="285750" indent="-285750">
              <a:buFont typeface="Arial" panose="020B0604020202020204" pitchFamily="34" charset="0"/>
              <a:buChar char="•"/>
            </a:pPr>
            <a:r>
              <a:rPr lang="en-US" sz="2000" dirty="0" smtClean="0"/>
              <a:t>K-Means Clustering</a:t>
            </a:r>
          </a:p>
          <a:p>
            <a:pPr marL="285750" indent="-285750">
              <a:buFont typeface="Arial" panose="020B0604020202020204" pitchFamily="34" charset="0"/>
              <a:buChar char="•"/>
            </a:pPr>
            <a:r>
              <a:rPr lang="en-US" sz="2000" dirty="0" smtClean="0"/>
              <a:t>Hierarchical </a:t>
            </a:r>
            <a:r>
              <a:rPr lang="en-US" sz="2000" dirty="0"/>
              <a:t>C</a:t>
            </a:r>
            <a:r>
              <a:rPr lang="en-US" sz="2000" dirty="0" smtClean="0"/>
              <a:t>lustering</a:t>
            </a:r>
            <a:endParaRPr lang="en-US" sz="2000" dirty="0" smtClean="0"/>
          </a:p>
          <a:p>
            <a:pPr marL="285750" indent="-285750">
              <a:buFont typeface="Arial" panose="020B0604020202020204" pitchFamily="34" charset="0"/>
              <a:buChar char="•"/>
            </a:pPr>
            <a:r>
              <a:rPr lang="en-US" sz="2000" dirty="0" smtClean="0"/>
              <a:t>Appendix </a:t>
            </a:r>
            <a:endParaRPr lang="en-US" sz="2000" dirty="0" smtClean="0"/>
          </a:p>
          <a:p>
            <a:pPr marL="285750" indent="-285750">
              <a:buFont typeface="Arial" panose="020B0604020202020204" pitchFamily="34" charset="0"/>
              <a:buChar char="•"/>
            </a:pPr>
            <a:r>
              <a:rPr lang="en-US" sz="2000" dirty="0" smtClean="0"/>
              <a:t>Business Insights and Recommendations</a:t>
            </a:r>
            <a:endParaRPr lang="en-US" sz="2000" dirty="0"/>
          </a:p>
        </p:txBody>
      </p:sp>
    </p:spTree>
    <p:extLst>
      <p:ext uri="{BB962C8B-B14F-4D97-AF65-F5344CB8AC3E}">
        <p14:creationId xmlns:p14="http://schemas.microsoft.com/office/powerpoint/2010/main" val="2667005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21691"/>
            <a:ext cx="10515600" cy="872548"/>
          </a:xfrm>
        </p:spPr>
        <p:txBody>
          <a:bodyPr>
            <a:normAutofit/>
          </a:bodyPr>
          <a:lstStyle/>
          <a:p>
            <a:r>
              <a:rPr lang="en-US" sz="3200" dirty="0" smtClean="0">
                <a:latin typeface="Algerian" panose="04020705040A02060702" pitchFamily="82" charset="0"/>
              </a:rPr>
              <a:t>BUSINESS PROBLEM OVERVIEW &amp; SOLUTION APPROACH</a:t>
            </a:r>
            <a:endParaRPr lang="en-US" sz="3200" dirty="0">
              <a:latin typeface="Algerian" panose="04020705040A02060702" pitchFamily="82" charset="0"/>
            </a:endParaRPr>
          </a:p>
        </p:txBody>
      </p:sp>
      <p:sp>
        <p:nvSpPr>
          <p:cNvPr id="5" name="Content Placeholder 4"/>
          <p:cNvSpPr>
            <a:spLocks noGrp="1"/>
          </p:cNvSpPr>
          <p:nvPr>
            <p:ph idx="1"/>
          </p:nvPr>
        </p:nvSpPr>
        <p:spPr>
          <a:xfrm>
            <a:off x="838200" y="1354571"/>
            <a:ext cx="10515600" cy="4351338"/>
          </a:xfrm>
        </p:spPr>
        <p:txBody>
          <a:bodyPr>
            <a:normAutofit/>
          </a:bodyPr>
          <a:lstStyle/>
          <a:p>
            <a:r>
              <a:rPr lang="en-US" sz="1600" dirty="0"/>
              <a:t>The stock market has consistently proven to be a good place to invest in and save for the </a:t>
            </a:r>
            <a:r>
              <a:rPr lang="en-US" sz="1600" dirty="0" smtClean="0"/>
              <a:t>future</a:t>
            </a:r>
          </a:p>
          <a:p>
            <a:r>
              <a:rPr lang="en-US" sz="1600" dirty="0"/>
              <a:t>There are a lot of compelling reasons to invest in </a:t>
            </a:r>
            <a:r>
              <a:rPr lang="en-US" sz="1600" dirty="0" smtClean="0"/>
              <a:t>stocks; It </a:t>
            </a:r>
            <a:r>
              <a:rPr lang="en-US" sz="1600" dirty="0"/>
              <a:t>can help in fighting inflation, create wealth, and </a:t>
            </a:r>
            <a:r>
              <a:rPr lang="en-US" sz="1600" dirty="0" smtClean="0"/>
              <a:t>provide some </a:t>
            </a:r>
            <a:r>
              <a:rPr lang="en-US" sz="1600" dirty="0"/>
              <a:t>tax </a:t>
            </a:r>
            <a:r>
              <a:rPr lang="en-US" sz="1600" dirty="0" smtClean="0"/>
              <a:t>benefits. </a:t>
            </a:r>
            <a:r>
              <a:rPr lang="en-US" sz="1600" dirty="0"/>
              <a:t>Also</a:t>
            </a:r>
            <a:r>
              <a:rPr lang="en-US" sz="1600" dirty="0" smtClean="0"/>
              <a:t>, </a:t>
            </a:r>
            <a:r>
              <a:rPr lang="en-US" sz="1600" dirty="0"/>
              <a:t>the power of compound interest, the earlier one starts investing, the </a:t>
            </a:r>
            <a:r>
              <a:rPr lang="en-US" sz="1600" dirty="0" smtClean="0"/>
              <a:t>larger </a:t>
            </a:r>
            <a:r>
              <a:rPr lang="en-US" sz="1600" dirty="0"/>
              <a:t>one can have for retirement. </a:t>
            </a:r>
            <a:endParaRPr lang="en-US" sz="1600" dirty="0" smtClean="0"/>
          </a:p>
          <a:p>
            <a:r>
              <a:rPr lang="en-US" sz="1600" dirty="0" smtClean="0"/>
              <a:t>Having </a:t>
            </a:r>
            <a:r>
              <a:rPr lang="en-US" sz="1600" dirty="0"/>
              <a:t>a diversified portfolio tends to yield higher returns and face lower risk by tempering potential losses when the market is down</a:t>
            </a:r>
            <a:r>
              <a:rPr lang="en-US" sz="1600" dirty="0" smtClean="0"/>
              <a:t>.</a:t>
            </a:r>
          </a:p>
          <a:p>
            <a:r>
              <a:rPr lang="en-US" sz="1600" dirty="0" smtClean="0"/>
              <a:t>Getting lost </a:t>
            </a:r>
            <a:r>
              <a:rPr lang="en-US" sz="1600" dirty="0"/>
              <a:t>in a sea of financial metrics </a:t>
            </a:r>
            <a:r>
              <a:rPr lang="en-US" sz="1600" dirty="0" smtClean="0"/>
              <a:t>to </a:t>
            </a:r>
            <a:r>
              <a:rPr lang="en-US" sz="1600" dirty="0"/>
              <a:t>while determining the worth of a stock, and doing the same for a multitude of stocks to identify the right picks for an individual can be a tedious task.</a:t>
            </a:r>
            <a:endParaRPr lang="en-US" sz="1600" dirty="0" smtClean="0"/>
          </a:p>
          <a:p>
            <a:r>
              <a:rPr lang="en-US" sz="1600" dirty="0"/>
              <a:t>By doing a cluster analysis, </a:t>
            </a:r>
            <a:r>
              <a:rPr lang="en-US" sz="1600" dirty="0" smtClean="0"/>
              <a:t>identifying </a:t>
            </a:r>
            <a:r>
              <a:rPr lang="en-US" sz="1600" dirty="0"/>
              <a:t>stocks that exhibit similar characteristics and ones which exhibit minimum correlation. This will help investors better analyze stocks across different market segments and help protect against risks that could make the portfolio vulnerable to losses</a:t>
            </a:r>
            <a:r>
              <a:rPr lang="en-US" sz="1600" dirty="0" smtClean="0"/>
              <a:t>.</a:t>
            </a:r>
          </a:p>
          <a:p>
            <a:r>
              <a:rPr lang="en-US" sz="1600" dirty="0" smtClean="0"/>
              <a:t>To analyzing </a:t>
            </a:r>
            <a:r>
              <a:rPr lang="en-US" sz="1600" dirty="0"/>
              <a:t>the data, </a:t>
            </a:r>
            <a:r>
              <a:rPr lang="en-US" sz="1600" dirty="0" smtClean="0"/>
              <a:t>group the </a:t>
            </a:r>
            <a:r>
              <a:rPr lang="en-US" sz="1600" dirty="0"/>
              <a:t>stocks based on the attributes provided, and sharing insights about the characteristics of each group.</a:t>
            </a:r>
            <a:endParaRPr lang="en-US" sz="1600" dirty="0"/>
          </a:p>
        </p:txBody>
      </p:sp>
    </p:spTree>
    <p:extLst>
      <p:ext uri="{BB962C8B-B14F-4D97-AF65-F5344CB8AC3E}">
        <p14:creationId xmlns:p14="http://schemas.microsoft.com/office/powerpoint/2010/main" val="343033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071"/>
            <a:ext cx="10515600" cy="669348"/>
          </a:xfrm>
        </p:spPr>
        <p:txBody>
          <a:bodyPr>
            <a:normAutofit fontScale="90000"/>
          </a:bodyPr>
          <a:lstStyle/>
          <a:p>
            <a:r>
              <a:rPr lang="en-US" dirty="0" smtClean="0">
                <a:latin typeface="Algerian" panose="04020705040A02060702" pitchFamily="82" charset="0"/>
              </a:rPr>
              <a:t>DATA OVERVIEW</a:t>
            </a:r>
            <a:endParaRPr lang="en-US" dirty="0">
              <a:latin typeface="Algerian" panose="04020705040A02060702" pitchFamily="82" charset="0"/>
            </a:endParaRPr>
          </a:p>
        </p:txBody>
      </p:sp>
      <p:sp>
        <p:nvSpPr>
          <p:cNvPr id="3" name="Content Placeholder 2"/>
          <p:cNvSpPr>
            <a:spLocks noGrp="1"/>
          </p:cNvSpPr>
          <p:nvPr>
            <p:ph idx="1"/>
          </p:nvPr>
        </p:nvSpPr>
        <p:spPr>
          <a:xfrm>
            <a:off x="838200" y="1505527"/>
            <a:ext cx="10515600" cy="4671436"/>
          </a:xfrm>
        </p:spPr>
        <p:txBody>
          <a:bodyPr>
            <a:normAutofit fontScale="92500" lnSpcReduction="20000"/>
          </a:bodyPr>
          <a:lstStyle/>
          <a:p>
            <a:r>
              <a:rPr lang="en-US" sz="2000" dirty="0" smtClean="0"/>
              <a:t>The data set consist of </a:t>
            </a:r>
            <a:r>
              <a:rPr lang="en-US" sz="2000" dirty="0" smtClean="0"/>
              <a:t>340</a:t>
            </a:r>
            <a:r>
              <a:rPr lang="en-US" sz="2000" dirty="0" smtClean="0"/>
              <a:t> </a:t>
            </a:r>
            <a:r>
              <a:rPr lang="en-US" sz="2000" dirty="0" smtClean="0"/>
              <a:t>rows and </a:t>
            </a:r>
            <a:r>
              <a:rPr lang="en-US" sz="2000" dirty="0" smtClean="0"/>
              <a:t>15 </a:t>
            </a:r>
            <a:r>
              <a:rPr lang="en-US" sz="2000" dirty="0" smtClean="0"/>
              <a:t>columns</a:t>
            </a:r>
            <a:endParaRPr lang="en-US" sz="2000" dirty="0"/>
          </a:p>
          <a:p>
            <a:r>
              <a:rPr lang="en-US" sz="2000" dirty="0" smtClean="0"/>
              <a:t>we have nine </a:t>
            </a:r>
            <a:r>
              <a:rPr lang="en-US" sz="2000" dirty="0" smtClean="0"/>
              <a:t>(4) </a:t>
            </a:r>
            <a:r>
              <a:rPr lang="en-US" sz="2000" dirty="0" smtClean="0"/>
              <a:t>object type, </a:t>
            </a:r>
            <a:r>
              <a:rPr lang="en-US" sz="2000" dirty="0" smtClean="0"/>
              <a:t>7 </a:t>
            </a:r>
            <a:r>
              <a:rPr lang="en-US" sz="2000" dirty="0" smtClean="0"/>
              <a:t>float </a:t>
            </a:r>
            <a:r>
              <a:rPr lang="en-US" sz="2000" dirty="0" smtClean="0"/>
              <a:t>and </a:t>
            </a:r>
            <a:r>
              <a:rPr lang="en-US" sz="2000" dirty="0" smtClean="0"/>
              <a:t>4 </a:t>
            </a:r>
            <a:r>
              <a:rPr lang="en-US" sz="2000" dirty="0" smtClean="0"/>
              <a:t>integer</a:t>
            </a:r>
            <a:endParaRPr lang="en-US" sz="2000" dirty="0" smtClean="0"/>
          </a:p>
          <a:p>
            <a:r>
              <a:rPr lang="en-US" sz="2000" dirty="0" smtClean="0"/>
              <a:t>there are no missing or duplicated value in the dataset</a:t>
            </a:r>
          </a:p>
          <a:p>
            <a:r>
              <a:rPr lang="en-US" sz="2000" dirty="0" smtClean="0"/>
              <a:t>The average </a:t>
            </a:r>
            <a:r>
              <a:rPr lang="en-US" sz="2000" dirty="0" smtClean="0"/>
              <a:t>current price is 81</a:t>
            </a:r>
            <a:endParaRPr lang="en-US" sz="2000" dirty="0"/>
          </a:p>
          <a:p>
            <a:r>
              <a:rPr lang="en-US" sz="2000" dirty="0" smtClean="0"/>
              <a:t>the average price change is 4</a:t>
            </a:r>
          </a:p>
          <a:p>
            <a:r>
              <a:rPr lang="en-US" sz="2000" dirty="0" smtClean="0"/>
              <a:t>The average volatility rate 1.5</a:t>
            </a:r>
          </a:p>
          <a:p>
            <a:r>
              <a:rPr lang="en-US" sz="2000" dirty="0" smtClean="0"/>
              <a:t>The average ROE is 39</a:t>
            </a:r>
          </a:p>
          <a:p>
            <a:r>
              <a:rPr lang="en-US" sz="2000" dirty="0"/>
              <a:t> </a:t>
            </a:r>
            <a:r>
              <a:rPr lang="en-US" sz="2000" dirty="0" smtClean="0"/>
              <a:t>the average cash ratio is 70</a:t>
            </a:r>
          </a:p>
          <a:p>
            <a:r>
              <a:rPr lang="en-US" sz="2000" dirty="0" smtClean="0"/>
              <a:t>The average net cash flow is 55,537,520</a:t>
            </a:r>
          </a:p>
          <a:p>
            <a:r>
              <a:rPr lang="en-US" sz="2000" dirty="0" smtClean="0"/>
              <a:t>The average net income is 1,494,384,602</a:t>
            </a:r>
          </a:p>
          <a:p>
            <a:r>
              <a:rPr lang="en-US" sz="2000" dirty="0" smtClean="0"/>
              <a:t>The average earnings per share is 2.7</a:t>
            </a:r>
          </a:p>
          <a:p>
            <a:r>
              <a:rPr lang="en-US" sz="2000" dirty="0" smtClean="0"/>
              <a:t>The average estimated shares is 577,028,337</a:t>
            </a:r>
            <a:endParaRPr lang="en-US" sz="2000" dirty="0" smtClean="0"/>
          </a:p>
          <a:p>
            <a:r>
              <a:rPr lang="en-US" sz="2000" dirty="0" smtClean="0"/>
              <a:t>The </a:t>
            </a:r>
            <a:r>
              <a:rPr lang="en-US" sz="2000" dirty="0" smtClean="0"/>
              <a:t>average P/E Ratio is 32</a:t>
            </a:r>
          </a:p>
          <a:p>
            <a:r>
              <a:rPr lang="en-US" sz="2000" dirty="0" smtClean="0"/>
              <a:t>The average P/B Ratio is -1.7</a:t>
            </a:r>
            <a:endParaRPr lang="en-US" sz="2000" dirty="0" smtClean="0"/>
          </a:p>
          <a:p>
            <a:endParaRPr lang="en-US" sz="2000" dirty="0"/>
          </a:p>
        </p:txBody>
      </p:sp>
    </p:spTree>
    <p:extLst>
      <p:ext uri="{BB962C8B-B14F-4D97-AF65-F5344CB8AC3E}">
        <p14:creationId xmlns:p14="http://schemas.microsoft.com/office/powerpoint/2010/main" val="22436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489528"/>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11" name="Text Placeholder 10"/>
          <p:cNvSpPr>
            <a:spLocks noGrp="1"/>
          </p:cNvSpPr>
          <p:nvPr>
            <p:ph type="body" idx="1"/>
          </p:nvPr>
        </p:nvSpPr>
        <p:spPr>
          <a:xfrm>
            <a:off x="36946" y="832828"/>
            <a:ext cx="5933643" cy="1753353"/>
          </a:xfrm>
        </p:spPr>
        <p:txBody>
          <a:bodyPr anchor="t">
            <a:normAutofit fontScale="85000" lnSpcReduction="20000"/>
          </a:bodyPr>
          <a:lstStyle/>
          <a:p>
            <a:pPr marL="342900" indent="-342900">
              <a:buFont typeface="Arial" panose="020B0604020202020204" pitchFamily="34" charset="0"/>
              <a:buChar char="•"/>
            </a:pPr>
            <a:r>
              <a:rPr lang="en-US" b="0" dirty="0" smtClean="0"/>
              <a:t>The distribution </a:t>
            </a:r>
            <a:r>
              <a:rPr lang="en-US" b="0" dirty="0" smtClean="0"/>
              <a:t>for current price </a:t>
            </a:r>
            <a:r>
              <a:rPr lang="en-US" b="0" dirty="0" smtClean="0"/>
              <a:t>is </a:t>
            </a:r>
            <a:r>
              <a:rPr lang="en-US" b="0" dirty="0" smtClean="0"/>
              <a:t>rightly skewed</a:t>
            </a:r>
          </a:p>
          <a:p>
            <a:pPr marL="342900" indent="-342900">
              <a:buFont typeface="Arial" panose="020B0604020202020204" pitchFamily="34" charset="0"/>
              <a:buChar char="•"/>
            </a:pPr>
            <a:r>
              <a:rPr lang="en-US" sz="2600" b="0" dirty="0"/>
              <a:t>The boxplot shows that there are </a:t>
            </a:r>
            <a:r>
              <a:rPr lang="en-US" sz="2600" b="0" dirty="0" smtClean="0"/>
              <a:t>a lot </a:t>
            </a:r>
            <a:r>
              <a:rPr lang="en-US" sz="2600" b="0" dirty="0" smtClean="0"/>
              <a:t>of upper outliers </a:t>
            </a:r>
            <a:r>
              <a:rPr lang="en-US" sz="2600" b="0" dirty="0"/>
              <a:t>to the right for this variable</a:t>
            </a:r>
            <a:r>
              <a:rPr lang="en-US" sz="2600" b="0" dirty="0" smtClean="0"/>
              <a:t>.</a:t>
            </a:r>
          </a:p>
          <a:p>
            <a:pPr marL="342900" indent="-342900">
              <a:buFont typeface="Arial" panose="020B0604020202020204" pitchFamily="34" charset="0"/>
              <a:buChar char="•"/>
            </a:pPr>
            <a:r>
              <a:rPr lang="en-US" b="0" dirty="0"/>
              <a:t>The average </a:t>
            </a:r>
            <a:r>
              <a:rPr lang="en-US" b="0" dirty="0" smtClean="0"/>
              <a:t>current price is </a:t>
            </a:r>
            <a:r>
              <a:rPr lang="en-US" b="0" dirty="0"/>
              <a:t>higher than the median for </a:t>
            </a:r>
            <a:r>
              <a:rPr lang="en-US" b="0" dirty="0" smtClean="0"/>
              <a:t>current price indicating </a:t>
            </a:r>
            <a:r>
              <a:rPr lang="en-US" b="0" dirty="0"/>
              <a:t>the distribution is skewed to the right </a:t>
            </a:r>
            <a:endParaRPr lang="en-US" b="0" dirty="0"/>
          </a:p>
        </p:txBody>
      </p:sp>
      <p:sp>
        <p:nvSpPr>
          <p:cNvPr id="13" name="Text Placeholder 12"/>
          <p:cNvSpPr>
            <a:spLocks noGrp="1"/>
          </p:cNvSpPr>
          <p:nvPr>
            <p:ph type="body" sz="quarter" idx="3"/>
          </p:nvPr>
        </p:nvSpPr>
        <p:spPr>
          <a:xfrm>
            <a:off x="6513944" y="842297"/>
            <a:ext cx="5678055" cy="1744117"/>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price change </a:t>
            </a:r>
            <a:r>
              <a:rPr lang="en-US" sz="1600" b="0" dirty="0"/>
              <a:t>is almost the same with the median </a:t>
            </a:r>
            <a:r>
              <a:rPr lang="en-US" sz="1600" b="0" dirty="0" smtClean="0"/>
              <a:t>indicating the distribution is </a:t>
            </a:r>
            <a:r>
              <a:rPr lang="en-US" sz="1600" b="0" dirty="0"/>
              <a:t>nearly symmetrical</a:t>
            </a:r>
          </a:p>
          <a:p>
            <a:pPr marL="285750" indent="-285750">
              <a:buFont typeface="Arial" panose="020B0604020202020204" pitchFamily="34" charset="0"/>
              <a:buChar char="•"/>
            </a:pPr>
            <a:r>
              <a:rPr lang="en-US" sz="1600" b="0" dirty="0"/>
              <a:t>There </a:t>
            </a:r>
            <a:r>
              <a:rPr lang="en-US" sz="1600" b="0" dirty="0" smtClean="0"/>
              <a:t>are outliers on both sides for this distribution</a:t>
            </a:r>
            <a:endParaRPr lang="en-US" sz="1600" b="0" dirty="0"/>
          </a:p>
          <a:p>
            <a:pPr marL="285750" indent="-285750">
              <a:buFont typeface="Arial" panose="020B0604020202020204" pitchFamily="34" charset="0"/>
              <a:buChar char="•"/>
            </a:pPr>
            <a:r>
              <a:rPr lang="en-US" sz="1600" b="0" dirty="0"/>
              <a:t>The average </a:t>
            </a:r>
            <a:r>
              <a:rPr lang="en-US" sz="1600" b="0" dirty="0" smtClean="0"/>
              <a:t>price change is almost the same as the median price change</a:t>
            </a:r>
            <a:endParaRPr lang="en-US" sz="1600" b="0" dirty="0"/>
          </a:p>
        </p:txBody>
      </p:sp>
      <p:sp>
        <p:nvSpPr>
          <p:cNvPr id="7" name="AutoShape 2" descr="data:image/png;base64,iVBORw0KGgoAAAANSUhEUgAAAmUAAAF0CAYAAABi7U6EAAAAOXRFWHRTb2Z0d2FyZQBNYXRwbG90bGliIHZlcnNpb24zLjQuMywgaHR0cHM6Ly9tYXRwbG90bGliLm9yZy/MnkTPAAAACXBIWXMAAAsTAAALEwEAmpwYAAAwvklEQVR4nO3de5hddX3o//dnMkACImQgagiXEA69IIpovIA8aWKi5ZyWgq2201M94dQHf6W2KsWjoU97qFprvCDlPNa20Fo4rbqLRy1gWywJCSl4gaBcgxQMNgmkkDJBuQWZzOf3x1oT9gyTmdlh9qy1Z79fz7OeWd+11+Wz95q15zPf9V3fb2QmkiRJqlZP1QFIkiTJpEySJKkWTMokSZJqwKRMkiSpBkzKJEmSasCkTJIkqQZ6qw7ghTr88MNz4cKFVYchSZI0oVtvvfU/M3PeWK91fFK2cOFCNm7cWHUYkiRJE4qIf9/ba96+lCRJqgGTMkmSpBowKZMkSaoBkzJJkqQaMCmTJEmqAZMySZKkGjApkyRJqgGTMkmSpBowKZMkSaoBk7IaGxgYYNWqVezcubPqUCRJUpuZlNVYo9Fg06ZNNBqNqkORJEltZlJWUwMDA6xdu5bMZM2aNdaWSZI0w5mU1VSj0WBoaAiAoaEha8skSZrhTMpqav369QwODgIwODjIunXrKo5IkiS1k0lZTS1dupTe3l4Aent7WbZsWcURSZKkdjIpq6n+/n56eorT09PTQ39/f8URSZKkdjIpq6m+vj6WL19ORLBixQrmzp1bdUiSJKmNeqsOQHvX39/Pli1brCWTJKkLmJTVWF9fH6tXr646DEmSNA28fSlJklQDJmWSJEk1YFImSZJUAyZlkiRJNWBSJkmSVAMmZZIkSTVgUiZJklQDJmWSJEk1YFImSZJUAyZlkiRJNWBSJkmSVAMmZZIkSTXQ9qQsIn4YEXdGxG0RsbFc1hcR10XEfeXPuU3rXxAR90fEvRHx8+2OT5IkqQ6mq6ZsWWa+KjMXl+VVwNrMPB5YW5aJiBOAfuDlwOnA5yJi1jTFKEmSVJmqbl+eCVxRzl8BnNW0vJGZz2TmA8D9wOumPzxJkqTpNR1JWQL/EhG3RsS7y2UvzcztAOXPl5TLFwBbm7bdVi6TJEma0Xqn4RhvzMyHIuIlwHUR8f1x1o0xluXzViqSu3cDHH300VMTpSRJUoXaXlOWmQ+VPx8BvkZxO/LhiJgPUP58pFx9G3BU0+ZHAg+Nsc9LM3NxZi6eN29eO8OXJEmaFm1NyiLioIg4eHgeeAtwF3A1sLJcbSVwVTl/NdAfEQdExLHA8cDN7YxRkiSpDtp9+/KlwNciYvhYX8zMayPiFuDKiHgXsAV4O0Bm3h0RVwKbgEHgPZm5u80xSpIkVa6tSVlmbgZOGmP5o8DyvWzzMeBj7YxLkiSpbuzRX5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wKRMkiSpBkzKJEmSasCkTJIkqQZMyiRJkmrApEySJKkGTMokSZJqYFqSsoiYFRHfi4ivl+W+iLguIu4rf85tWveCiLg/Iu6NiJ+fjvgkSZKqNl01Ze8D7mkqrwLWZubxwNqyTEScAPQDLwdOBz4XEbOmKUZJkqTKtD0pi4gjgV8A/qpp8ZnAFeX8FcBZTcsbmflMZj4A3A+8rt0xSpIkVW06asr+FPggMNS07KWZuR2g/PmScvkCYGvTetvKZSNExLsjYmNEbNyxY0dbgpYkSZpObU3KIuIXgUcy89bJbjLGsnzegsxLM3NxZi6eN2/eC4pRkiSpDnrbvP83Ar8UEf8NmA28OCL+Dng4IuZn5vaImA88Uq6/DTiqafsjgYfaHKMkSVLl2lpTlpkXZOaRmbmQogH/9Zn5DuBqYGW52krgqnL+aqA/Ig6IiGOB44Gb2xmjJElSHbS7pmxvVgNXRsS7gC3A2wEy8+6IuBLYBAwC78nM3RXFKEmSNG0i83lNtjrK4sWLc+PGjVWHIUmSNKGIuDUzF4/1mj36S5Ik1YBJmSRJUg2YlEmSJNWASZkkSVINmJRJbTIwMMCqVavYuXNn1aFIkjqASZnUJo1Gg02bNtFoNKoORZLUAUzKpDYYGBhg7dq1ZCZr1qyxtkySNCGTMqkNGo0GQ0NDAAwNDVlbJkmakEmZ1Abr169ncHAQgMHBQdatW1dxRJKkujMpk9pg6dKl9PYWo5j19vaybNmyiiOSJNWdSVmN+fRe5+rv76enp7i8enp66O/vrzgiSVLdmZTVmE/vda6+vj6WL19ORLBixQrmzp1bdUiSpJozKaspn97rfP39/ZxwwgnWkkmSJsWkrKZ8eq/z9fX1sXr1amvJJEmTYlJWUz69J0lSdzEpqymf3pMkqbuYlNWUT+9JktRdTMpqyqf3JEnqLr2TXTEiZgG/ACxs3i4zPzP1YQmK2rItW7ZYS9ahBgYG+OQnP8mHPvQhk2pJ0oRaqSm7BjgbOAw4uGlSm/j0XmeznzlJUismXVMGHJmZr2xbJNIMMrqfuf7+fpNrSdK4Wqkp++eIeEvbIpFmEPuZkyS1qpWk7NvA1yLi6Yj4cUQ8HhE/bldgUieznzlJUqtaScouAk4BDszMF2fmwZn54jbFJXU0+5mTJLWqlaTsPuCuzMx2BSPNFPYzJ0lqVSsN/bcD6yPin4FnhhfaJYb0fMP9zF177bX2MydJmpRWkrIHymn/cpI0DvuZkyS1YtJJWWZ+GCAiDi6K+UTbopIkSeoyk25TFhEnRsT3gLuAuyPi1oh4eftCkzqbncdKklrRSkP/S4Hfy8xjMvMY4HzgsvaEJXW20Z3H7ty5s+qQJEk110pSdlBm7ulsKTPXAwdNeUTSDGDnsZKkVrWSlG2OiD+MiIXl9AcUDf8ljWLnsZKkVrWSlP0mMA/4KvC1cv5/tiMoqdPZeawkqVWtPH25E3hvRLwYGPLpS2nv+vv7Wbt2LWDnsZKkyWnl6ctXlE9f3slzT1+e2L7QpM413HlsRNh5rCRpUlrpPPYvKZ6+XAcQEUspnsg8derDkjqfncdKklrRSlL2vKcvI8KnL6W96OvrY/Xq1VWHIUnqED59KbXJwMAAq1atso8ySdKk7OvTl18FDsenL6W9uvzyy7n77ru54oorqg5FktQBJpWURcQs4MuZ+d7MfHU5vb98IlPSKAMDA9xwww0ArFu3ztoySdKEJpWUZeZu4KmIOKTN8UgzwuWXXz6iR39ryyRJE2nl9uUu4M6I+OuI+D/DU7sCkzrZhg0bRpTXr19fTSCSpI7RytOX/1hOkiYQEeOWJUkarZUe/ce9/xIRX8nMX3nhIUmdb8mSJVx//fV7yj/3cz9XYTSSpE7Qyu3LiSyawn1JHW3p0qUjyo59KUmayFQmZTmF+xJFu6QzzjiDG2+8sepQ1KLLLrtsRPnSSy+tKBJJUqeYyqTseSJidkTcHBG3R8TdEfHhcnlfRFwXEfeVP+c2bXNBRNwfEfdGxM+3M766u/jiiwG46KKLKo5Erdq6deuI8pYtWyqKRJLUKaYyKRurJfMzwJsy8yTgVcDpEfEGYBWwNjOPB9aWZSLiBKAfeDlwOvC5so+0rrNhwwYGBwcBGBwctLaswxxxxBEjygsWLKgoEklSp5h057ER8XcTrPah0Quy8ERZ3K+cEjgTGH5w4ArgrHL+TKCRmc9k5gPA/cDrJhPjTDNcSzbM2rLOMjoJMymTJE2klc5j50XE/uOs8y9jLS8TutuAR4DrMvM7wEszc3u53XbgJeXqC4Dm+z7bymWj9/nuiNgYERt37NgxmbfQcYZryfZWVr1997vfHVG+9dZbK4pEktQpWumn7IfATRFxNfDk8MLM/Mx4G5UJ3asi4lDgaxFx4jirj3UL9HkPEGTmpcClAIsXL56RDxj09vaOSMR6e1s5Vara7t27xy1LkjRaK23KHgK+Xm5zcNM0KZn5GLCeoq3YwxExH6D8+Ui52jbgqKbNjiyP23XOO++8EeXzzz+/okgkSdJ0mHRSlpkfzswPA58eni/LexUR88oaMiJiDrAC+D5wNbCyXG0lcFU5fzXQHxEHRMSxwPHAza28oZliyZIle2rHent7Oe200yqOSK2wR39JUqsmnZRFxCkRsQm4pyyfFBGfm2Cz+cC6iLgDuIWiTdnXgdXAmyPiPuDNZZnMvBu4EtgEXAu8p7z92ZWGa8usJes8PT0945YlSRqtlYZKfwr8PEVtFpl5e0QsGW+DzLwDOHmM5Y8Cy/eyzceAj7UQ14y1ZMkSliwZ9yNWTR1++OE8/PDDe8rz5s2rMBpJUido6d/3zNw6alHX1mJJ43nkkUdGlJsTNEmSxtJKTdnWiDgVyLJrjPdS3sqUNFJmjluWJGm0VmrKfgt4D0W/YQ9S9ND/njbEJEmS1HUmXVOWmf8J/EYbY5EkSeparTx9uSgiromIHRHxSERcFRGL2hmc1KkOOeSQccuSJI3Wyu3LL1J0VzEfOAL4MvCldgSlwsDAAKtWrWLnzp1Vh6IWPfHEE+OWJUkarZWkLDLzbzNzsJz+jjGGQNLUaTQabNq0iUajUXUoapHDLEmSWtVKUrYuIlZFxMKIOCYiPgj8Y0T0RURfuwLsVgMDA6xdu5bMZM2aNdaWSZI0w7WSlP0a8P8B6yjGsDwX+E3gVmDjlEfW5RqNBkNDQwAMDQ1ZW9bhHGZJkjSRVsa+PHacaVFEvLmdgXab9evXMzg4CMDg4CDr1q2rOCK1YvHixSPKr33tayuKRJLUKaZyQL5PTOG+ut7SpUtHDEi+bNmyiiNSKx566KER5QcffLCiSCRJnWIqkzLvz0yh/v7+PYNY9/T00N/fX3FEaoVJmSSpVVOZlPkk5hTq6+tj+fLlRAQrVqxg7ty5VYckSZLaqJWxLzXN+vv72bJli7VkkiR1galMyn44hfsSRW3Z6tWrqw5DkiRNg1aGWTowIv4wIi4ry8dHxC8Ov56Zv9yOACVJkrpBK23K/gZ4BjilLG8D/njKI5IkSepCrSRlx2XmJ4FnATLzaXziUpIkaUq0kpT9JCLmUD5lGRHHUdScqU02bNjAGWecwY033lh1KJIkqc1aScouBK4FjoqILwBrgQ+2JSoBcPHFFwNw0UUXVRyJJElqt1aGWboO+GXgbOBLwOLMXN+esLRhw4YRwyxZWyZJ0szWytOXbwUGM/MfM/PrwGBEnNW2yLrccC3ZMGvLJEma2Vq6fZmZPxouZOZjFLc01QbDtWR7K0uSpJmllaRsrHUdEaBNhgcj31tZkiTNLK0kZRsj4jMRcVxELIqIi4Fb2xVYtzvvvPNGlM8///yKIpEkSdOhlaTsd4GfAH8PfBnYBbynHUEJlixZsqd2rLe3l9NOO63iiCRJUju18vTlk5m5KjMXZ+ZrMvOCzHyyncF1u+HaMmvJJEma+SZsqBQRf5qZ74+Iayg7jm2Wmb/UlsjEkiVLWLJkSdVhSJKkaTCZ1uN/W/78dDsDkSRJ6mYTJmWZeWtEzALOycx3TENMkiRJXWdSbcoyczcwLyL2b3M8kiRJXamVzq9+CNwUEVcDexr4Z+ZnpjooSZKkbtNKUvZQOfUAB7cnHDVbuXIlAwMDHHbYYVx++eVVhyNJktpo0klZZn4YICJeXBTz8bZFJQAGBgYAePTRRyuORJIktVsrA5Ivjog7gTuAOyPi9oh4TftC624rV64cUT777LOrCUTqQgMDA6xatYqdO3dWHYqkLtJKj/6fB347Mxdm5kKK3vz/pi1RaU8t2TBry6Tp02g02LRpE41Go+pQJHWRVpKyxzPzX4cLmXkj4C1MSTPKwMAAa9euJTNZs2aNtWWSpk0rSdnNEfGXEbE0In4uIj4HrI+IV0fEq9sVoCRNp0ajwdDQEABDQ0PWlkmaNq08ffmq8ueFo5afSjH80pumIiAVDj30UB577LE95blz51YXjNRF1q9fz+DgIACDg4OsW7eOc889t+KoJHWDVgYkXzbO9KaIWDnxXjRZJ5988ojyq19tZaQ0HZYuXUpvb/H/am9vL8uWLas4IkndopXblxN53xTuq+tt2LBhRHn9+vXVBCJ1mf7+fnp6iq/Gnp4e+vv7K45IUreYyqQspnBfXW+4TcveypLao6+vj+XLlxMRrFixwqYDkqZNK23KJpJTuK+ul5njliW1T39/P1u2bLGWTNK0sqaspmbNmjVuWZIkzSxTmZTdNIX76nqjG/a/5jUOniBNFzuPlVSFSd++jIjfG2Pxj4BbM/O2zPydqQtLW7ZsGbcsqT1Gdx7b399vuzJJ06KVmrLFwG8BC8rp3cBS4LKI+OBYG0TEURGxLiLuiYi7I+J95fK+iLguIu4rf85t2uaCiLg/Iu6NiJ/f1zfW6R5++OER5f/4j/+oKBKpu9h5rKSqtJKUHQa8OjPPz8zzKZK0ecAS4Oy9bDMInJ+ZPwu8AXhPRJwArALWZubxwNqyTPlaP/By4HTgcxFhYypJ02aszmMlaTq0kpQdDfykqfwscExmPg08M9YGmbk9M79bzj8O3ENRy3YmcEW52hXAWeX8mUAjM5/JzAeA+4HXtRCjJL0gdh4rqSqtJGVfBL4dERdGxIUUDfu/FBEHAZsm2jgiFgInA98BXpqZ26FI3ICXlKstALY2bbatXDZ6X++OiI0RsXHHjh0tvAVJGp+dx0qqSivDLH0UOAd4jKKB/29l5kcy88nM/I3xto2IFwFfAd6fmT8eb9WxDj1GLJdm5uLMXDxv3rzJvgVJmpCdx0qqSitPX14C/H1mXtLKASJiP4qE7AuZ+dVy8cMRMT8zt0fEfOCRcvk24KimzY8EHmrleDNFT0/PiF78h/9z19S67LLL2Lx587Qc64ILLpiyfS1atIhzzjlnyvankU4//XRuuOEGTj/99KpDkdRFWvlL/13gD8onIz8VEYsn2iAiAvhr4J7M/EzTS1cDwwOYrwSualreHxEHRMSxwPHAzS3EOGOM7ix2uI2LpPa76qqreOqpp7jqqqsmXlmSpsik/9Jn5hXAFRHRB/wK8ImIOLp8gnJv3gi8E7gzIm4rl/0+sBq4MiLeBWwB3l4e4+6IuJKijdog8J7M3N3ie5oRXvayl7F169YRZU29dtU2nXHGGc9b9vGPf7wtx9LUGhgY4Prrrwdg7dq1rFy50luYkqbFvtwT+y/AzwALge+Pt2Jm3piZkZmvzMxXldM/Zeajmbk8M48vfw40bfOxzDwuM386M/95H+KbER555JER5dH9lqnerrnmmnHLqq8rrrhi3LIktcukk7KI+ERE3Ad8BLgLeE1mPr86QFPimWeeGbcsqT3Wr18/omw/ZZKmSysNlR4ATgUWAQcAr4wIMnNDWyKTOtyJJ54IeNuy0zQ/YDNWWZLapZWkbDdwPcUTkbdR9ND/LeBNUx+WJElSd2mlTdl7gdcC/56Zyyg6grXnVkmSpCnQSlK2KzN3AUTEAZn5feCn2xOWJElSd2nl9uW2iDgU+AfguojYSZd27Cpp5pozZw5PP/30iLIkTYdW+il7azn7RxGxDjgEuLYtUUlSRWzoL6kq+zR2T2bekJlXZ+ZPpjogSarSm9408tml5cuXVxSJ1H0GBgZYtWoVO3furDqUSjigoiQ1OeWUU0aUTz311IoikbpPo9Fg06ZNNBqNqkOphEmZJDW5+OKLR5QvuuiiiiKRusvAwABr164lM1mzZk1X1paZlElSk9F/CLrxD4NUhUajsacN59DQUFfWlpmUSZKkyq1fv57BwUEABgcHu3KIM5MySZJUuaVLl9LbW3QK0dvby7JlyyqOaPqZlEmSpMr19/fT01OkJT09PfT391cc0fQzKZMkSZXr6+tj+fLlRAQrVqxg7ty5VYc07Vrp0V97cdlll7F58+a2H+eCCy6Ysn0tWrSIc845Z8r2J0nSC9Xf38+WLVu6spYMTMokSVJN9PX1sXr16qrDqIxJ2RRoR43TmWeeOWJ4l56eHj7+8Y9P+XEkSVI92Kaspv7oj/5oRPkjH/lINYFIkqRpYVJWUyeffPKe+Z6eHk466aQKo5G6xxFHHDGivGDBgooikdRtTMpq7JhjjgGsJZOm08DAwIjyo48+WlEkkrqNSVmNHXzwwZx44onWkknT6MADDxxRPuiggyqKRFK3MSmTpCbWlEmqikmZJElSDZiUSZKkWhgYGGDVqlXs3Lmz6lAqYVImSZJqodFosGnTJhqNRtWhVMLOYyV1rE4c4gwc5kway8DAAGvXriUzWbNmDf39/V03/qU1ZZIkqXKNRmPPSDZDQ0NdWVtmTZmkjtWO2qYNGzbwqU99ak/5Qx/6EKeddtqUH0fSSOvXr2dwcBCAwcFB1q1bx7nnnltxVNPLmjJJarJkyZI98729vSZk0jRZunQpvb1FXVFvby/Lli2rOKLpZ1ImSaMMD610/vnnVxyJ1D36+/vp6SnSkp6eHvr7+yuOaPp5+1IdYboadE+l4XinupF4O9kAvTB37lzmzp1rLZk0jfr6+li+fDnXXnstK1as6LpG/mBSpg6xefNm7v7B7ey3YFfVoUza4H77A/Bvu75TcSST8+yDs6sOQVKX6+/vZ8uWLV1ZSwYmZeog+y3YxWHve6DqMGasRy85tuoQJHW5vr4+Vq9eXXUYlbFNmSRJUg2YlEmSJNWASZkkSVINmJRJkiTVgEmZJElSDZiUSZIk1YBJmSRJUg2YlEmSJNWASZkkSVINdE2P/o6dOH0cP1GaOdr53bl9+3aefvrptuy7XebMmcP8+fOnfL9+bwq6KCnbvHkzP7j3dhb0dc7YiftRjJ24a0dnjJ0I8OBAe8ZP3L59O88+OduhgNro2W2z2X7Q9qrDUM1s3ryZ2+/5AbtetGDK973/04P07B6a8v22048GB9kyOLV/R2Y/8eCU7k+dq2uSMoAFfbt43+mOndhOl1xr0iTNNLtetIAHXvW+qsOYsY697ZKqQ1BNtDUpi4jPA78IPJKZJ5bL+oC/BxYCPwR+NTN3lq9dALwL2A28NzO/0c741Dnmz5/P47u2OCB5Gz16ybHMnz31t2UkSZPT7ob+lwOnj1q2ClibmccDa8syEXEC0A+8vNzmcxExq83xSZIk1UJbk7LM3AAMjFp8JnBFOX8FcFbT8kZmPpOZDwD3A69rZ3ySJEl1UUWXGC/NzO0A5c+XlMsXAFub1ttWLnueiHh3RGyMiI07duxoa7CSJEnToU79lMUYy3KsFTPz0sxcnJmL582b1+awJEmS2q+Kpy8fjoj5mbk9IuYDj5TLtwFHNa13JPDQtEcnacp1Wj+B9hH4nO3bt3Pgj3byszf+ryndbzvF0LMAZM9+FUcyOT27f8L23rlVh6EaqCIpuxpYCawuf17VtPyLEfEZ4AjgeODmCuKTNMU2b97M7T+4h10LXlR1KJOy/36DAHxn19YJ1qyP2Q8+0Zb9HnLIIR3XweuuXcVNltkH1Olm0Hhmc8ghh1QdhGqg3V1ifAlYChweEduACymSsSsj4l3AFuDtAJl5d0RcCWwCBoH3ZObudsYnafrsWvAiHnjfK6sOY8Y69pI72rLfSy7pvD60hms4P/7xj1ccidSatiZlmfnre3lp+V7W/xjwsXbEsn37dp788Ww7N22zbQOzOWiwPb3CP/tgZ/XoP7ijGJGhd95PKo5kcp59cDYcV3UUktS9uqpHf3WuRYsWVR1CyzY/W7RLWjS7Q2I/rjM/Z0maKbomKZs/fz67erc4zFKbXXLtscyeN/W9wnfiQL3eQpEktaJTWkFKkqQZbmBggFWrVrFz586qQ6mESZkkSaqFRqPBpk2baDQaVYdSCZMySZJUuYGBAdasWUNmct1113VlbVnXtCmTVJ3t27cz+8kn2tZtg2D2tifYflB7nnxul3Z1KtzOzn/b0UGvCo1Gg2efLTr+ffbZZ2k0Gpx77rkVRzW9rCmTJM0oc+bMYc6cOVWHoRatW7duRPn666+vKJLqdFVN2YMDndVP2Y7Hi36u5h3cGf1cQfEZH+dwpBpl/vz5bNk1aOexbXTsJXcwf/bUP/ncTtY4qdmsWbNGlHt7uypFAbooKevE/peefbyogp89r3NiP25eZ37WkqRqPfnkkyPKTzzRnqHD6qxrkrJO/I/Mfq4kSd3iiCOO4KGHHtpTXrBgQYXRVMM2ZZIkqXLHHnvsuOVuYFImSZIqd+utt44ob9y4saJIqtM1ty8lVWv2g53TJcb+O54G4CfzOucJvtkPPuGA8upoNvQ3KZM0DTrt4Y/nBpM/quJIWuCA8upwNvQ3KZM0DTrtQRsfspGm31FHHcXWrVv3lI8++ugKo6mGbcokSVLlPvCBD4xb7gYmZZIkqXKHHnrouOVuYFImSZIq99nPfnbccjcwKZMkSZW75ZZbRpRvvvnmiiKpjkmZJElSDZiUSZKkyh144IEjygcddFBFkVTHpEySJFVu1apVI8rDXdN0E5MySZJUuZNPPpk5c4pRNObMmcNJJ51UcUTTz6RMkiTVwoknngjAK17xioojqYZJmSRJqtzAwAC33347ALfddhs7d+6sOKLpZ1ImSZIq12g0GBoaAmBoaIhGo1FxRNPPpEySJFVu/fr1DA4OAjA4OMi6desqjmj6mZRJkqTKnXLKKSPKp556akWRVMekTJIkVW7Xrl0jys8880xFkVSnt+oApCpddtllbN68uS37Ht5vO/raWbRoEeecc86U71eSqvKd73xnRPlb3/pWRZFUx6RMapPh/nYkSROLiHHL3cCkTF3N2qbO1q6aznbWcoI1ndJYXv/613PTTTftKb/hDW+oMJpq2KZMapOBgQFWrVrVlX3tdLo5c+ZY0ylNs/33339E+YADDqgokupYUya1SaPRYNOmTTQaDc4999yqw5mRrG2SZo5vf/vbI8rf/OY3ef/7319NMBUxKZsCnXgLxdsn7TUwMMDatWvJTNasWUN/fz9z586tOixJqq2lS5dy7bXXkplEBMuWLas6pGnn7csamzVrFk899RSPP/541aGoRY1Gg927dwOwe/furuyZWpJa0d/fT2YCkJn09/dXHNH0s6ZsCrSrxmn4F/LRRx/ls5/9bFuOofZYv379iKRs3bp13sKUpHE89thjzyt32x0Ga8pq6nvf+x5PPvkkAE888cSeQVrVGU488cQR5Ve84hUVRSJJneHTn/70uOVuYFJWU5/4xCdGlFevXl1RJNoXd91117hlSdJIW7duHVHesmVLRZFUx6SspoZryYY98cQTFUWiffH000+PKD/11FMVRSJJneGoo44aUT766KMriqQ6JmU1td9++41bliRpJvnABz4wbrkbmJTV1LPPPjtuWZKkmWTRokXMmjULgN7eXo499tiKI5p+JmWSJKlymzdv3vPU+uDgIA888EDFEU0/kzJJklS50Q+4jS53A5Oymnrb2942ovyrv/qrFUUiSVL7PfTQQyPKDz74YEWRVMekrKZWrlw5ovzOd76zokgkSdJ0qF1SFhGnR8S9EXF/RKyqOp4qDdeWWUsmSdLMV6thliJiFvBnwJuBbcAtEXF1Zm6qNrJqrFy58nk1ZpIkaWaqVVIGvA64PzM3A0REAzgT6MqkTJKkF+Kyyy5jzZo1U77fp59+es/g4e10xhlnTOn+IoI5c+ZM6T4BVqxYMSXjYNft9uUCoHmchW3lshEi4t0RsTEiNu7YsWPagpMkSWqXutWUxRjLnpeKZ+alwKUAixcvbn+qLklSBzrnnHOmpAZnOqxcuZKBgYE95cMOO4zLL7+8uoAqULeasm1A8+BXRwIP7WVdSZI0Q1x44YXjlrtB3ZKyW4DjI+LYiNgf6AeurjgmqWXXXHPNuGVJ0kiLFi2ir68PKGrJHGapYpk5CPwO8A3gHuDKzLy72qgkSdJ0uPDCCznwwAO7spYMIKbj6Yl2Wrx4cW7cuLHqMCRJkiYUEbdm5uKxXqtVTZkkSVK3MimTJEmqAZMySZKkGjApkyRJqgGTMkmSpBowKZMkSaoBkzJJkqQaMCmTJEmqAZMySZKkGuj4Hv0jYgfw71XH0UaHA/9ZdRDaZ56/zuW562yev84108/dMZk5b6wXOj4pm+kiYuPehmNQ/Xn+OpfnrrN5/jpXN587b19KkiTVgEmZJElSDZiU1d+lVQegF8Tz17k8d53N89e5uvbc2aZMkiSpBqwpkyRJqgGTsmkQEUdGxFURcV9E/CAiLomI/cvXvhQRd0TEeRHxMxFxW0R8LyKOi4gnynWOiIj/V+276F7jnb9xtvlhRBxezn9zeiLtPhHxsoholOdlU0T8U0T8VA3iOisiTqg6jk4UEW+NiIyIn5lgvX+KiEMnWOf3R5W9FptM5/UTEUsj4uvt2Pckjr0wIv57FcdulUlZm0VEAF8F/iEzjwd+CngR8LGIeBlwama+MjMvBs4CrsrMkzPzB8P7yMyHMvNtFYTf9cY7f5PdR2ae2qbwulp5br4GrM/M4zLzBOD3gZdOYttZU3D88fZxFmBStm9+HbgR6B9vpcz8b5n52AT7GpGUeS0+54VcPx1oIdBSUjYV3xH7JDOd2jgBy4ENo5a9GHgU+DfgaeA24ELgP4AHgXXlek+UPxcCd5XzZ1MkCdcC9wGfbNrvW4BvAd8Fvgy8qOr33+nTBOfvt8c5Fz8EDh91HpcC64H/B3wf+ALPtet8DXADcCvwDWB+1e+97hPwptHnplwewKeAu4A7gV9r+vzXAV8ENpXX1feBK4A7yvNyYNN5/165/eeBA5rO6//muaThHOAW4HbgK8CBwKnAAPBAeW0fV07Xluf3X4Gfqfrzq+NE8Q/PgxT//Hwf+K/AlU2vLwWuaToXw9fYP5Sf7d3Au8tlq4Hd5Tn4Qrls+Foc73dkzGt0pk37eP3cAFxJ8bdrNfAbwM3leseV610O/EX5e/5vwC82bf/1cv6g8rq6pbzOziyXn12ey2vK6+d3gN8r1/k20FeuN+b1VB77/wDfBDYDbyuXfxv4Ufm7cB7Ftf+vFH8rv0tROTIcY/N3xEeB9zV9Nh8D3tvW81L1L8ZMn4D3AhePsfx7wCspk61y2R8BH2gq7y0p2wwcAsymGM3gKIoekDcAB5XrfQj431W//06fJjh/7x3rXJSv/5Cxk7IfAUdS1FJ/CzgN2K/8EplXrvdrwOerfu91n8Y5N78CXAfMovivfwswv/z8nwSOLddbCCTwxrL8eeAD5bncCvxUufz/Au9vOq8fbDrWYU3zfwz8bjl/+fAfhLK8Fji+nH89cH3Vn18dJ+AdwF+X898EXleev+HvtT8H3tF0LoavseE/1nMokonDyvITo/Y/fC2O9zvyvGu06s+lTZ/1vlw/j5XzB1Akzx8ut3kf8Kfl/OUUCVMPcDywrbymlvJcUvYnTefxUIrk7SCKv2/3AwcD88pz8Vvlehc3XYdjXk/lsb9cHvsE4P5y+Z5jl+UDgdnl/PHAxqb1Rn9HfLec7wF+QNM1346pF7VbUHzxT3b5ZKzNzB8BRMQm4BiKX+wTgJuKWmn2p/hC0Qsz0fkb61xsHWd/N2fmtnL92ygu+seAE4HrynM3C9g+JdF3p9OAL2XmbuDhiLgBeC3wY4rP/4Gmdbdm5k3l/N9R/KG6DnggM/+tXH4F8B7gT8vy3zdtf2JE/DHF9fciilrOESLiRRS1Z18uzy8Uf9T0fL/Oc59zA3g7xR/4M8p2tb8AfHCM7d4bEW8t54+i+EP76DjHmeh3ZPQ1euO+v6WOM95nc0tmbgeIiB8A/1JucyewrGkfV2bmEHBfRGwGRrcPfAvwSxHxgbI8Gzi6nF+XmY8Dj0fEjyhqzYaP8cpJXE//UB57U0Ts7VbsfsBnI+JVFLWpze3o9nxHZOYPI+LRiDiZIkH9XmaO93v1gpmUtd/dFP957BERL6b44ti9j/t8pml+N8V5DOC6zPz1fdynxjbR+RvrXIxnb+fu7sw85QVH213uBsZqaxljLBv25Kjy6IQ7J9h+9D4uB87KzNsj4myK/7RH6wEey8xXTbDfrhYRh1HcUjsxIpLin5ME/idFUjxAkRQ8Pmq7pcAK4JTMfCoi1lP8kR/3cOO81uo13an25fpp/myGmspDjPycxrquRh/jVzLz3hELI14/iWNMdD01b7+393Ie8DBwUrm/XU2vjf6O+CuKGryXUdSmt5UN/dtvLXBgRPwP2NN48CKKL/OnpvA43wbeGBH/pTzOgXV4Cm0GmI7zdy8wLyJOKY+xX0S8fIr2PZNdDxwQEecML4iI1wI7gV+LiFkRMQ9YQtHuZSxHD3/uPNfA/PvAwuFrCXgnRVuasRwMbI+I/Sja1wx7vHyNzPwx8EBEvL2MMSLipNbeald4G/B/M/OYzFyYmUdRtCsaBF5N0X7v78fY7hBgZ5mQ/QzwhqbXni3PzWgbmPzvyEw1FdfP3rw9Inoi4jhgEcV3XLNvAL9bPmxAWRM1Kft4Pe25HkuHANvLGrV3UvwDsDdfA06nqC18Xk34VDMpa7Msbka/leKX9D6Ke+e7GPVU0BQcZwdFNv+liLiDIkkb95FyTWw6zl9m/oTiD9InIuJ2isaoPiU2gaZz8+bykf67KdplfpGi4f7tFH94PpiZ/7GX3dwDrCyvmT7gzzNzF0XtzJcj4k6K/9D/Yi/b/yHwHYpbnt9vWt4A/leU3dtQJGzvKs/v3cCZ+/i2Z7Jfp/gD2OwrFA9UfJ2i0f9YXSpcC/SW5/CjFN99wy4F7oiIL4za5mtM/ndkRpqi62dv7qX4R+afKdqE7Rr1+kcpbiHeERF3leVWtHo93QEMRsTtEXEe8DmK6/7bFLcuR9eO7VF+P6+juCW7r3e3Js0e/SV1pYhYSNH498SqY5Fmioi4nOK6mhF9a0ZED8UTmm/PzPvafTxryiRJkkaJogPo+yke6Gp7QgbWlEmSJNWCNWWSJEk1YFImSZJUAyZlkiRJNWBSJkmSVAMmZZJqIyKWRsRYfVHtbf2zI+KIdsbUbhExbp93EXFoRPz2dMUjqTomZZJqISL2ZTibs4GOTsqYuCPiQwGTMqkLmJRJekEiYmFEfD8i/ioi7oqIL0TEioi4KSLui4jXldM3yx7uvxkRP11ue3ZEfDkiruG5wY2H9/vacv1FEfGaiLghIm6NiG9ExPyIeBuwGPhCRNwWEXP2Et/qiNgUEXdExKfLZfMi4isRcUs5vbFp+XUR8d2I+MuI+PeIOHwy77Hc/qCI+Hy5z+9FxJlN7/OrEXFtuf4nh2MD5pTxj+51fthq4LhynU9FxN8O77fcxxci4pfKY1xVHuPeiLiwaZ13RMTN5T7+MorhwiTVTWY6OTk57fMELKQYn/AVFP/o3UoxcG9QDH/yD8CLgd5y/RXAV8r5s4FtQF9ZXkoxlM6p5X6OphiO5ZvAvHKdXwM+X86vBxaPE1sfxZAvw30yHlr+/CJwWjl/NHBPOf9Z4IJy/nSKgZQPn8x7LLf5E+Adw8eiGJbroPJ9bqYYc2828O/AUeV6T0zi872rqfxzTcc7hGJ8yN7yGNuBw4A5wF0USevPAtcA+5XbfA74H1X/3jg5OT1/2pfbBZI02gOZeSdAOYbe2szMcuzIhRTJwxURcTxFotM8SPR1mTnQVP5ZijEL35KZD0XEicCJwHVRjF88iyL5mIwfU4xV+lcR8Y88N3biCuCEcn8AL46Ig4HTKMYDJDOvjYidLbxHgLcAvxQRHyjLsymSPsr1f1Ruvwk4Btg6yfexR2beEBF/FhEvAX6ZIsEdLN/LdZn5aHmMr5bvZxB4DXBLuc4c4JFWjyup/UzKJE2FZ5rmh5rKQxTfMx8F1mXmW8sxJ9c3rT96MODtFMnMycBDFLVRd2fmKa0GVSYrrwOWUwxs/TvAmyhqu07JzKeb14+mLG0ME71Hylh/JTPvHbXf14/afjcv7Pv3bykGZe4HfrNp+eghWrKM6YrMvOAFHE/SNLBNmaTpcAjwYDl/9gTrPgb8AvAnEbGU4vbjvIg4BSAi9ouIl5frPg4cvLcdRcSLgEMy85+A9wOvKl/6F4oEbXi94eU3Ar9aLnsLMHeCWEf7BvC7w8ldRJw8iW2ejYj9xnl9rPd4OcX7ITPvblr+5ojoK9vXnQXcBKwF3lbWrFG+fswk4pI0zUzKJE2HTwIfj4ibKG4/jiszHwbOAP6MosbsbcAnIuJ24DaKNmdQJCd/MU5D/4OBr0fEHcANwHnl8vcCi8vG/5uA3yqXfxh4S0R8F/ivFLV2j7fwPj9KcWv2joi4qyxP5NJy/TEb+pe3I28qHzD4VLnsYeAe4G9GrX4jRS3abRS3NTdm5ibgD4B/KT+H64D5LbwnSdPEAcklqRQRBwC7y9uepwB/npmvqjis54mIA4E7gVc3tVM7m+Khh98Zb1tJ9WWbMkl6ztHAlRHRA/wEOKfieJ4nIlZQPPn5meGETNLMYE2ZpBkhIr4GHDtq8Ycy8xtVxNOqiDiMov3XaMuHn6iUNLOZlEmSJNWADf0lSZJqwKRMkiSpBkzKJEmSasCkTJIkqQZMyiRJkmrg/weiU3Q/lkaH7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Content Placeholder 3"/>
          <p:cNvPicPr>
            <a:picLocks noGrp="1" noChangeAspect="1"/>
          </p:cNvPicPr>
          <p:nvPr>
            <p:ph sz="half" idx="2"/>
          </p:nvPr>
        </p:nvPicPr>
        <p:blipFill>
          <a:blip r:embed="rId2"/>
          <a:stretch>
            <a:fillRect/>
          </a:stretch>
        </p:blipFill>
        <p:spPr>
          <a:xfrm>
            <a:off x="155575" y="2929481"/>
            <a:ext cx="5815014" cy="3694291"/>
          </a:xfrm>
          <a:prstGeom prst="rect">
            <a:avLst/>
          </a:prstGeom>
        </p:spPr>
      </p:pic>
      <p:pic>
        <p:nvPicPr>
          <p:cNvPr id="6" name="Content Placeholder 5"/>
          <p:cNvPicPr>
            <a:picLocks noGrp="1" noChangeAspect="1"/>
          </p:cNvPicPr>
          <p:nvPr>
            <p:ph sz="quarter" idx="4"/>
          </p:nvPr>
        </p:nvPicPr>
        <p:blipFill>
          <a:blip r:embed="rId3"/>
          <a:stretch>
            <a:fillRect/>
          </a:stretch>
        </p:blipFill>
        <p:spPr>
          <a:xfrm>
            <a:off x="6761377" y="2939183"/>
            <a:ext cx="5183188" cy="3684589"/>
          </a:xfrm>
          <a:prstGeom prst="rect">
            <a:avLst/>
          </a:prstGeom>
        </p:spPr>
      </p:pic>
    </p:spTree>
    <p:extLst>
      <p:ext uri="{BB962C8B-B14F-4D97-AF65-F5344CB8AC3E}">
        <p14:creationId xmlns:p14="http://schemas.microsoft.com/office/powerpoint/2010/main" val="4292750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73891"/>
            <a:ext cx="10515600" cy="480291"/>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839788" y="1200727"/>
            <a:ext cx="5157787" cy="1304348"/>
          </a:xfrm>
        </p:spPr>
        <p:txBody>
          <a:bodyPr anchor="t">
            <a:normAutofit fontScale="92500" lnSpcReduction="10000"/>
          </a:bodyPr>
          <a:lstStyle/>
          <a:p>
            <a:pPr marL="342900" indent="-342900">
              <a:buFont typeface="Arial" panose="020B0604020202020204" pitchFamily="34" charset="0"/>
              <a:buChar char="•"/>
            </a:pPr>
            <a:r>
              <a:rPr lang="en-US" sz="1600" b="0" dirty="0"/>
              <a:t>The distribution </a:t>
            </a:r>
            <a:r>
              <a:rPr lang="en-US" sz="1600" b="0" dirty="0" smtClean="0"/>
              <a:t>for volatility is </a:t>
            </a:r>
            <a:r>
              <a:rPr lang="en-US" sz="1600" b="0" dirty="0"/>
              <a:t>rightly skewed</a:t>
            </a:r>
          </a:p>
          <a:p>
            <a:pPr marL="342900" indent="-342900">
              <a:buFont typeface="Arial" panose="020B0604020202020204" pitchFamily="34" charset="0"/>
              <a:buChar char="•"/>
            </a:pPr>
            <a:r>
              <a:rPr lang="en-US" sz="1600" b="0" dirty="0"/>
              <a:t>The boxplot shows that there are a lot of upper outliers to the right for this variable.</a:t>
            </a:r>
          </a:p>
          <a:p>
            <a:pPr marL="342900" indent="-342900">
              <a:buFont typeface="Arial" panose="020B0604020202020204" pitchFamily="34" charset="0"/>
              <a:buChar char="•"/>
            </a:pPr>
            <a:r>
              <a:rPr lang="en-US" sz="1600" b="0" dirty="0" smtClean="0"/>
              <a:t>There is a significant difference in the average and median volatility</a:t>
            </a:r>
            <a:endParaRPr lang="en-US" sz="1600" b="0" dirty="0"/>
          </a:p>
        </p:txBody>
      </p:sp>
      <p:sp>
        <p:nvSpPr>
          <p:cNvPr id="11" name="Text Placeholder 10"/>
          <p:cNvSpPr>
            <a:spLocks noGrp="1"/>
          </p:cNvSpPr>
          <p:nvPr>
            <p:ph type="body" sz="quarter" idx="3"/>
          </p:nvPr>
        </p:nvSpPr>
        <p:spPr>
          <a:xfrm>
            <a:off x="6172200" y="1200727"/>
            <a:ext cx="5183188" cy="1304348"/>
          </a:xfrm>
        </p:spPr>
        <p:txBody>
          <a:bodyPr anchor="t">
            <a:normAutofit/>
          </a:bodyPr>
          <a:lstStyle/>
          <a:p>
            <a:pPr marL="342900" indent="-342900">
              <a:buFont typeface="Arial" panose="020B0604020202020204" pitchFamily="34" charset="0"/>
              <a:buChar char="•"/>
            </a:pPr>
            <a:r>
              <a:rPr lang="en-US" sz="1600" b="0" dirty="0"/>
              <a:t>The distribution for </a:t>
            </a:r>
            <a:r>
              <a:rPr lang="en-US" sz="1600" b="0" dirty="0" smtClean="0"/>
              <a:t>ROE is  highly skewed to the right</a:t>
            </a:r>
            <a:endParaRPr lang="en-US" sz="1600" b="0" dirty="0"/>
          </a:p>
          <a:p>
            <a:pPr marL="342900" indent="-342900">
              <a:buFont typeface="Arial" panose="020B0604020202020204" pitchFamily="34" charset="0"/>
              <a:buChar char="•"/>
            </a:pPr>
            <a:r>
              <a:rPr lang="en-US" sz="1600" b="0" dirty="0"/>
              <a:t>The boxplot shows that there are a lot of upper outliers to the right for this variable</a:t>
            </a:r>
            <a:r>
              <a:rPr lang="en-US" sz="1600" b="0" dirty="0" smtClean="0"/>
              <a:t>.</a:t>
            </a:r>
          </a:p>
          <a:p>
            <a:pPr marL="342900" indent="-342900">
              <a:buFont typeface="Arial" panose="020B0604020202020204" pitchFamily="34" charset="0"/>
              <a:buChar char="•"/>
            </a:pPr>
            <a:r>
              <a:rPr lang="en-US" sz="1600" b="0" dirty="0"/>
              <a:t>The </a:t>
            </a:r>
            <a:r>
              <a:rPr lang="en-US" sz="1600" b="0" dirty="0" smtClean="0"/>
              <a:t>average ROE is </a:t>
            </a:r>
            <a:r>
              <a:rPr lang="en-US" sz="1600" b="0" dirty="0"/>
              <a:t>higher than the </a:t>
            </a:r>
            <a:r>
              <a:rPr lang="en-US" sz="1600" b="0" dirty="0" smtClean="0"/>
              <a:t>median ROE</a:t>
            </a:r>
            <a:endParaRPr lang="en-US" sz="1600" b="0" dirty="0"/>
          </a:p>
        </p:txBody>
      </p:sp>
      <p:pic>
        <p:nvPicPr>
          <p:cNvPr id="4" name="Content Placeholder 3"/>
          <p:cNvPicPr>
            <a:picLocks noGrp="1" noChangeAspect="1"/>
          </p:cNvPicPr>
          <p:nvPr>
            <p:ph sz="half" idx="2"/>
          </p:nvPr>
        </p:nvPicPr>
        <p:blipFill>
          <a:blip r:embed="rId2"/>
          <a:stretch>
            <a:fillRect/>
          </a:stretch>
        </p:blipFill>
        <p:spPr>
          <a:xfrm>
            <a:off x="839788" y="2820203"/>
            <a:ext cx="5157787" cy="3054331"/>
          </a:xfrm>
          <a:prstGeom prst="rect">
            <a:avLst/>
          </a:prstGeom>
        </p:spPr>
      </p:pic>
      <p:pic>
        <p:nvPicPr>
          <p:cNvPr id="6" name="Content Placeholder 5"/>
          <p:cNvPicPr>
            <a:picLocks noGrp="1" noChangeAspect="1"/>
          </p:cNvPicPr>
          <p:nvPr>
            <p:ph sz="quarter" idx="4"/>
          </p:nvPr>
        </p:nvPicPr>
        <p:blipFill>
          <a:blip r:embed="rId3"/>
          <a:stretch>
            <a:fillRect/>
          </a:stretch>
        </p:blipFill>
        <p:spPr>
          <a:xfrm>
            <a:off x="6172200" y="2812682"/>
            <a:ext cx="5183188" cy="3069373"/>
          </a:xfrm>
          <a:prstGeom prst="rect">
            <a:avLst/>
          </a:prstGeom>
        </p:spPr>
      </p:pic>
    </p:spTree>
    <p:extLst>
      <p:ext uri="{BB962C8B-B14F-4D97-AF65-F5344CB8AC3E}">
        <p14:creationId xmlns:p14="http://schemas.microsoft.com/office/powerpoint/2010/main" val="2148963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0"/>
            <a:ext cx="10515600" cy="526474"/>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0" y="822036"/>
            <a:ext cx="5157787" cy="1838037"/>
          </a:xfrm>
        </p:spPr>
        <p:txBody>
          <a:bodyPr anchor="t">
            <a:normAutofit/>
          </a:bodyPr>
          <a:lstStyle/>
          <a:p>
            <a:pPr marL="342900" indent="-342900">
              <a:buFont typeface="Arial" panose="020B0604020202020204" pitchFamily="34" charset="0"/>
              <a:buChar char="•"/>
            </a:pPr>
            <a:r>
              <a:rPr lang="en-US" sz="1600" b="0" dirty="0"/>
              <a:t>The distribution </a:t>
            </a:r>
            <a:r>
              <a:rPr lang="en-US" sz="1600" b="0" dirty="0" smtClean="0"/>
              <a:t>for cash ratio is </a:t>
            </a:r>
            <a:r>
              <a:rPr lang="en-US" sz="1600" b="0" dirty="0"/>
              <a:t>rightly skewed</a:t>
            </a:r>
          </a:p>
          <a:p>
            <a:pPr marL="342900" indent="-342900">
              <a:buFont typeface="Arial" panose="020B0604020202020204" pitchFamily="34" charset="0"/>
              <a:buChar char="•"/>
            </a:pPr>
            <a:r>
              <a:rPr lang="en-US" sz="1600" b="0" dirty="0"/>
              <a:t>The boxplot shows that there are a lot of upper outliers to the right for this variable.</a:t>
            </a:r>
          </a:p>
          <a:p>
            <a:pPr marL="342900" indent="-342900">
              <a:buFont typeface="Arial" panose="020B0604020202020204" pitchFamily="34" charset="0"/>
              <a:buChar char="•"/>
            </a:pPr>
            <a:r>
              <a:rPr lang="en-US" sz="1600" b="0" dirty="0"/>
              <a:t>There is a significant difference in the average and median </a:t>
            </a:r>
            <a:r>
              <a:rPr lang="en-US" sz="1600" b="0" dirty="0" smtClean="0"/>
              <a:t>for cash ratio</a:t>
            </a:r>
            <a:endParaRPr lang="en-US" sz="1600" b="0" dirty="0"/>
          </a:p>
        </p:txBody>
      </p:sp>
      <p:sp>
        <p:nvSpPr>
          <p:cNvPr id="11" name="Text Placeholder 10"/>
          <p:cNvSpPr>
            <a:spLocks noGrp="1"/>
          </p:cNvSpPr>
          <p:nvPr>
            <p:ph type="body" sz="quarter" idx="3"/>
          </p:nvPr>
        </p:nvSpPr>
        <p:spPr>
          <a:xfrm>
            <a:off x="6197600" y="849745"/>
            <a:ext cx="5157788" cy="1655330"/>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net cash flow is </a:t>
            </a:r>
            <a:r>
              <a:rPr lang="en-US" sz="1600" b="0" dirty="0"/>
              <a:t>almost the same with the median indicating the distribution is nearly symmetrical</a:t>
            </a:r>
          </a:p>
          <a:p>
            <a:pPr marL="285750" indent="-285750">
              <a:buFont typeface="Arial" panose="020B0604020202020204" pitchFamily="34" charset="0"/>
              <a:buChar char="•"/>
            </a:pPr>
            <a:r>
              <a:rPr lang="en-US" sz="1600" b="0" dirty="0"/>
              <a:t>There are outliers on both sides for this </a:t>
            </a:r>
            <a:r>
              <a:rPr lang="en-US" sz="1600" b="0" dirty="0" smtClean="0"/>
              <a:t>distribution</a:t>
            </a:r>
            <a:endParaRPr lang="en-US" sz="1600" b="0" dirty="0"/>
          </a:p>
        </p:txBody>
      </p:sp>
      <p:pic>
        <p:nvPicPr>
          <p:cNvPr id="4" name="Content Placeholder 3"/>
          <p:cNvPicPr>
            <a:picLocks noGrp="1" noChangeAspect="1"/>
          </p:cNvPicPr>
          <p:nvPr>
            <p:ph sz="half" idx="2"/>
          </p:nvPr>
        </p:nvPicPr>
        <p:blipFill>
          <a:blip r:embed="rId2"/>
          <a:stretch>
            <a:fillRect/>
          </a:stretch>
        </p:blipFill>
        <p:spPr>
          <a:xfrm>
            <a:off x="112832" y="3103417"/>
            <a:ext cx="5157787" cy="2999865"/>
          </a:xfrm>
          <a:prstGeom prst="rect">
            <a:avLst/>
          </a:prstGeom>
        </p:spPr>
      </p:pic>
      <p:pic>
        <p:nvPicPr>
          <p:cNvPr id="6" name="Content Placeholder 5"/>
          <p:cNvPicPr>
            <a:picLocks noGrp="1" noChangeAspect="1"/>
          </p:cNvPicPr>
          <p:nvPr>
            <p:ph sz="quarter" idx="4"/>
          </p:nvPr>
        </p:nvPicPr>
        <p:blipFill>
          <a:blip r:embed="rId3"/>
          <a:stretch>
            <a:fillRect/>
          </a:stretch>
        </p:blipFill>
        <p:spPr>
          <a:xfrm>
            <a:off x="6184900" y="2955635"/>
            <a:ext cx="5183188" cy="3069373"/>
          </a:xfrm>
          <a:prstGeom prst="rect">
            <a:avLst/>
          </a:prstGeom>
        </p:spPr>
      </p:pic>
    </p:spTree>
    <p:extLst>
      <p:ext uri="{BB962C8B-B14F-4D97-AF65-F5344CB8AC3E}">
        <p14:creationId xmlns:p14="http://schemas.microsoft.com/office/powerpoint/2010/main" val="3050651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9788" y="143454"/>
            <a:ext cx="10515600" cy="466148"/>
          </a:xfrm>
        </p:spPr>
        <p:txBody>
          <a:bodyPr>
            <a:normAutofit fontScale="90000"/>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155576" y="816553"/>
            <a:ext cx="5157787" cy="1729220"/>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net income </a:t>
            </a:r>
            <a:r>
              <a:rPr lang="en-US" sz="1600" b="0" dirty="0"/>
              <a:t>is almost the same with the median indicating the distribution is </a:t>
            </a:r>
            <a:r>
              <a:rPr lang="en-US" sz="1600" b="0" dirty="0" smtClean="0"/>
              <a:t>almost </a:t>
            </a:r>
            <a:r>
              <a:rPr lang="en-US" sz="1600" b="0" dirty="0"/>
              <a:t>symmetrical</a:t>
            </a:r>
          </a:p>
          <a:p>
            <a:pPr marL="285750" indent="-285750">
              <a:buFont typeface="Arial" panose="020B0604020202020204" pitchFamily="34" charset="0"/>
              <a:buChar char="•"/>
            </a:pPr>
            <a:r>
              <a:rPr lang="en-US" sz="1600" b="0" dirty="0"/>
              <a:t>There are outliers on both sides for this </a:t>
            </a:r>
            <a:r>
              <a:rPr lang="en-US" sz="1600" b="0" dirty="0" smtClean="0"/>
              <a:t>distribution</a:t>
            </a:r>
            <a:endParaRPr lang="en-US" sz="1600" b="0" dirty="0"/>
          </a:p>
        </p:txBody>
      </p:sp>
      <p:sp>
        <p:nvSpPr>
          <p:cNvPr id="11" name="Text Placeholder 10"/>
          <p:cNvSpPr>
            <a:spLocks noGrp="1"/>
          </p:cNvSpPr>
          <p:nvPr>
            <p:ph type="body" sz="quarter" idx="3"/>
          </p:nvPr>
        </p:nvSpPr>
        <p:spPr>
          <a:xfrm>
            <a:off x="6329218" y="816553"/>
            <a:ext cx="5183188" cy="1889702"/>
          </a:xfrm>
        </p:spPr>
        <p:txBody>
          <a:bodyPr anchor="t">
            <a:normAutofit/>
          </a:bodyPr>
          <a:lstStyle/>
          <a:p>
            <a:pPr marL="285750" indent="-285750">
              <a:buFont typeface="Arial" panose="020B0604020202020204" pitchFamily="34" charset="0"/>
              <a:buChar char="•"/>
            </a:pPr>
            <a:r>
              <a:rPr lang="en-US" sz="1600" b="0" dirty="0"/>
              <a:t>The average </a:t>
            </a:r>
            <a:r>
              <a:rPr lang="en-US" sz="1600" b="0" dirty="0" smtClean="0"/>
              <a:t>earnings per share is the </a:t>
            </a:r>
            <a:r>
              <a:rPr lang="en-US" sz="1600" b="0" dirty="0"/>
              <a:t>same with the median indicating the distribution is </a:t>
            </a:r>
            <a:r>
              <a:rPr lang="en-US" sz="1600" b="0" dirty="0" smtClean="0"/>
              <a:t>symmetrical</a:t>
            </a:r>
            <a:endParaRPr lang="en-US" sz="1600" b="0" dirty="0"/>
          </a:p>
          <a:p>
            <a:pPr marL="285750" indent="-285750">
              <a:buFont typeface="Arial" panose="020B0604020202020204" pitchFamily="34" charset="0"/>
              <a:buChar char="•"/>
            </a:pPr>
            <a:r>
              <a:rPr lang="en-US" sz="1600" b="0" dirty="0"/>
              <a:t>There are outliers on both sides for this distribution</a:t>
            </a:r>
          </a:p>
          <a:p>
            <a:endParaRPr lang="en-US" sz="1600" b="0" dirty="0"/>
          </a:p>
        </p:txBody>
      </p:sp>
      <p:pic>
        <p:nvPicPr>
          <p:cNvPr id="4" name="Content Placeholder 3"/>
          <p:cNvPicPr>
            <a:picLocks noGrp="1" noChangeAspect="1"/>
          </p:cNvPicPr>
          <p:nvPr>
            <p:ph sz="half" idx="2"/>
          </p:nvPr>
        </p:nvPicPr>
        <p:blipFill>
          <a:blip r:embed="rId2"/>
          <a:stretch>
            <a:fillRect/>
          </a:stretch>
        </p:blipFill>
        <p:spPr>
          <a:xfrm>
            <a:off x="155575" y="2812682"/>
            <a:ext cx="5157787" cy="3476135"/>
          </a:xfrm>
          <a:prstGeom prst="rect">
            <a:avLst/>
          </a:prstGeom>
        </p:spPr>
      </p:pic>
      <p:pic>
        <p:nvPicPr>
          <p:cNvPr id="6" name="Content Placeholder 5"/>
          <p:cNvPicPr>
            <a:picLocks noGrp="1" noChangeAspect="1"/>
          </p:cNvPicPr>
          <p:nvPr>
            <p:ph sz="quarter" idx="4"/>
          </p:nvPr>
        </p:nvPicPr>
        <p:blipFill>
          <a:blip r:embed="rId3"/>
          <a:stretch>
            <a:fillRect/>
          </a:stretch>
        </p:blipFill>
        <p:spPr>
          <a:xfrm>
            <a:off x="6172200" y="2812682"/>
            <a:ext cx="5183188" cy="3476135"/>
          </a:xfrm>
          <a:prstGeom prst="rect">
            <a:avLst/>
          </a:prstGeom>
        </p:spPr>
      </p:pic>
    </p:spTree>
    <p:extLst>
      <p:ext uri="{BB962C8B-B14F-4D97-AF65-F5344CB8AC3E}">
        <p14:creationId xmlns:p14="http://schemas.microsoft.com/office/powerpoint/2010/main" val="292469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latin typeface="Algerian" panose="04020705040A02060702" pitchFamily="82" charset="0"/>
              </a:rPr>
              <a:t>EXPLORATORY DATA ANALYSIS(EDA)</a:t>
            </a:r>
            <a:endParaRPr lang="en-US" dirty="0">
              <a:latin typeface="Algerian" panose="04020705040A02060702" pitchFamily="82" charset="0"/>
            </a:endParaRPr>
          </a:p>
        </p:txBody>
      </p:sp>
      <p:sp>
        <p:nvSpPr>
          <p:cNvPr id="9" name="Text Placeholder 8"/>
          <p:cNvSpPr>
            <a:spLocks noGrp="1"/>
          </p:cNvSpPr>
          <p:nvPr>
            <p:ph type="body" idx="1"/>
          </p:nvPr>
        </p:nvSpPr>
        <p:spPr>
          <a:xfrm>
            <a:off x="411740" y="1533381"/>
            <a:ext cx="5157787" cy="1246764"/>
          </a:xfrm>
        </p:spPr>
        <p:txBody>
          <a:bodyPr anchor="t">
            <a:normAutofit fontScale="85000" lnSpcReduction="20000"/>
          </a:bodyPr>
          <a:lstStyle/>
          <a:p>
            <a:pPr marL="342900" indent="-342900">
              <a:buFont typeface="Arial" panose="020B0604020202020204" pitchFamily="34" charset="0"/>
              <a:buChar char="•"/>
            </a:pPr>
            <a:r>
              <a:rPr lang="en-US" sz="1600" b="0" dirty="0"/>
              <a:t>The distribution for </a:t>
            </a:r>
            <a:r>
              <a:rPr lang="en-US" sz="1600" b="0" dirty="0" smtClean="0"/>
              <a:t>estimated shares outstanding is </a:t>
            </a:r>
            <a:r>
              <a:rPr lang="en-US" sz="1600" b="0" dirty="0"/>
              <a:t>rightly skewed</a:t>
            </a:r>
          </a:p>
          <a:p>
            <a:pPr marL="342900" indent="-342900">
              <a:buFont typeface="Arial" panose="020B0604020202020204" pitchFamily="34" charset="0"/>
              <a:buChar char="•"/>
            </a:pPr>
            <a:r>
              <a:rPr lang="en-US" sz="1600" b="0" dirty="0"/>
              <a:t>The boxplot shows that there are a lot of upper outliers to the right for this variable.</a:t>
            </a:r>
          </a:p>
          <a:p>
            <a:pPr marL="342900" indent="-342900">
              <a:buFont typeface="Arial" panose="020B0604020202020204" pitchFamily="34" charset="0"/>
              <a:buChar char="•"/>
            </a:pPr>
            <a:r>
              <a:rPr lang="en-US" sz="1600" b="0" dirty="0"/>
              <a:t>There is a significant difference in the average and median for </a:t>
            </a:r>
            <a:r>
              <a:rPr lang="en-US" sz="1600" b="0" dirty="0" smtClean="0"/>
              <a:t>estimated shares outstanding</a:t>
            </a:r>
            <a:endParaRPr lang="en-US" sz="1600" b="0" dirty="0"/>
          </a:p>
        </p:txBody>
      </p:sp>
      <p:sp>
        <p:nvSpPr>
          <p:cNvPr id="11" name="Text Placeholder 10"/>
          <p:cNvSpPr>
            <a:spLocks noGrp="1"/>
          </p:cNvSpPr>
          <p:nvPr>
            <p:ph type="body" sz="quarter" idx="3"/>
          </p:nvPr>
        </p:nvSpPr>
        <p:spPr>
          <a:xfrm>
            <a:off x="6172199" y="1533381"/>
            <a:ext cx="5183189" cy="971694"/>
          </a:xfrm>
        </p:spPr>
        <p:txBody>
          <a:bodyPr anchor="t">
            <a:normAutofit fontScale="77500" lnSpcReduction="20000"/>
          </a:bodyPr>
          <a:lstStyle/>
          <a:p>
            <a:pPr marL="342900" indent="-342900">
              <a:buFont typeface="Arial" panose="020B0604020202020204" pitchFamily="34" charset="0"/>
              <a:buChar char="•"/>
            </a:pPr>
            <a:r>
              <a:rPr lang="en-US" sz="1600" b="0" dirty="0"/>
              <a:t>The distribution for </a:t>
            </a:r>
            <a:r>
              <a:rPr lang="en-US" sz="1600" b="0" dirty="0" smtClean="0"/>
              <a:t>P/E Ratio is </a:t>
            </a:r>
            <a:r>
              <a:rPr lang="en-US" sz="1600" b="0" dirty="0"/>
              <a:t>rightly skewed</a:t>
            </a:r>
          </a:p>
          <a:p>
            <a:pPr marL="342900" indent="-342900">
              <a:buFont typeface="Arial" panose="020B0604020202020204" pitchFamily="34" charset="0"/>
              <a:buChar char="•"/>
            </a:pPr>
            <a:r>
              <a:rPr lang="en-US" sz="1600" b="0" dirty="0"/>
              <a:t>The boxplot shows that there are a lot of upper outliers to the right for this variable.</a:t>
            </a:r>
          </a:p>
          <a:p>
            <a:pPr marL="342900" indent="-342900">
              <a:buFont typeface="Arial" panose="020B0604020202020204" pitchFamily="34" charset="0"/>
              <a:buChar char="•"/>
            </a:pPr>
            <a:r>
              <a:rPr lang="en-US" sz="1600" b="0" dirty="0"/>
              <a:t>There is a significant difference in the average and median for P/E Ratio </a:t>
            </a:r>
            <a:endParaRPr lang="en-US" sz="1600" b="0" dirty="0"/>
          </a:p>
        </p:txBody>
      </p:sp>
      <p:pic>
        <p:nvPicPr>
          <p:cNvPr id="3" name="Content Placeholder 2"/>
          <p:cNvPicPr>
            <a:picLocks noGrp="1" noChangeAspect="1"/>
          </p:cNvPicPr>
          <p:nvPr>
            <p:ph sz="half" idx="2"/>
          </p:nvPr>
        </p:nvPicPr>
        <p:blipFill>
          <a:blip r:embed="rId2"/>
          <a:stretch>
            <a:fillRect/>
          </a:stretch>
        </p:blipFill>
        <p:spPr>
          <a:xfrm>
            <a:off x="220952" y="3328203"/>
            <a:ext cx="5157787" cy="3054331"/>
          </a:xfrm>
          <a:prstGeom prst="rect">
            <a:avLst/>
          </a:prstGeom>
        </p:spPr>
      </p:pic>
      <p:pic>
        <p:nvPicPr>
          <p:cNvPr id="6" name="Content Placeholder 5"/>
          <p:cNvPicPr>
            <a:picLocks noGrp="1" noChangeAspect="1"/>
          </p:cNvPicPr>
          <p:nvPr>
            <p:ph sz="quarter" idx="4"/>
          </p:nvPr>
        </p:nvPicPr>
        <p:blipFill>
          <a:blip r:embed="rId3"/>
          <a:stretch>
            <a:fillRect/>
          </a:stretch>
        </p:blipFill>
        <p:spPr>
          <a:xfrm>
            <a:off x="5959764" y="3313161"/>
            <a:ext cx="5183188" cy="3069373"/>
          </a:xfrm>
          <a:prstGeom prst="rect">
            <a:avLst/>
          </a:prstGeom>
        </p:spPr>
      </p:pic>
    </p:spTree>
    <p:extLst>
      <p:ext uri="{BB962C8B-B14F-4D97-AF65-F5344CB8AC3E}">
        <p14:creationId xmlns:p14="http://schemas.microsoft.com/office/powerpoint/2010/main" val="1055870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11947</TotalTime>
  <Words>1802</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Times New Roman</vt:lpstr>
      <vt:lpstr>Office Theme</vt:lpstr>
      <vt:lpstr>TRADE &amp; AHEAD PROJECT</vt:lpstr>
      <vt:lpstr>PowerPoint Presentation</vt:lpstr>
      <vt:lpstr>BUSINESS PROBLEM OVERVIEW &amp; SOLUTION APPROACH</vt:lpstr>
      <vt:lpstr>DATA OVERVIEW</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                   DATA PREPROCESSING</vt:lpstr>
      <vt:lpstr>   K-MEANS CLUSTERING</vt:lpstr>
      <vt:lpstr>  HIERARCHY CLUSTERING</vt:lpstr>
      <vt:lpstr>BUSINESS INSIGHTS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HOTELS PROJECT</dc:title>
  <dc:creator>tosin aletogbe</dc:creator>
  <cp:lastModifiedBy>Microsoft account</cp:lastModifiedBy>
  <cp:revision>100</cp:revision>
  <dcterms:created xsi:type="dcterms:W3CDTF">2022-06-03T05:06:23Z</dcterms:created>
  <dcterms:modified xsi:type="dcterms:W3CDTF">2022-08-15T16:22:53Z</dcterms:modified>
</cp:coreProperties>
</file>