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1" r:id="rId3"/>
  </p:sldIdLst>
  <p:sldSz cx="43891200" cy="32918400"/>
  <p:notesSz cx="6858000" cy="9144000"/>
  <p:custDataLst>
    <p:tags r:id="rId6"/>
  </p:custDataLst>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44" autoAdjust="0"/>
    <p:restoredTop sz="94694" autoAdjust="0"/>
  </p:normalViewPr>
  <p:slideViewPr>
    <p:cSldViewPr snapToGrid="0" snapToObjects="1" showGuides="1">
      <p:cViewPr>
        <p:scale>
          <a:sx n="19" d="100"/>
          <a:sy n="19" d="100"/>
        </p:scale>
        <p:origin x="464" y="-32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handoutMaster" Target="handoutMasters/handoutMaster1.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20" name="Text Placeholder 5"/>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53" name="Text Placeholder 3">
            <a:extLst>
              <a:ext uri="{FF2B5EF4-FFF2-40B4-BE49-F238E27FC236}">
                <a16:creationId xmlns:a16="http://schemas.microsoft.com/office/drawing/2014/main" id="{275744E3-BF2B-7544-9F91-96201445AEAA}"/>
              </a:ext>
            </a:extLst>
          </p:cNvPr>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54" name="Text Placeholder 5">
            <a:extLst>
              <a:ext uri="{FF2B5EF4-FFF2-40B4-BE49-F238E27FC236}">
                <a16:creationId xmlns:a16="http://schemas.microsoft.com/office/drawing/2014/main" id="{5C4D0E1C-B60A-2245-AF18-E755AC36B367}"/>
              </a:ext>
            </a:extLst>
          </p:cNvPr>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55" name="Text Placeholder 3">
            <a:extLst>
              <a:ext uri="{FF2B5EF4-FFF2-40B4-BE49-F238E27FC236}">
                <a16:creationId xmlns:a16="http://schemas.microsoft.com/office/drawing/2014/main" id="{065EC15A-D69E-B04E-9C47-44527B68361C}"/>
              </a:ext>
            </a:extLst>
          </p:cNvPr>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6" name="Text Placeholder 5">
            <a:extLst>
              <a:ext uri="{FF2B5EF4-FFF2-40B4-BE49-F238E27FC236}">
                <a16:creationId xmlns:a16="http://schemas.microsoft.com/office/drawing/2014/main" id="{48803738-357C-5B4D-A5F9-B45BA15E9992}"/>
              </a:ext>
            </a:extLst>
          </p:cNvPr>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57" name="Text Placeholder 3">
            <a:extLst>
              <a:ext uri="{FF2B5EF4-FFF2-40B4-BE49-F238E27FC236}">
                <a16:creationId xmlns:a16="http://schemas.microsoft.com/office/drawing/2014/main" id="{0588C9DD-F9F9-004E-8CFA-BF68D85D47D8}"/>
              </a:ext>
            </a:extLst>
          </p:cNvPr>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8" name="Text Placeholder 5">
            <a:extLst>
              <a:ext uri="{FF2B5EF4-FFF2-40B4-BE49-F238E27FC236}">
                <a16:creationId xmlns:a16="http://schemas.microsoft.com/office/drawing/2014/main" id="{1C10A556-BFAA-EE48-B627-C2392BABFA1D}"/>
              </a:ext>
            </a:extLst>
          </p:cNvPr>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59" name="Text Placeholder 5">
            <a:extLst>
              <a:ext uri="{FF2B5EF4-FFF2-40B4-BE49-F238E27FC236}">
                <a16:creationId xmlns:a16="http://schemas.microsoft.com/office/drawing/2014/main" id="{A945E613-5DF0-BE4F-A6F2-B00EE354624D}"/>
              </a:ext>
            </a:extLst>
          </p:cNvPr>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61" name="Text Placeholder 3">
            <a:extLst>
              <a:ext uri="{FF2B5EF4-FFF2-40B4-BE49-F238E27FC236}">
                <a16:creationId xmlns:a16="http://schemas.microsoft.com/office/drawing/2014/main" id="{15A08E3A-CE4D-CC40-B6EC-F597A0B2572B}"/>
              </a:ext>
            </a:extLst>
          </p:cNvPr>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2" name="Text Placeholder 5">
            <a:extLst>
              <a:ext uri="{FF2B5EF4-FFF2-40B4-BE49-F238E27FC236}">
                <a16:creationId xmlns:a16="http://schemas.microsoft.com/office/drawing/2014/main" id="{D57248E4-6912-864A-B7E2-60B47C1E7765}"/>
              </a:ext>
            </a:extLst>
          </p:cNvPr>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63" name="Text Placeholder 3">
            <a:extLst>
              <a:ext uri="{FF2B5EF4-FFF2-40B4-BE49-F238E27FC236}">
                <a16:creationId xmlns:a16="http://schemas.microsoft.com/office/drawing/2014/main" id="{113494CA-BEEF-2142-84CC-03C3799D15D1}"/>
              </a:ext>
            </a:extLst>
          </p:cNvPr>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5">
            <a:extLst>
              <a:ext uri="{FF2B5EF4-FFF2-40B4-BE49-F238E27FC236}">
                <a16:creationId xmlns:a16="http://schemas.microsoft.com/office/drawing/2014/main" id="{D4A0248B-A33F-1A45-A2B0-4E5CB2D6ED55}"/>
              </a:ext>
            </a:extLst>
          </p:cNvPr>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65" name="Text Placeholder 3">
            <a:extLst>
              <a:ext uri="{FF2B5EF4-FFF2-40B4-BE49-F238E27FC236}">
                <a16:creationId xmlns:a16="http://schemas.microsoft.com/office/drawing/2014/main" id="{AE27561D-6F58-C047-8D74-65F39B54C435}"/>
              </a:ext>
            </a:extLst>
          </p:cNvPr>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6" name="Text Placeholder 3">
            <a:extLst>
              <a:ext uri="{FF2B5EF4-FFF2-40B4-BE49-F238E27FC236}">
                <a16:creationId xmlns:a16="http://schemas.microsoft.com/office/drawing/2014/main" id="{C6322132-0EB3-234D-8B9F-08C03DB79DC3}"/>
              </a:ext>
            </a:extLst>
          </p:cNvPr>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7" name="Text Placeholder 76">
            <a:extLst>
              <a:ext uri="{FF2B5EF4-FFF2-40B4-BE49-F238E27FC236}">
                <a16:creationId xmlns:a16="http://schemas.microsoft.com/office/drawing/2014/main" id="{C0ADB27F-158A-954D-BAAE-3AC755176675}"/>
              </a:ext>
            </a:extLst>
          </p:cNvPr>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8" name="Text Placeholder 76">
            <a:extLst>
              <a:ext uri="{FF2B5EF4-FFF2-40B4-BE49-F238E27FC236}">
                <a16:creationId xmlns:a16="http://schemas.microsoft.com/office/drawing/2014/main" id="{03BA4CCF-F304-DF4B-B232-C75BB53DED70}"/>
              </a:ext>
            </a:extLst>
          </p:cNvPr>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9" name="Text Placeholder 76">
            <a:extLst>
              <a:ext uri="{FF2B5EF4-FFF2-40B4-BE49-F238E27FC236}">
                <a16:creationId xmlns:a16="http://schemas.microsoft.com/office/drawing/2014/main" id="{03B38A69-9FDB-7D4F-9692-6D62AF120BF6}"/>
              </a:ext>
            </a:extLst>
          </p:cNvPr>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449705" y="32356499"/>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cxnSp>
        <p:nvCxnSpPr>
          <p:cNvPr id="5" name="Straight Connector 4">
            <a:extLst>
              <a:ext uri="{FF2B5EF4-FFF2-40B4-BE49-F238E27FC236}">
                <a16:creationId xmlns:a16="http://schemas.microsoft.com/office/drawing/2014/main" id="{7265A67A-86AD-7F4D-AB2A-698A4ABBD26B}"/>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7714C197-D66B-5E40-AF9A-88117E9A99A1}"/>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id="{E941D545-D1FC-374C-B415-4B6DCB11DA9B}"/>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BC288997-2C95-2848-A8E6-ECC70ABE57B5}"/>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4">
            <a:extLst>
              <a:ext uri="{FF2B5EF4-FFF2-40B4-BE49-F238E27FC236}">
                <a16:creationId xmlns:a16="http://schemas.microsoft.com/office/drawing/2014/main" id="{A687A2CE-669E-3A4D-9D68-3C7DB240A992}"/>
              </a:ext>
            </a:extLst>
          </p:cNvPr>
          <p:cNvSpPr txBox="1">
            <a:spLocks noChangeArrowheads="1"/>
          </p:cNvSpPr>
          <p:nvPr userDrawn="1"/>
        </p:nvSpPr>
        <p:spPr bwMode="auto">
          <a:xfrm>
            <a:off x="449705" y="3235649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4" name="Straight Connector 3">
            <a:extLst>
              <a:ext uri="{FF2B5EF4-FFF2-40B4-BE49-F238E27FC236}">
                <a16:creationId xmlns:a16="http://schemas.microsoft.com/office/drawing/2014/main" id="{08A5B5D0-4D7B-3F4B-92B2-D050C9782152}"/>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5" name="Straight Connector 4">
            <a:extLst>
              <a:ext uri="{FF2B5EF4-FFF2-40B4-BE49-F238E27FC236}">
                <a16:creationId xmlns:a16="http://schemas.microsoft.com/office/drawing/2014/main" id="{513136E1-6ADD-9344-9DE9-C7690A3AC407}"/>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6" name="Straight Connector 5">
            <a:extLst>
              <a:ext uri="{FF2B5EF4-FFF2-40B4-BE49-F238E27FC236}">
                <a16:creationId xmlns:a16="http://schemas.microsoft.com/office/drawing/2014/main" id="{3891C979-58A5-EC44-BCC6-47ECA9604E92}"/>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3B958D9D-0975-C04A-8F7B-821334779626}"/>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osinayoojo@gmail.com" TargetMode="External"/><Relationship Id="rId7" Type="http://schemas.openxmlformats.org/officeDocument/2006/relationships/image" Target="../media/image12.png"/><Relationship Id="rId2" Type="http://schemas.openxmlformats.org/officeDocument/2006/relationships/image" Target="../media/image9.gif"/><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github.com/Tosinayoojo/Data-Engineering-Projec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95350BB1-0848-1FCE-BCC8-5966362B56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11" r="2278" b="7710"/>
          <a:stretch/>
        </p:blipFill>
        <p:spPr bwMode="auto">
          <a:xfrm>
            <a:off x="0" y="15017051"/>
            <a:ext cx="10911840" cy="6684257"/>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56CA2AE3-A2B9-A943-B775-C2EAE7BFBB4B}"/>
              </a:ext>
            </a:extLst>
          </p:cNvPr>
          <p:cNvSpPr>
            <a:spLocks noGrp="1"/>
          </p:cNvSpPr>
          <p:nvPr>
            <p:ph type="body" sz="quarter" idx="10"/>
          </p:nvPr>
        </p:nvSpPr>
        <p:spPr>
          <a:xfrm>
            <a:off x="459674" y="5618000"/>
            <a:ext cx="10056813" cy="9310164"/>
          </a:xfrm>
        </p:spPr>
        <p:txBody>
          <a:bodyPr/>
          <a:lstStyle/>
          <a:p>
            <a:r>
              <a:rPr lang="en-IN" sz="4200" b="1" i="0" dirty="0">
                <a:solidFill>
                  <a:srgbClr val="000000"/>
                </a:solidFill>
                <a:effectLst/>
              </a:rPr>
              <a:t>Background</a:t>
            </a:r>
            <a:endParaRPr lang="en-IN" sz="4200" dirty="0">
              <a:effectLst/>
            </a:endParaRPr>
          </a:p>
          <a:p>
            <a:pPr marL="571500" indent="-571500" algn="just">
              <a:buFont typeface="Arial" panose="020B0604020202020204" pitchFamily="34" charset="0"/>
              <a:buChar char="•"/>
            </a:pPr>
            <a:r>
              <a:rPr lang="en-GB" sz="4000" dirty="0">
                <a:solidFill>
                  <a:srgbClr val="000000"/>
                </a:solidFill>
                <a:latin typeface="+mj-lt"/>
              </a:rPr>
              <a:t>Reactive maintenance in organizations like data centres, metro railways, and hospitals results in prolonged downtimes, higher costs, and inefficient resource use.</a:t>
            </a:r>
          </a:p>
          <a:p>
            <a:pPr marL="571500" indent="-571500" algn="just">
              <a:buFont typeface="Arial" panose="020B0604020202020204" pitchFamily="34" charset="0"/>
              <a:buChar char="•"/>
            </a:pPr>
            <a:r>
              <a:rPr lang="en-GB" sz="4000" dirty="0">
                <a:solidFill>
                  <a:srgbClr val="000000"/>
                </a:solidFill>
                <a:latin typeface="+mj-lt"/>
              </a:rPr>
              <a:t>These unsustainable strategies cause operational inefficiencies. Many struggle to adopt predictive maintenance due to challenges with big data, integration, and accuracy. </a:t>
            </a:r>
          </a:p>
          <a:p>
            <a:pPr marL="571500" indent="-571500" algn="just">
              <a:buFont typeface="Arial" panose="020B0604020202020204" pitchFamily="34" charset="0"/>
              <a:buChar char="•"/>
            </a:pPr>
            <a:r>
              <a:rPr lang="en-GB" sz="4000" dirty="0">
                <a:solidFill>
                  <a:srgbClr val="000000"/>
                </a:solidFill>
                <a:latin typeface="+mj-lt"/>
              </a:rPr>
              <a:t>This study aims to predict equipment failures and optimize maintenance to reduce downtime and improve resource allocation.</a:t>
            </a:r>
          </a:p>
        </p:txBody>
      </p:sp>
      <p:sp>
        <p:nvSpPr>
          <p:cNvPr id="3" name="Text Placeholder 2">
            <a:extLst>
              <a:ext uri="{FF2B5EF4-FFF2-40B4-BE49-F238E27FC236}">
                <a16:creationId xmlns:a16="http://schemas.microsoft.com/office/drawing/2014/main" id="{1653A7BA-709B-4740-9D17-4AF3870E1700}"/>
              </a:ext>
            </a:extLst>
          </p:cNvPr>
          <p:cNvSpPr>
            <a:spLocks noGrp="1"/>
          </p:cNvSpPr>
          <p:nvPr>
            <p:ph type="body" sz="quarter" idx="20"/>
          </p:nvPr>
        </p:nvSpPr>
        <p:spPr>
          <a:xfrm>
            <a:off x="477825" y="21863175"/>
            <a:ext cx="10050462" cy="800211"/>
          </a:xfrm>
        </p:spPr>
        <p:txBody>
          <a:bodyPr/>
          <a:lstStyle/>
          <a:p>
            <a:r>
              <a:rPr lang="en-US" sz="4000" dirty="0"/>
              <a:t>Aim &amp; Objectives</a:t>
            </a:r>
          </a:p>
        </p:txBody>
      </p:sp>
      <p:sp>
        <p:nvSpPr>
          <p:cNvPr id="5" name="Text Placeholder 4">
            <a:extLst>
              <a:ext uri="{FF2B5EF4-FFF2-40B4-BE49-F238E27FC236}">
                <a16:creationId xmlns:a16="http://schemas.microsoft.com/office/drawing/2014/main" id="{3095477B-1805-4F47-8CCF-4CB6D74A054C}"/>
              </a:ext>
            </a:extLst>
          </p:cNvPr>
          <p:cNvSpPr>
            <a:spLocks noGrp="1"/>
          </p:cNvSpPr>
          <p:nvPr>
            <p:ph type="body" sz="quarter" idx="22"/>
          </p:nvPr>
        </p:nvSpPr>
        <p:spPr>
          <a:xfrm>
            <a:off x="11460162" y="5587221"/>
            <a:ext cx="20974055" cy="677100"/>
          </a:xfrm>
        </p:spPr>
        <p:txBody>
          <a:bodyPr/>
          <a:lstStyle/>
          <a:p>
            <a:r>
              <a:rPr lang="en-US" sz="3200" dirty="0"/>
              <a:t>METHODOLOGY</a:t>
            </a:r>
          </a:p>
        </p:txBody>
      </p:sp>
      <p:sp>
        <p:nvSpPr>
          <p:cNvPr id="7" name="Text Placeholder 6">
            <a:extLst>
              <a:ext uri="{FF2B5EF4-FFF2-40B4-BE49-F238E27FC236}">
                <a16:creationId xmlns:a16="http://schemas.microsoft.com/office/drawing/2014/main" id="{4F0712C1-8AD9-944F-935E-86F61F6BAE67}"/>
              </a:ext>
            </a:extLst>
          </p:cNvPr>
          <p:cNvSpPr>
            <a:spLocks noGrp="1"/>
          </p:cNvSpPr>
          <p:nvPr>
            <p:ph type="body" sz="quarter" idx="24"/>
          </p:nvPr>
        </p:nvSpPr>
        <p:spPr>
          <a:xfrm>
            <a:off x="11464646" y="24448809"/>
            <a:ext cx="20969571" cy="677100"/>
          </a:xfrm>
        </p:spPr>
        <p:txBody>
          <a:bodyPr/>
          <a:lstStyle/>
          <a:p>
            <a:r>
              <a:rPr lang="en-US" sz="3200" dirty="0"/>
              <a:t>RESULTS</a:t>
            </a:r>
          </a:p>
        </p:txBody>
      </p:sp>
      <p:sp>
        <p:nvSpPr>
          <p:cNvPr id="8" name="Text Placeholder 7">
            <a:extLst>
              <a:ext uri="{FF2B5EF4-FFF2-40B4-BE49-F238E27FC236}">
                <a16:creationId xmlns:a16="http://schemas.microsoft.com/office/drawing/2014/main" id="{8DC7945D-8526-9341-BE86-0A5DA5DA04D7}"/>
              </a:ext>
            </a:extLst>
          </p:cNvPr>
          <p:cNvSpPr>
            <a:spLocks noGrp="1"/>
          </p:cNvSpPr>
          <p:nvPr>
            <p:ph type="body" sz="quarter" idx="25"/>
          </p:nvPr>
        </p:nvSpPr>
        <p:spPr>
          <a:xfrm>
            <a:off x="33443828" y="11592619"/>
            <a:ext cx="10047018" cy="677100"/>
          </a:xfrm>
        </p:spPr>
        <p:txBody>
          <a:bodyPr/>
          <a:lstStyle/>
          <a:p>
            <a:r>
              <a:rPr lang="en-US" sz="3200" dirty="0"/>
              <a:t>CONCLUSION</a:t>
            </a:r>
          </a:p>
        </p:txBody>
      </p:sp>
      <p:sp>
        <p:nvSpPr>
          <p:cNvPr id="9" name="Text Placeholder 8">
            <a:extLst>
              <a:ext uri="{FF2B5EF4-FFF2-40B4-BE49-F238E27FC236}">
                <a16:creationId xmlns:a16="http://schemas.microsoft.com/office/drawing/2014/main" id="{173667CD-4E00-2047-8C4A-BF23F28E04C2}"/>
              </a:ext>
            </a:extLst>
          </p:cNvPr>
          <p:cNvSpPr>
            <a:spLocks noGrp="1"/>
          </p:cNvSpPr>
          <p:nvPr>
            <p:ph type="body" sz="quarter" idx="26"/>
          </p:nvPr>
        </p:nvSpPr>
        <p:spPr>
          <a:xfrm>
            <a:off x="33366357" y="12201984"/>
            <a:ext cx="10047018" cy="6647952"/>
          </a:xfrm>
        </p:spPr>
        <p:txBody>
          <a:bodyPr/>
          <a:lstStyle/>
          <a:p>
            <a:pPr algn="just"/>
            <a:r>
              <a:rPr lang="en-GB" sz="3000" b="1" dirty="0">
                <a:latin typeface="+mn-lt"/>
              </a:rPr>
              <a:t>Limitations: </a:t>
            </a:r>
          </a:p>
          <a:p>
            <a:pPr marL="457200" indent="-457200" algn="just">
              <a:buFont typeface="Arial" panose="020B0604020202020204" pitchFamily="34" charset="0"/>
              <a:buChar char="•"/>
            </a:pPr>
            <a:r>
              <a:rPr lang="en-GB" sz="3000" dirty="0">
                <a:latin typeface="+mn-lt"/>
              </a:rPr>
              <a:t>Ethical concerns related to data privacy and security in predictive maintenance applications.</a:t>
            </a:r>
          </a:p>
          <a:p>
            <a:pPr marL="457200" indent="-457200" algn="just">
              <a:buFont typeface="Arial" panose="020B0604020202020204" pitchFamily="34" charset="0"/>
              <a:buChar char="•"/>
            </a:pPr>
            <a:r>
              <a:rPr lang="en-GB" sz="3000" dirty="0">
                <a:latin typeface="+mn-lt"/>
              </a:rPr>
              <a:t>Lack of transparency, fairness, and model interpretability may impact model effectiveness and adoption.</a:t>
            </a:r>
          </a:p>
          <a:p>
            <a:pPr marL="457200" indent="-457200" algn="just">
              <a:buFont typeface="Arial" panose="020B0604020202020204" pitchFamily="34" charset="0"/>
              <a:buChar char="•"/>
            </a:pPr>
            <a:r>
              <a:rPr lang="en-GB" sz="3000" dirty="0">
                <a:latin typeface="+mn-lt"/>
              </a:rPr>
              <a:t>Lack of computational power to run more models</a:t>
            </a:r>
          </a:p>
          <a:p>
            <a:pPr algn="just"/>
            <a:endParaRPr lang="en-GB" sz="3000" dirty="0">
              <a:latin typeface="+mn-lt"/>
            </a:endParaRPr>
          </a:p>
          <a:p>
            <a:pPr algn="just"/>
            <a:r>
              <a:rPr lang="en-GB" sz="3000" b="1" dirty="0">
                <a:latin typeface="+mn-lt"/>
              </a:rPr>
              <a:t>Recommendations and Future Work: </a:t>
            </a:r>
          </a:p>
          <a:p>
            <a:pPr marL="457200" indent="-457200" algn="just">
              <a:buFont typeface="Arial" panose="020B0604020202020204" pitchFamily="34" charset="0"/>
              <a:buChar char="•"/>
            </a:pPr>
            <a:r>
              <a:rPr lang="en-GB" sz="3000" dirty="0">
                <a:latin typeface="+mn-lt"/>
              </a:rPr>
              <a:t>Integrate diverse data sources to further enhance machine learning and deep learning models.</a:t>
            </a:r>
          </a:p>
          <a:p>
            <a:pPr marL="457200" indent="-457200" algn="just">
              <a:buFont typeface="Arial" panose="020B0604020202020204" pitchFamily="34" charset="0"/>
              <a:buChar char="•"/>
            </a:pPr>
            <a:r>
              <a:rPr lang="en-GB" sz="3000" dirty="0">
                <a:latin typeface="+mn-lt"/>
              </a:rPr>
              <a:t>Explore more advanced deep learning techniques such as RNN, CNN, LSTM, and Autoencoders.</a:t>
            </a:r>
          </a:p>
        </p:txBody>
      </p:sp>
      <p:sp>
        <p:nvSpPr>
          <p:cNvPr id="10" name="Text Placeholder 9">
            <a:extLst>
              <a:ext uri="{FF2B5EF4-FFF2-40B4-BE49-F238E27FC236}">
                <a16:creationId xmlns:a16="http://schemas.microsoft.com/office/drawing/2014/main" id="{AA359930-64F2-DB41-97F9-5768B7D2119A}"/>
              </a:ext>
            </a:extLst>
          </p:cNvPr>
          <p:cNvSpPr>
            <a:spLocks noGrp="1"/>
          </p:cNvSpPr>
          <p:nvPr>
            <p:ph type="body" sz="quarter" idx="27"/>
          </p:nvPr>
        </p:nvSpPr>
        <p:spPr>
          <a:xfrm>
            <a:off x="33417156" y="18958544"/>
            <a:ext cx="10047018" cy="677100"/>
          </a:xfrm>
        </p:spPr>
        <p:txBody>
          <a:bodyPr/>
          <a:lstStyle/>
          <a:p>
            <a:r>
              <a:rPr lang="en-US" sz="3200" dirty="0"/>
              <a:t>REFERENCES</a:t>
            </a:r>
          </a:p>
        </p:txBody>
      </p:sp>
      <p:sp>
        <p:nvSpPr>
          <p:cNvPr id="11" name="Text Placeholder 10">
            <a:extLst>
              <a:ext uri="{FF2B5EF4-FFF2-40B4-BE49-F238E27FC236}">
                <a16:creationId xmlns:a16="http://schemas.microsoft.com/office/drawing/2014/main" id="{D0AF34D3-7949-184E-A501-EAF821E59564}"/>
              </a:ext>
            </a:extLst>
          </p:cNvPr>
          <p:cNvSpPr>
            <a:spLocks noGrp="1"/>
          </p:cNvSpPr>
          <p:nvPr>
            <p:ph type="body" sz="quarter" idx="28"/>
          </p:nvPr>
        </p:nvSpPr>
        <p:spPr>
          <a:xfrm>
            <a:off x="33421102" y="19582078"/>
            <a:ext cx="10052050" cy="9510274"/>
          </a:xfrm>
        </p:spPr>
        <p:txBody>
          <a:bodyPr/>
          <a:lstStyle/>
          <a:p>
            <a:pPr marL="457200" indent="-457200" algn="just">
              <a:buFont typeface="Arial" panose="020B0604020202020204" pitchFamily="34" charset="0"/>
              <a:buChar char="•"/>
            </a:pPr>
            <a:r>
              <a:rPr lang="en-GB" sz="3000" dirty="0">
                <a:latin typeface="+mn-lt"/>
              </a:rPr>
              <a:t>Amram, M., Dunn, J., Toledano, J. J. and </a:t>
            </a:r>
            <a:r>
              <a:rPr lang="en-GB" sz="3000" dirty="0" err="1">
                <a:latin typeface="+mn-lt"/>
              </a:rPr>
              <a:t>Zhuo</a:t>
            </a:r>
            <a:r>
              <a:rPr lang="en-GB" sz="3000" dirty="0">
                <a:latin typeface="+mn-lt"/>
              </a:rPr>
              <a:t>, Y. D. (2021b) ‘Interpretable predictive maintenance for hard drives.’ Machine Learning with Applications, 5, September, p. 100042.</a:t>
            </a:r>
            <a:endParaRPr lang="en-US" sz="3000" dirty="0">
              <a:latin typeface="+mn-lt"/>
            </a:endParaRPr>
          </a:p>
          <a:p>
            <a:pPr marL="457200" indent="-457200" algn="just">
              <a:buFont typeface="Arial" panose="020B0604020202020204" pitchFamily="34" charset="0"/>
              <a:buChar char="•"/>
            </a:pPr>
            <a:r>
              <a:rPr lang="en-GB" sz="3000" dirty="0" err="1">
                <a:latin typeface="+mn-lt"/>
              </a:rPr>
              <a:t>Davari</a:t>
            </a:r>
            <a:r>
              <a:rPr lang="en-GB" sz="3000" dirty="0">
                <a:latin typeface="+mn-lt"/>
              </a:rPr>
              <a:t>, N., Veloso, B., Ribeiro, R. P., Pereira, P. M. and Gama, J. (2021) ‘Predictive maintenance based on anomaly detection using deep learning for air production unit in the railway industry.’ In 2021 IEEE 8th International Conference on Data Science and Advanced Analytics (DSAA). Porto, Portugal: IEEE, pp. 1–10.</a:t>
            </a:r>
          </a:p>
          <a:p>
            <a:pPr marL="457200" indent="-457200" algn="just">
              <a:buFont typeface="Arial" panose="020B0604020202020204" pitchFamily="34" charset="0"/>
              <a:buChar char="•"/>
            </a:pPr>
            <a:r>
              <a:rPr lang="en-GB" sz="3000" dirty="0" err="1">
                <a:latin typeface="+mn-lt"/>
              </a:rPr>
              <a:t>Lohr</a:t>
            </a:r>
            <a:r>
              <a:rPr lang="en-GB" sz="3000" dirty="0">
                <a:latin typeface="+mn-lt"/>
              </a:rPr>
              <a:t>, S. L. (2022) Sampling: design and analysis. Third edition, Boca Raton London New York: CRC Press, Taylor &amp; Francis Group (Chapman &amp; Hall/CRC texts in statistical science)</a:t>
            </a:r>
          </a:p>
          <a:p>
            <a:pPr marL="457200" indent="-457200" algn="just">
              <a:buFont typeface="Arial" panose="020B0604020202020204" pitchFamily="34" charset="0"/>
              <a:buChar char="•"/>
            </a:pPr>
            <a:r>
              <a:rPr lang="en-GB" sz="3000" dirty="0">
                <a:latin typeface="+mn-lt"/>
              </a:rPr>
              <a:t>Nair, </a:t>
            </a:r>
            <a:r>
              <a:rPr lang="en-GB" sz="3000" dirty="0" err="1">
                <a:latin typeface="+mn-lt"/>
              </a:rPr>
              <a:t>Vishak</a:t>
            </a:r>
            <a:r>
              <a:rPr lang="en-GB" sz="3000" dirty="0">
                <a:latin typeface="+mn-lt"/>
              </a:rPr>
              <a:t>, </a:t>
            </a:r>
            <a:r>
              <a:rPr lang="en-GB" sz="3000" dirty="0" err="1">
                <a:latin typeface="+mn-lt"/>
              </a:rPr>
              <a:t>Premalatha</a:t>
            </a:r>
            <a:r>
              <a:rPr lang="en-GB" sz="3000" dirty="0">
                <a:latin typeface="+mn-lt"/>
              </a:rPr>
              <a:t> M, Srinivasa Perumal R, and </a:t>
            </a:r>
            <a:r>
              <a:rPr lang="en-GB" sz="3000" dirty="0" err="1">
                <a:latin typeface="+mn-lt"/>
              </a:rPr>
              <a:t>Braveen</a:t>
            </a:r>
            <a:r>
              <a:rPr lang="en-GB" sz="3000" dirty="0">
                <a:latin typeface="+mn-lt"/>
              </a:rPr>
              <a:t> M. “Enhancing Metro Rail Efficiency: A Predictive Maintenance Approach Leveraging Machine Learning and Deep Learning Technologies,” May 23, 2024. https://doi.org/10.21203/rs.3.rs-4319916/v1.</a:t>
            </a:r>
          </a:p>
        </p:txBody>
      </p:sp>
      <p:sp>
        <p:nvSpPr>
          <p:cNvPr id="12" name="Text Placeholder 11">
            <a:extLst>
              <a:ext uri="{FF2B5EF4-FFF2-40B4-BE49-F238E27FC236}">
                <a16:creationId xmlns:a16="http://schemas.microsoft.com/office/drawing/2014/main" id="{EE088A2E-41FB-B043-AB49-3AFEEAC5AA68}"/>
              </a:ext>
            </a:extLst>
          </p:cNvPr>
          <p:cNvSpPr>
            <a:spLocks noGrp="1"/>
          </p:cNvSpPr>
          <p:nvPr>
            <p:ph type="body" sz="quarter" idx="29"/>
          </p:nvPr>
        </p:nvSpPr>
        <p:spPr>
          <a:xfrm>
            <a:off x="33430645" y="29248146"/>
            <a:ext cx="10047018" cy="677100"/>
          </a:xfrm>
        </p:spPr>
        <p:txBody>
          <a:bodyPr/>
          <a:lstStyle/>
          <a:p>
            <a:r>
              <a:rPr lang="en-US" sz="3200" dirty="0"/>
              <a:t>CONTACT</a:t>
            </a:r>
          </a:p>
        </p:txBody>
      </p:sp>
      <p:sp>
        <p:nvSpPr>
          <p:cNvPr id="13" name="Text Placeholder 12">
            <a:extLst>
              <a:ext uri="{FF2B5EF4-FFF2-40B4-BE49-F238E27FC236}">
                <a16:creationId xmlns:a16="http://schemas.microsoft.com/office/drawing/2014/main" id="{5DD80A20-908B-224A-A0E3-DA11FB50969B}"/>
              </a:ext>
            </a:extLst>
          </p:cNvPr>
          <p:cNvSpPr>
            <a:spLocks noGrp="1"/>
          </p:cNvSpPr>
          <p:nvPr>
            <p:ph type="body" sz="quarter" idx="30"/>
          </p:nvPr>
        </p:nvSpPr>
        <p:spPr>
          <a:xfrm>
            <a:off x="33464149" y="30216516"/>
            <a:ext cx="10052050" cy="1274173"/>
          </a:xfrm>
        </p:spPr>
        <p:txBody>
          <a:bodyPr/>
          <a:lstStyle/>
          <a:p>
            <a:r>
              <a:rPr lang="en-GB" sz="2400" b="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Mail</a:t>
            </a:r>
            <a:r>
              <a:rPr lang="en-GB" sz="24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en-GB" sz="2400" u="sng"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hlinkClick r:id="rId3"/>
              </a:rPr>
              <a:t>tosinayoojo@gmail.com</a:t>
            </a:r>
            <a:endParaRPr lang="en-GB" sz="2400" b="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endParaRPr>
          </a:p>
          <a:p>
            <a:r>
              <a:rPr lang="en-GB" sz="2400" b="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GitHub</a:t>
            </a:r>
            <a:r>
              <a:rPr lang="en-GB" sz="24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en-GB" sz="2400" u="sng"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hlinkClick r:id="rId4"/>
              </a:rPr>
              <a:t>https://github.com/Tosinayoojo/Data-Engineering-Projects</a:t>
            </a:r>
            <a:endParaRPr lang="en-US" sz="2400" u="sng"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endParaRPr>
          </a:p>
        </p:txBody>
      </p:sp>
      <p:sp>
        <p:nvSpPr>
          <p:cNvPr id="14" name="Text Placeholder 13">
            <a:extLst>
              <a:ext uri="{FF2B5EF4-FFF2-40B4-BE49-F238E27FC236}">
                <a16:creationId xmlns:a16="http://schemas.microsoft.com/office/drawing/2014/main" id="{407CC639-96C9-C046-857E-3D4AACC9922D}"/>
              </a:ext>
            </a:extLst>
          </p:cNvPr>
          <p:cNvSpPr>
            <a:spLocks noGrp="1"/>
          </p:cNvSpPr>
          <p:nvPr>
            <p:ph type="body" sz="quarter" idx="96"/>
          </p:nvPr>
        </p:nvSpPr>
        <p:spPr>
          <a:xfrm>
            <a:off x="459675" y="22880367"/>
            <a:ext cx="10047018" cy="9621073"/>
          </a:xfrm>
        </p:spPr>
        <p:txBody>
          <a:bodyPr/>
          <a:lstStyle/>
          <a:p>
            <a:pPr algn="just" rtl="0"/>
            <a:r>
              <a:rPr lang="en-US" sz="3200" b="1" i="0" dirty="0">
                <a:solidFill>
                  <a:srgbClr val="000000"/>
                </a:solidFill>
                <a:effectLst/>
                <a:latin typeface="+mn-lt"/>
              </a:rPr>
              <a:t>Aim</a:t>
            </a:r>
          </a:p>
          <a:p>
            <a:pPr algn="just" rtl="0"/>
            <a:r>
              <a:rPr lang="en-US" sz="3200" b="0" i="0" dirty="0">
                <a:solidFill>
                  <a:srgbClr val="000000"/>
                </a:solidFill>
                <a:effectLst/>
                <a:latin typeface="+mn-lt"/>
              </a:rPr>
              <a:t>The research aim is to </a:t>
            </a:r>
            <a:r>
              <a:rPr lang="en-GB" sz="3200" b="0" i="0" dirty="0">
                <a:solidFill>
                  <a:srgbClr val="000000"/>
                </a:solidFill>
                <a:effectLst/>
                <a:latin typeface="+mn-lt"/>
              </a:rPr>
              <a:t>is to develop an Equipment Lifecycle Management System that integrates various machine learning and deep learning techniques to predicting failures and improve equipment maintenance.</a:t>
            </a:r>
          </a:p>
          <a:p>
            <a:pPr algn="just" rtl="0"/>
            <a:endParaRPr lang="en-GB" sz="3200" dirty="0">
              <a:solidFill>
                <a:srgbClr val="000000"/>
              </a:solidFill>
              <a:latin typeface="+mn-lt"/>
            </a:endParaRPr>
          </a:p>
          <a:p>
            <a:pPr algn="just" rtl="0"/>
            <a:r>
              <a:rPr lang="en-GB" sz="3200" b="1" i="0" dirty="0">
                <a:solidFill>
                  <a:srgbClr val="000000"/>
                </a:solidFill>
                <a:effectLst/>
                <a:latin typeface="+mn-lt"/>
              </a:rPr>
              <a:t>Objectives</a:t>
            </a:r>
          </a:p>
          <a:p>
            <a:pPr marL="514350" indent="-514350" algn="just" rtl="0">
              <a:buFont typeface="+mj-lt"/>
              <a:buAutoNum type="arabicPeriod"/>
            </a:pPr>
            <a:r>
              <a:rPr lang="en-GB" sz="3200" b="0" i="0" dirty="0">
                <a:solidFill>
                  <a:srgbClr val="000000"/>
                </a:solidFill>
                <a:effectLst/>
                <a:latin typeface="+mn-lt"/>
              </a:rPr>
              <a:t>Conduct a literature review on technological advancements in big data, ML, and AI for Equipment Lifecycle Management.  </a:t>
            </a:r>
          </a:p>
          <a:p>
            <a:pPr marL="514350" indent="-514350" algn="just" rtl="0">
              <a:buFont typeface="+mj-lt"/>
              <a:buAutoNum type="arabicPeriod"/>
            </a:pPr>
            <a:r>
              <a:rPr lang="en-GB" sz="3200" b="0" i="0" dirty="0">
                <a:solidFill>
                  <a:srgbClr val="000000"/>
                </a:solidFill>
                <a:effectLst/>
                <a:latin typeface="+mn-lt"/>
              </a:rPr>
              <a:t>Identify challenges in applying big data and ML to Equipment Lifecycle Management.  </a:t>
            </a:r>
          </a:p>
          <a:p>
            <a:pPr marL="514350" indent="-514350" algn="just" rtl="0">
              <a:buFont typeface="+mj-lt"/>
              <a:buAutoNum type="arabicPeriod"/>
            </a:pPr>
            <a:r>
              <a:rPr lang="en-GB" sz="3200" b="0" i="0" dirty="0">
                <a:solidFill>
                  <a:srgbClr val="000000"/>
                </a:solidFill>
                <a:effectLst/>
                <a:latin typeface="+mn-lt"/>
              </a:rPr>
              <a:t>Develop and implement models using ML and deep learning to optimize lifecycle management.  </a:t>
            </a:r>
          </a:p>
          <a:p>
            <a:pPr marL="514350" indent="-514350" algn="just" rtl="0">
              <a:buFont typeface="+mj-lt"/>
              <a:buAutoNum type="arabicPeriod"/>
            </a:pPr>
            <a:r>
              <a:rPr lang="en-GB" sz="3200" b="0" i="0" dirty="0">
                <a:solidFill>
                  <a:srgbClr val="000000"/>
                </a:solidFill>
                <a:effectLst/>
                <a:latin typeface="+mn-lt"/>
              </a:rPr>
              <a:t>Assess model performance, noting strengths, weaknesses, and potential areas for improvement.</a:t>
            </a:r>
          </a:p>
          <a:p>
            <a:pPr algn="just" rtl="0"/>
            <a:endParaRPr lang="en-US" sz="3200" b="0" i="0" dirty="0">
              <a:solidFill>
                <a:srgbClr val="000000"/>
              </a:solidFill>
              <a:effectLst/>
              <a:latin typeface="+mn-lt"/>
            </a:endParaRPr>
          </a:p>
        </p:txBody>
      </p:sp>
      <p:sp>
        <p:nvSpPr>
          <p:cNvPr id="16" name="Text Placeholder 15">
            <a:extLst>
              <a:ext uri="{FF2B5EF4-FFF2-40B4-BE49-F238E27FC236}">
                <a16:creationId xmlns:a16="http://schemas.microsoft.com/office/drawing/2014/main" id="{92B7211F-F9BF-2341-8FA4-6BFFF71C3260}"/>
              </a:ext>
            </a:extLst>
          </p:cNvPr>
          <p:cNvSpPr>
            <a:spLocks noGrp="1"/>
          </p:cNvSpPr>
          <p:nvPr>
            <p:ph type="body" sz="quarter" idx="151"/>
          </p:nvPr>
        </p:nvSpPr>
        <p:spPr>
          <a:xfrm>
            <a:off x="477831" y="2686267"/>
            <a:ext cx="32389765" cy="2395056"/>
          </a:xfrm>
        </p:spPr>
        <p:txBody>
          <a:bodyPr>
            <a:normAutofit/>
          </a:bodyPr>
          <a:lstStyle/>
          <a:p>
            <a:r>
              <a:rPr lang="en-US" sz="3800" b="1" dirty="0">
                <a:solidFill>
                  <a:schemeClr val="tx1"/>
                </a:solidFill>
              </a:rPr>
              <a:t>Name : Oluwatosin Ayokunle Ojo	</a:t>
            </a:r>
          </a:p>
          <a:p>
            <a:r>
              <a:rPr lang="en-US" sz="3800" b="1" dirty="0">
                <a:solidFill>
                  <a:schemeClr val="tx1"/>
                </a:solidFill>
              </a:rPr>
              <a:t>Supervisor Name: Ibtisam Mogul</a:t>
            </a:r>
          </a:p>
          <a:p>
            <a:r>
              <a:rPr lang="en-US" sz="3800" b="1" dirty="0">
                <a:solidFill>
                  <a:schemeClr val="tx1"/>
                </a:solidFill>
              </a:rPr>
              <a:t>Course: MSc. Data Analytics and Technologies</a:t>
            </a:r>
          </a:p>
        </p:txBody>
      </p:sp>
      <p:sp>
        <p:nvSpPr>
          <p:cNvPr id="17" name="Text Placeholder 16">
            <a:extLst>
              <a:ext uri="{FF2B5EF4-FFF2-40B4-BE49-F238E27FC236}">
                <a16:creationId xmlns:a16="http://schemas.microsoft.com/office/drawing/2014/main" id="{FA414139-9C25-2A4B-AABF-50AFEECB204B}"/>
              </a:ext>
            </a:extLst>
          </p:cNvPr>
          <p:cNvSpPr>
            <a:spLocks noGrp="1"/>
          </p:cNvSpPr>
          <p:nvPr>
            <p:ph type="body" sz="quarter" idx="153"/>
          </p:nvPr>
        </p:nvSpPr>
        <p:spPr>
          <a:xfrm>
            <a:off x="4087906" y="118460"/>
            <a:ext cx="34857763" cy="2031130"/>
          </a:xfrm>
        </p:spPr>
        <p:txBody>
          <a:bodyPr>
            <a:noAutofit/>
          </a:bodyPr>
          <a:lstStyle/>
          <a:p>
            <a:pPr algn="ctr"/>
            <a:r>
              <a:rPr lang="en-GB" sz="6600" dirty="0">
                <a:solidFill>
                  <a:srgbClr val="7030A0"/>
                </a:solidFill>
                <a:latin typeface="+mj-lt"/>
              </a:rPr>
              <a:t>ENHANCING AND OPTIMIZING ASSET AND EQUIPMENT LIFECYCLE MANAGEMENT THROUGH PREDICTIVE MAINTENANCE TECHNIQUES</a:t>
            </a:r>
            <a:endParaRPr lang="en-US" sz="6300" dirty="0">
              <a:latin typeface="+mj-lt"/>
            </a:endParaRPr>
          </a:p>
        </p:txBody>
      </p:sp>
      <p:pic>
        <p:nvPicPr>
          <p:cNvPr id="35" name="Picture 34" descr="Graphical user interface, text, application, chat or text message&#10;&#10;Description automatically generated">
            <a:extLst>
              <a:ext uri="{FF2B5EF4-FFF2-40B4-BE49-F238E27FC236}">
                <a16:creationId xmlns:a16="http://schemas.microsoft.com/office/drawing/2014/main" id="{45FBE92C-F1EB-A11F-DC04-FB0E545C99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35476613" y="2279760"/>
            <a:ext cx="5874376" cy="2395055"/>
          </a:xfrm>
          <a:prstGeom prst="rect">
            <a:avLst/>
          </a:prstGeom>
          <a:noFill/>
        </p:spPr>
      </p:pic>
      <p:graphicFrame>
        <p:nvGraphicFramePr>
          <p:cNvPr id="19" name="Table 18">
            <a:extLst>
              <a:ext uri="{FF2B5EF4-FFF2-40B4-BE49-F238E27FC236}">
                <a16:creationId xmlns:a16="http://schemas.microsoft.com/office/drawing/2014/main" id="{DA85E803-F172-4B63-752C-0A33388ED5C4}"/>
              </a:ext>
            </a:extLst>
          </p:cNvPr>
          <p:cNvGraphicFramePr>
            <a:graphicFrameLocks noGrp="1"/>
          </p:cNvGraphicFramePr>
          <p:nvPr>
            <p:extLst>
              <p:ext uri="{D42A27DB-BD31-4B8C-83A1-F6EECF244321}">
                <p14:modId xmlns:p14="http://schemas.microsoft.com/office/powerpoint/2010/main" val="1386986044"/>
              </p:ext>
            </p:extLst>
          </p:nvPr>
        </p:nvGraphicFramePr>
        <p:xfrm>
          <a:off x="21976220" y="25420512"/>
          <a:ext cx="10820833" cy="6185238"/>
        </p:xfrm>
        <a:graphic>
          <a:graphicData uri="http://schemas.openxmlformats.org/drawingml/2006/table">
            <a:tbl>
              <a:tblPr firstRow="1" firstCol="1" bandRow="1">
                <a:tableStyleId>{3B4B98B0-60AC-42C2-AFA5-B58CD77FA1E5}</a:tableStyleId>
              </a:tblPr>
              <a:tblGrid>
                <a:gridCol w="674515">
                  <a:extLst>
                    <a:ext uri="{9D8B030D-6E8A-4147-A177-3AD203B41FA5}">
                      <a16:colId xmlns:a16="http://schemas.microsoft.com/office/drawing/2014/main" val="814894412"/>
                    </a:ext>
                  </a:extLst>
                </a:gridCol>
                <a:gridCol w="1922706">
                  <a:extLst>
                    <a:ext uri="{9D8B030D-6E8A-4147-A177-3AD203B41FA5}">
                      <a16:colId xmlns:a16="http://schemas.microsoft.com/office/drawing/2014/main" val="2585572525"/>
                    </a:ext>
                  </a:extLst>
                </a:gridCol>
                <a:gridCol w="1305902">
                  <a:extLst>
                    <a:ext uri="{9D8B030D-6E8A-4147-A177-3AD203B41FA5}">
                      <a16:colId xmlns:a16="http://schemas.microsoft.com/office/drawing/2014/main" val="2345585716"/>
                    </a:ext>
                  </a:extLst>
                </a:gridCol>
                <a:gridCol w="1244772">
                  <a:extLst>
                    <a:ext uri="{9D8B030D-6E8A-4147-A177-3AD203B41FA5}">
                      <a16:colId xmlns:a16="http://schemas.microsoft.com/office/drawing/2014/main" val="2394955590"/>
                    </a:ext>
                  </a:extLst>
                </a:gridCol>
                <a:gridCol w="1528915">
                  <a:extLst>
                    <a:ext uri="{9D8B030D-6E8A-4147-A177-3AD203B41FA5}">
                      <a16:colId xmlns:a16="http://schemas.microsoft.com/office/drawing/2014/main" val="2138040948"/>
                    </a:ext>
                  </a:extLst>
                </a:gridCol>
                <a:gridCol w="1400822">
                  <a:extLst>
                    <a:ext uri="{9D8B030D-6E8A-4147-A177-3AD203B41FA5}">
                      <a16:colId xmlns:a16="http://schemas.microsoft.com/office/drawing/2014/main" val="756541230"/>
                    </a:ext>
                  </a:extLst>
                </a:gridCol>
                <a:gridCol w="1302832">
                  <a:extLst>
                    <a:ext uri="{9D8B030D-6E8A-4147-A177-3AD203B41FA5}">
                      <a16:colId xmlns:a16="http://schemas.microsoft.com/office/drawing/2014/main" val="3699776887"/>
                    </a:ext>
                  </a:extLst>
                </a:gridCol>
                <a:gridCol w="1440369">
                  <a:extLst>
                    <a:ext uri="{9D8B030D-6E8A-4147-A177-3AD203B41FA5}">
                      <a16:colId xmlns:a16="http://schemas.microsoft.com/office/drawing/2014/main" val="583750263"/>
                    </a:ext>
                  </a:extLst>
                </a:gridCol>
              </a:tblGrid>
              <a:tr h="984325">
                <a:tc>
                  <a:txBody>
                    <a:bodyPr/>
                    <a:lstStyle/>
                    <a:p>
                      <a:pPr marL="0" marR="0" algn="just">
                        <a:lnSpc>
                          <a:spcPct val="150000"/>
                        </a:lnSpc>
                        <a:spcBef>
                          <a:spcPts val="0"/>
                        </a:spcBef>
                        <a:spcAft>
                          <a:spcPts val="800"/>
                        </a:spcAft>
                      </a:pPr>
                      <a:endParaRPr lang="en-GB" sz="2000" b="1" cap="none" spc="6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88877" marR="88877" marT="44439" marB="44439" anchor="ctr"/>
                </a:tc>
                <a:tc gridSpan="7">
                  <a:txBody>
                    <a:bodyPr/>
                    <a:lstStyle/>
                    <a:p>
                      <a:pPr marL="0" marR="0" algn="ctr">
                        <a:lnSpc>
                          <a:spcPct val="150000"/>
                        </a:lnSpc>
                        <a:spcBef>
                          <a:spcPts val="0"/>
                        </a:spcBef>
                        <a:spcAft>
                          <a:spcPts val="800"/>
                        </a:spcAft>
                      </a:pPr>
                      <a:r>
                        <a:rPr lang="en-GB" sz="3200" b="1" cap="none" spc="6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rPr>
                        <a:t>Model Ranking</a:t>
                      </a:r>
                    </a:p>
                  </a:txBody>
                  <a:tcPr marL="88877" marR="88877" marT="44439" marB="44439" anchor="ctr"/>
                </a:tc>
                <a:tc hMerge="1">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88877" marR="88877" marT="44439" marB="44439" anchor="ctr"/>
                </a:tc>
                <a:tc hMerge="1">
                  <a:txBody>
                    <a:bodyPr/>
                    <a:lstStyle/>
                    <a:p>
                      <a:endParaRPr lang="en-GB"/>
                    </a:p>
                  </a:txBody>
                  <a:tcPr/>
                </a:tc>
                <a:tc hMerge="1">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88877" marR="88877" marT="44439" marB="44439" anchor="ctr">
                    <a:solidFill>
                      <a:schemeClr val="accent6">
                        <a:lumMod val="40000"/>
                        <a:lumOff val="60000"/>
                      </a:schemeClr>
                    </a:solidFill>
                  </a:tcPr>
                </a:tc>
                <a:tc hMerge="1">
                  <a:txBody>
                    <a:bodyPr/>
                    <a:lstStyle/>
                    <a:p>
                      <a:endParaRPr lang="en-GB"/>
                    </a:p>
                  </a:txBody>
                  <a:tcPr/>
                </a:tc>
                <a:tc hMerge="1">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88877" marR="88877" marT="44439" marB="44439" anchor="ctr"/>
                </a:tc>
                <a:tc hMerge="1">
                  <a:txBody>
                    <a:bodyPr/>
                    <a:lstStyle/>
                    <a:p>
                      <a:endParaRPr lang="en-GB"/>
                    </a:p>
                  </a:txBody>
                  <a:tcPr/>
                </a:tc>
                <a:extLst>
                  <a:ext uri="{0D108BD9-81ED-4DB2-BD59-A6C34878D82A}">
                    <a16:rowId xmlns:a16="http://schemas.microsoft.com/office/drawing/2014/main" val="1897227611"/>
                  </a:ext>
                </a:extLst>
              </a:tr>
              <a:tr h="984325">
                <a:tc rowSpan="2">
                  <a:txBody>
                    <a:bodyPr/>
                    <a:lstStyle/>
                    <a:p>
                      <a:pPr marL="0" marR="0" algn="just">
                        <a:lnSpc>
                          <a:spcPct val="150000"/>
                        </a:lnSpc>
                        <a:spcBef>
                          <a:spcPts val="0"/>
                        </a:spcBef>
                        <a:spcAft>
                          <a:spcPts val="800"/>
                        </a:spcAft>
                      </a:pPr>
                      <a:r>
                        <a:rPr lang="en-GB" sz="2000" b="1" cap="none" spc="60" dirty="0">
                          <a:solidFill>
                            <a:schemeClr val="tx1"/>
                          </a:solidFill>
                          <a:effectLst/>
                        </a:rPr>
                        <a:t>S/N</a:t>
                      </a:r>
                      <a:endParaRPr lang="en-GB" sz="2000" b="1" cap="none" spc="6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88877" marR="88877" marT="44439" marB="44439" anchor="ctr"/>
                </a:tc>
                <a:tc rowSpan="2">
                  <a:txBody>
                    <a:bodyPr/>
                    <a:lstStyle/>
                    <a:p>
                      <a:pPr marL="0" marR="0" algn="just">
                        <a:lnSpc>
                          <a:spcPct val="150000"/>
                        </a:lnSpc>
                        <a:spcBef>
                          <a:spcPts val="0"/>
                        </a:spcBef>
                        <a:spcAft>
                          <a:spcPts val="800"/>
                        </a:spcAft>
                      </a:pPr>
                      <a:r>
                        <a:rPr lang="en-GB" sz="2000" b="1" cap="none" spc="60" dirty="0">
                          <a:solidFill>
                            <a:schemeClr val="tx1"/>
                          </a:solidFill>
                          <a:effectLst/>
                        </a:rPr>
                        <a:t>MODEL</a:t>
                      </a:r>
                      <a:endParaRPr lang="en-GB" sz="2000" b="1" cap="none" spc="6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88877" marR="88877" marT="44439" marB="44439" anchor="ctr"/>
                </a:tc>
                <a:tc gridSpan="2">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GB" sz="2000" b="1" cap="none" spc="0" dirty="0">
                          <a:solidFill>
                            <a:schemeClr val="tx1"/>
                          </a:solidFill>
                          <a:effectLst/>
                        </a:rPr>
                        <a:t>MetroPT-3 Dataset</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88877" marR="88877" marT="44439" marB="44439" anchor="ctr"/>
                </a:tc>
                <a:tc hMerge="1">
                  <a:txBody>
                    <a:bodyPr/>
                    <a:lstStyle/>
                    <a:p>
                      <a:endParaRPr lang="en-GB"/>
                    </a:p>
                  </a:txBody>
                  <a:tcPr/>
                </a:tc>
                <a:tc gridSpan="2">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US" sz="2000" b="1" cap="none" spc="0" dirty="0">
                          <a:solidFill>
                            <a:schemeClr val="tx1"/>
                          </a:solidFill>
                          <a:effectLst/>
                        </a:rPr>
                        <a:t>Analogue Sensor Dataset</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88877" marR="88877" marT="44439" marB="44439" anchor="ctr">
                    <a:solidFill>
                      <a:schemeClr val="accent6">
                        <a:lumMod val="40000"/>
                        <a:lumOff val="60000"/>
                      </a:schemeClr>
                    </a:solidFill>
                  </a:tcPr>
                </a:tc>
                <a:tc hMerge="1">
                  <a:txBody>
                    <a:bodyPr/>
                    <a:lstStyle/>
                    <a:p>
                      <a:endParaRPr lang="en-GB"/>
                    </a:p>
                  </a:txBody>
                  <a:tcPr/>
                </a:tc>
                <a:tc gridSpan="2">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US" sz="2000" b="1" cap="none" spc="0" dirty="0">
                          <a:solidFill>
                            <a:schemeClr val="tx1"/>
                          </a:solidFill>
                          <a:effectLst/>
                        </a:rPr>
                        <a:t>Digital Sensor Dataset</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88877" marR="88877" marT="44439" marB="44439" anchor="ctr"/>
                </a:tc>
                <a:tc hMerge="1">
                  <a:txBody>
                    <a:bodyPr/>
                    <a:lstStyle/>
                    <a:p>
                      <a:endParaRPr lang="en-GB"/>
                    </a:p>
                  </a:txBody>
                  <a:tcPr/>
                </a:tc>
                <a:extLst>
                  <a:ext uri="{0D108BD9-81ED-4DB2-BD59-A6C34878D82A}">
                    <a16:rowId xmlns:a16="http://schemas.microsoft.com/office/drawing/2014/main" val="3319181683"/>
                  </a:ext>
                </a:extLst>
              </a:tr>
              <a:tr h="496412">
                <a:tc vMerge="1">
                  <a:txBody>
                    <a:bodyPr/>
                    <a:lstStyle/>
                    <a:p>
                      <a:endParaRPr lang="en-GB"/>
                    </a:p>
                  </a:txBody>
                  <a:tcPr>
                    <a:lnT w="25400" cmpd="sng">
                      <a:noFill/>
                    </a:lnT>
                  </a:tcPr>
                </a:tc>
                <a:tc vMerge="1">
                  <a:txBody>
                    <a:bodyPr/>
                    <a:lstStyle/>
                    <a:p>
                      <a:endParaRPr lang="en-GB"/>
                    </a:p>
                  </a:txBody>
                  <a:tcPr>
                    <a:lnT w="12700" cap="flat" cmpd="sng" algn="ctr">
                      <a:solidFill>
                        <a:schemeClr val="tx1"/>
                      </a:solidFill>
                      <a:prstDash val="solid"/>
                      <a:round/>
                      <a:headEnd type="none" w="med" len="med"/>
                      <a:tailEnd type="none" w="med" len="med"/>
                    </a:lnT>
                  </a:tcPr>
                </a:tc>
                <a:tc>
                  <a:txBody>
                    <a:bodyPr/>
                    <a:lstStyle/>
                    <a:p>
                      <a:pPr marL="0" marR="0" algn="just">
                        <a:lnSpc>
                          <a:spcPct val="150000"/>
                        </a:lnSpc>
                        <a:spcBef>
                          <a:spcPts val="0"/>
                        </a:spcBef>
                        <a:spcAft>
                          <a:spcPts val="800"/>
                        </a:spcAft>
                      </a:pPr>
                      <a:r>
                        <a:rPr lang="en-US" sz="2000" b="1" cap="none" spc="60" dirty="0">
                          <a:solidFill>
                            <a:schemeClr val="tx1"/>
                          </a:solidFill>
                          <a:effectLst/>
                        </a:rPr>
                        <a:t>Accuracy</a:t>
                      </a:r>
                      <a:endParaRPr lang="en-GB" sz="2000" b="1" cap="none" spc="6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6103" marR="106103" marT="74149" marB="0" anchor="ctr"/>
                </a:tc>
                <a:tc>
                  <a:txBody>
                    <a:bodyPr/>
                    <a:lstStyle/>
                    <a:p>
                      <a:r>
                        <a:rPr lang="en-US" sz="2000" b="1" cap="none" spc="60" dirty="0">
                          <a:solidFill>
                            <a:schemeClr val="tx1"/>
                          </a:solidFill>
                          <a:effectLst/>
                        </a:rPr>
                        <a:t>F1-Score</a:t>
                      </a:r>
                      <a:endParaRPr lang="en-GB" sz="2000" b="1" dirty="0">
                        <a:solidFill>
                          <a:schemeClr val="tx1"/>
                        </a:solidFill>
                      </a:endParaRPr>
                    </a:p>
                  </a:txBody>
                  <a:tcPr marL="106103" marR="106103" marT="74149" marB="0" anchor="ctr"/>
                </a:tc>
                <a:tc>
                  <a:txBody>
                    <a:bodyPr/>
                    <a:lstStyle/>
                    <a:p>
                      <a:pPr marL="0" marR="0" algn="just">
                        <a:lnSpc>
                          <a:spcPct val="150000"/>
                        </a:lnSpc>
                        <a:spcBef>
                          <a:spcPts val="0"/>
                        </a:spcBef>
                        <a:spcAft>
                          <a:spcPts val="800"/>
                        </a:spcAft>
                      </a:pPr>
                      <a:r>
                        <a:rPr lang="en-US" sz="2000" b="1" cap="none" spc="60" dirty="0">
                          <a:solidFill>
                            <a:schemeClr val="tx1"/>
                          </a:solidFill>
                          <a:effectLst/>
                        </a:rPr>
                        <a:t>Accuracy</a:t>
                      </a:r>
                      <a:endParaRPr lang="en-GB" sz="2000" b="1" cap="none" spc="6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6103" marR="106103" marT="74149" marB="0" anchor="ctr"/>
                </a:tc>
                <a:tc>
                  <a:txBody>
                    <a:bodyPr/>
                    <a:lstStyle/>
                    <a:p>
                      <a:r>
                        <a:rPr lang="en-US" sz="2000" b="1" cap="none" spc="60" dirty="0">
                          <a:solidFill>
                            <a:schemeClr val="tx1"/>
                          </a:solidFill>
                          <a:effectLst/>
                        </a:rPr>
                        <a:t>F1-Score</a:t>
                      </a:r>
                      <a:endParaRPr lang="en-GB" sz="2000" b="1" dirty="0">
                        <a:solidFill>
                          <a:schemeClr val="tx1"/>
                        </a:solidFill>
                      </a:endParaRPr>
                    </a:p>
                  </a:txBody>
                  <a:tcPr marL="106103" marR="106103" marT="74149" marB="0" anchor="ctr"/>
                </a:tc>
                <a:tc>
                  <a:txBody>
                    <a:bodyPr/>
                    <a:lstStyle/>
                    <a:p>
                      <a:pPr marL="0" marR="0" algn="just">
                        <a:lnSpc>
                          <a:spcPct val="150000"/>
                        </a:lnSpc>
                        <a:spcBef>
                          <a:spcPts val="0"/>
                        </a:spcBef>
                        <a:spcAft>
                          <a:spcPts val="800"/>
                        </a:spcAft>
                      </a:pPr>
                      <a:r>
                        <a:rPr lang="en-US" sz="2000" b="1" cap="none" spc="60" dirty="0">
                          <a:solidFill>
                            <a:schemeClr val="tx1"/>
                          </a:solidFill>
                          <a:effectLst/>
                        </a:rPr>
                        <a:t>Accuracy</a:t>
                      </a:r>
                      <a:endParaRPr lang="en-GB" sz="2000" b="1" cap="none" spc="6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6103" marR="106103" marT="74149" marB="0" anchor="ctr"/>
                </a:tc>
                <a:tc>
                  <a:txBody>
                    <a:bodyPr/>
                    <a:lstStyle/>
                    <a:p>
                      <a:r>
                        <a:rPr lang="en-US" sz="2000" b="1" cap="none" spc="60" dirty="0">
                          <a:solidFill>
                            <a:schemeClr val="tx1"/>
                          </a:solidFill>
                          <a:effectLst/>
                        </a:rPr>
                        <a:t>F1-Score</a:t>
                      </a:r>
                      <a:endParaRPr lang="en-GB" sz="2000" b="1" dirty="0">
                        <a:solidFill>
                          <a:schemeClr val="tx1"/>
                        </a:solidFill>
                      </a:endParaRPr>
                    </a:p>
                  </a:txBody>
                  <a:tcPr marL="106103" marR="106103" marT="74149" marB="0" anchor="ctr"/>
                </a:tc>
                <a:extLst>
                  <a:ext uri="{0D108BD9-81ED-4DB2-BD59-A6C34878D82A}">
                    <a16:rowId xmlns:a16="http://schemas.microsoft.com/office/drawing/2014/main" val="1680167692"/>
                  </a:ext>
                </a:extLst>
              </a:tr>
              <a:tr h="552093">
                <a:tc>
                  <a:txBody>
                    <a:bodyPr/>
                    <a:lstStyle/>
                    <a:p>
                      <a:pPr marL="0" marR="0" algn="just">
                        <a:lnSpc>
                          <a:spcPct val="150000"/>
                        </a:lnSpc>
                        <a:spcBef>
                          <a:spcPts val="0"/>
                        </a:spcBef>
                        <a:spcAft>
                          <a:spcPts val="800"/>
                        </a:spcAft>
                      </a:pPr>
                      <a:r>
                        <a:rPr lang="en-GB" sz="2000" b="1" cap="none" spc="0" dirty="0">
                          <a:solidFill>
                            <a:schemeClr val="tx1"/>
                          </a:solidFill>
                          <a:effectLst/>
                        </a:rPr>
                        <a:t>1</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algn="just">
                        <a:lnSpc>
                          <a:spcPct val="150000"/>
                        </a:lnSpc>
                        <a:spcBef>
                          <a:spcPts val="0"/>
                        </a:spcBef>
                        <a:spcAft>
                          <a:spcPts val="800"/>
                        </a:spcAft>
                      </a:pPr>
                      <a:r>
                        <a:rPr lang="en-GB" sz="2000" cap="none" spc="0" dirty="0">
                          <a:solidFill>
                            <a:schemeClr val="tx1"/>
                          </a:solidFill>
                          <a:effectLst/>
                        </a:rPr>
                        <a:t>LogR</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algn="just">
                        <a:lnSpc>
                          <a:spcPct val="150000"/>
                        </a:lnSpc>
                        <a:spcBef>
                          <a:spcPts val="0"/>
                        </a:spcBef>
                        <a:spcAft>
                          <a:spcPts val="800"/>
                        </a:spcAft>
                      </a:pPr>
                      <a:r>
                        <a:rPr lang="en-GB" sz="2000" cap="none" spc="0" dirty="0">
                          <a:solidFill>
                            <a:schemeClr val="tx1"/>
                          </a:solidFill>
                          <a:effectLst/>
                        </a:rPr>
                        <a:t>0.932</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GB" sz="2000" cap="none" spc="0" dirty="0">
                          <a:solidFill>
                            <a:schemeClr val="tx1"/>
                          </a:solidFill>
                          <a:effectLst/>
                        </a:rPr>
                        <a:t>0.934</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0.917</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1702" marR="76278" marT="50854" marB="50854"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0.919</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1702" marR="76278" marT="50854" marB="50854"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0.702</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380" marR="64157" marT="64157" marB="64157"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0.760</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380" marR="64157" marT="64157" marB="64157" anchor="ctr"/>
                </a:tc>
                <a:extLst>
                  <a:ext uri="{0D108BD9-81ED-4DB2-BD59-A6C34878D82A}">
                    <a16:rowId xmlns:a16="http://schemas.microsoft.com/office/drawing/2014/main" val="401889025"/>
                  </a:ext>
                </a:extLst>
              </a:tr>
              <a:tr h="552093">
                <a:tc>
                  <a:txBody>
                    <a:bodyPr/>
                    <a:lstStyle/>
                    <a:p>
                      <a:pPr marL="0" marR="0" algn="just">
                        <a:lnSpc>
                          <a:spcPct val="150000"/>
                        </a:lnSpc>
                        <a:spcBef>
                          <a:spcPts val="0"/>
                        </a:spcBef>
                        <a:spcAft>
                          <a:spcPts val="800"/>
                        </a:spcAft>
                      </a:pPr>
                      <a:r>
                        <a:rPr lang="en-GB" sz="2000" b="1" cap="none" spc="0" dirty="0">
                          <a:solidFill>
                            <a:schemeClr val="tx1"/>
                          </a:solidFill>
                          <a:effectLst/>
                        </a:rPr>
                        <a:t>2</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algn="just">
                        <a:lnSpc>
                          <a:spcPct val="150000"/>
                        </a:lnSpc>
                        <a:spcBef>
                          <a:spcPts val="0"/>
                        </a:spcBef>
                        <a:spcAft>
                          <a:spcPts val="800"/>
                        </a:spcAft>
                      </a:pPr>
                      <a:r>
                        <a:rPr lang="en-GB" sz="2000" cap="none" spc="0" dirty="0">
                          <a:solidFill>
                            <a:schemeClr val="tx1"/>
                          </a:solidFill>
                          <a:effectLst/>
                        </a:rPr>
                        <a:t>DT</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algn="just">
                        <a:lnSpc>
                          <a:spcPct val="150000"/>
                        </a:lnSpc>
                        <a:spcBef>
                          <a:spcPts val="0"/>
                        </a:spcBef>
                        <a:spcAft>
                          <a:spcPts val="800"/>
                        </a:spcAft>
                      </a:pPr>
                      <a:r>
                        <a:rPr lang="en-GB" sz="2000" cap="none" spc="0" dirty="0">
                          <a:solidFill>
                            <a:schemeClr val="tx1"/>
                          </a:solidFill>
                          <a:effectLst/>
                        </a:rPr>
                        <a:t>0.928</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GB" sz="2000" cap="none" spc="0" dirty="0">
                          <a:solidFill>
                            <a:schemeClr val="tx1"/>
                          </a:solidFill>
                          <a:effectLst/>
                        </a:rPr>
                        <a:t>0.930</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0.930</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1702" marR="76278" marT="50854" marB="50854"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0.934</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1702" marR="76278" marT="50854" marB="50854"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0.695</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380" marR="64157" marT="64157" marB="64157"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0.755</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380" marR="64157" marT="64157" marB="64157" anchor="ctr"/>
                </a:tc>
                <a:extLst>
                  <a:ext uri="{0D108BD9-81ED-4DB2-BD59-A6C34878D82A}">
                    <a16:rowId xmlns:a16="http://schemas.microsoft.com/office/drawing/2014/main" val="3708530908"/>
                  </a:ext>
                </a:extLst>
              </a:tr>
              <a:tr h="552093">
                <a:tc>
                  <a:txBody>
                    <a:bodyPr/>
                    <a:lstStyle/>
                    <a:p>
                      <a:pPr marL="0" marR="0" algn="just">
                        <a:lnSpc>
                          <a:spcPct val="150000"/>
                        </a:lnSpc>
                        <a:spcBef>
                          <a:spcPts val="0"/>
                        </a:spcBef>
                        <a:spcAft>
                          <a:spcPts val="800"/>
                        </a:spcAft>
                      </a:pPr>
                      <a:r>
                        <a:rPr lang="en-GB" sz="2000" b="1" cap="none" spc="0" dirty="0">
                          <a:solidFill>
                            <a:schemeClr val="tx1"/>
                          </a:solidFill>
                          <a:effectLst/>
                        </a:rPr>
                        <a:t>3</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algn="just">
                        <a:lnSpc>
                          <a:spcPct val="150000"/>
                        </a:lnSpc>
                        <a:spcBef>
                          <a:spcPts val="0"/>
                        </a:spcBef>
                        <a:spcAft>
                          <a:spcPts val="800"/>
                        </a:spcAft>
                      </a:pPr>
                      <a:r>
                        <a:rPr lang="en-GB" sz="2000" cap="none" spc="0" dirty="0">
                          <a:solidFill>
                            <a:schemeClr val="tx1"/>
                          </a:solidFill>
                          <a:effectLst/>
                        </a:rPr>
                        <a:t>RF</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algn="just">
                        <a:lnSpc>
                          <a:spcPct val="150000"/>
                        </a:lnSpc>
                        <a:spcBef>
                          <a:spcPts val="0"/>
                        </a:spcBef>
                        <a:spcAft>
                          <a:spcPts val="800"/>
                        </a:spcAft>
                      </a:pPr>
                      <a:r>
                        <a:rPr lang="en-GB" sz="2000" cap="none" spc="0" dirty="0">
                          <a:solidFill>
                            <a:schemeClr val="tx1"/>
                          </a:solidFill>
                          <a:effectLst/>
                        </a:rPr>
                        <a:t>0.943</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GB" sz="2000" cap="none" spc="0" dirty="0">
                          <a:solidFill>
                            <a:schemeClr val="tx1"/>
                          </a:solidFill>
                          <a:effectLst/>
                        </a:rPr>
                        <a:t>0.946</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algn="just">
                        <a:lnSpc>
                          <a:spcPct val="150000"/>
                        </a:lnSpc>
                        <a:spcBef>
                          <a:spcPts val="0"/>
                        </a:spcBef>
                        <a:spcAft>
                          <a:spcPts val="800"/>
                        </a:spcAft>
                      </a:pPr>
                      <a:r>
                        <a:rPr lang="en-GB" sz="2000" b="1" dirty="0">
                          <a:solidFill>
                            <a:schemeClr val="tx1">
                              <a:lumMod val="75000"/>
                              <a:lumOff val="25000"/>
                            </a:schemeClr>
                          </a:solidFill>
                          <a:effectLst/>
                        </a:rPr>
                        <a:t>0.988</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1702" marR="76278" marT="50854" marB="50854" anchor="ctr">
                    <a:solidFill>
                      <a:schemeClr val="accent6">
                        <a:lumMod val="40000"/>
                        <a:lumOff val="60000"/>
                      </a:schemeClr>
                    </a:solidFill>
                  </a:tcPr>
                </a:tc>
                <a:tc>
                  <a:txBody>
                    <a:bodyPr/>
                    <a:lstStyle/>
                    <a:p>
                      <a:pPr marL="0" marR="0" algn="just">
                        <a:lnSpc>
                          <a:spcPct val="150000"/>
                        </a:lnSpc>
                        <a:spcBef>
                          <a:spcPts val="0"/>
                        </a:spcBef>
                        <a:spcAft>
                          <a:spcPts val="800"/>
                        </a:spcAft>
                      </a:pPr>
                      <a:r>
                        <a:rPr lang="en-GB" sz="2000" b="1" dirty="0">
                          <a:solidFill>
                            <a:schemeClr val="tx1">
                              <a:lumMod val="75000"/>
                              <a:lumOff val="25000"/>
                            </a:schemeClr>
                          </a:solidFill>
                          <a:effectLst/>
                        </a:rPr>
                        <a:t>0.988</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1702" marR="76278" marT="50854" marB="50854" anchor="ctr">
                    <a:solidFill>
                      <a:schemeClr val="accent6">
                        <a:lumMod val="40000"/>
                        <a:lumOff val="60000"/>
                      </a:schemeClr>
                    </a:solidFill>
                  </a:tcP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0.702</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380" marR="64157" marT="64157" marB="64157"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0.760</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380" marR="64157" marT="64157" marB="64157" anchor="ctr"/>
                </a:tc>
                <a:extLst>
                  <a:ext uri="{0D108BD9-81ED-4DB2-BD59-A6C34878D82A}">
                    <a16:rowId xmlns:a16="http://schemas.microsoft.com/office/drawing/2014/main" val="1735596551"/>
                  </a:ext>
                </a:extLst>
              </a:tr>
              <a:tr h="552093">
                <a:tc>
                  <a:txBody>
                    <a:bodyPr/>
                    <a:lstStyle/>
                    <a:p>
                      <a:pPr marL="0" marR="0" algn="just">
                        <a:lnSpc>
                          <a:spcPct val="150000"/>
                        </a:lnSpc>
                        <a:spcBef>
                          <a:spcPts val="0"/>
                        </a:spcBef>
                        <a:spcAft>
                          <a:spcPts val="800"/>
                        </a:spcAft>
                      </a:pPr>
                      <a:r>
                        <a:rPr lang="en-GB" sz="2000" b="1" cap="none" spc="0" dirty="0">
                          <a:solidFill>
                            <a:schemeClr val="tx1"/>
                          </a:solidFill>
                          <a:effectLst/>
                        </a:rPr>
                        <a:t>4</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algn="just">
                        <a:lnSpc>
                          <a:spcPct val="150000"/>
                        </a:lnSpc>
                        <a:spcBef>
                          <a:spcPts val="0"/>
                        </a:spcBef>
                        <a:spcAft>
                          <a:spcPts val="800"/>
                        </a:spcAft>
                      </a:pPr>
                      <a:r>
                        <a:rPr lang="en-GB" sz="2000" cap="none" spc="0" dirty="0">
                          <a:solidFill>
                            <a:schemeClr val="tx1"/>
                          </a:solidFill>
                          <a:effectLst/>
                        </a:rPr>
                        <a:t>GBM</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algn="just">
                        <a:lnSpc>
                          <a:spcPct val="150000"/>
                        </a:lnSpc>
                        <a:spcBef>
                          <a:spcPts val="0"/>
                        </a:spcBef>
                        <a:spcAft>
                          <a:spcPts val="800"/>
                        </a:spcAft>
                      </a:pPr>
                      <a:r>
                        <a:rPr lang="en-GB" sz="2000" cap="none" spc="0" dirty="0">
                          <a:solidFill>
                            <a:schemeClr val="tx1"/>
                          </a:solidFill>
                          <a:effectLst/>
                        </a:rPr>
                        <a:t>0.933</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GB" sz="2000" cap="none" spc="0" dirty="0">
                          <a:solidFill>
                            <a:schemeClr val="tx1"/>
                          </a:solidFill>
                          <a:effectLst/>
                        </a:rPr>
                        <a:t>0.936</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0.934</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1702" marR="76278" marT="50854" marB="50854"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0.937</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1702" marR="76278" marT="50854" marB="50854"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0.695</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380" marR="64157" marT="64157" marB="64157"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0.755</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380" marR="64157" marT="64157" marB="64157" anchor="ctr"/>
                </a:tc>
                <a:extLst>
                  <a:ext uri="{0D108BD9-81ED-4DB2-BD59-A6C34878D82A}">
                    <a16:rowId xmlns:a16="http://schemas.microsoft.com/office/drawing/2014/main" val="1027266909"/>
                  </a:ext>
                </a:extLst>
              </a:tr>
              <a:tr h="552093">
                <a:tc>
                  <a:txBody>
                    <a:bodyPr/>
                    <a:lstStyle/>
                    <a:p>
                      <a:pPr marL="0" marR="0" algn="just">
                        <a:lnSpc>
                          <a:spcPct val="150000"/>
                        </a:lnSpc>
                        <a:spcBef>
                          <a:spcPts val="0"/>
                        </a:spcBef>
                        <a:spcAft>
                          <a:spcPts val="800"/>
                        </a:spcAft>
                      </a:pPr>
                      <a:r>
                        <a:rPr lang="en-GB" sz="2000" b="1" cap="none" spc="0" dirty="0">
                          <a:solidFill>
                            <a:schemeClr val="tx1"/>
                          </a:solidFill>
                          <a:effectLst/>
                        </a:rPr>
                        <a:t>5</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algn="just">
                        <a:lnSpc>
                          <a:spcPct val="150000"/>
                        </a:lnSpc>
                        <a:spcBef>
                          <a:spcPts val="0"/>
                        </a:spcBef>
                        <a:spcAft>
                          <a:spcPts val="800"/>
                        </a:spcAft>
                      </a:pPr>
                      <a:r>
                        <a:rPr lang="en-GB" sz="2000" cap="none" spc="0" dirty="0">
                          <a:solidFill>
                            <a:schemeClr val="tx1"/>
                          </a:solidFill>
                          <a:effectLst/>
                        </a:rPr>
                        <a:t>NN</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algn="just">
                        <a:lnSpc>
                          <a:spcPct val="150000"/>
                        </a:lnSpc>
                        <a:spcBef>
                          <a:spcPts val="0"/>
                        </a:spcBef>
                        <a:spcAft>
                          <a:spcPts val="800"/>
                        </a:spcAft>
                      </a:pPr>
                      <a:r>
                        <a:rPr lang="en-GB" sz="2000" cap="none" spc="0" dirty="0">
                          <a:solidFill>
                            <a:schemeClr val="tx1"/>
                          </a:solidFill>
                          <a:effectLst/>
                        </a:rPr>
                        <a:t>0.938</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GB" sz="2000" cap="none" spc="0" dirty="0">
                          <a:solidFill>
                            <a:schemeClr val="tx1"/>
                          </a:solidFill>
                          <a:effectLst/>
                        </a:rPr>
                        <a:t>0.940</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0.937</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1702" marR="76278" marT="50854" marB="50854"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0.940</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1702" marR="76278" marT="50854" marB="50854"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0.702</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380" marR="64157" marT="64157" marB="64157"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0.760</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380" marR="64157" marT="64157" marB="64157" anchor="ctr"/>
                </a:tc>
                <a:extLst>
                  <a:ext uri="{0D108BD9-81ED-4DB2-BD59-A6C34878D82A}">
                    <a16:rowId xmlns:a16="http://schemas.microsoft.com/office/drawing/2014/main" val="706266682"/>
                  </a:ext>
                </a:extLst>
              </a:tr>
              <a:tr h="959711">
                <a:tc>
                  <a:txBody>
                    <a:bodyPr/>
                    <a:lstStyle/>
                    <a:p>
                      <a:pPr marL="0" marR="0" algn="just">
                        <a:lnSpc>
                          <a:spcPct val="150000"/>
                        </a:lnSpc>
                        <a:spcBef>
                          <a:spcPts val="0"/>
                        </a:spcBef>
                        <a:spcAft>
                          <a:spcPts val="800"/>
                        </a:spcAft>
                      </a:pPr>
                      <a:r>
                        <a:rPr lang="en-US" sz="2000" b="1" cap="none" spc="0" dirty="0">
                          <a:solidFill>
                            <a:schemeClr val="tx1"/>
                          </a:solidFill>
                          <a:effectLst/>
                        </a:rPr>
                        <a:t>6</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340" marR="95340" marT="74149" marB="0"/>
                </a:tc>
                <a:tc>
                  <a:txBody>
                    <a:bodyPr/>
                    <a:lstStyle/>
                    <a:p>
                      <a:pPr marL="0" marR="0" algn="just">
                        <a:lnSpc>
                          <a:spcPct val="150000"/>
                        </a:lnSpc>
                        <a:spcBef>
                          <a:spcPts val="0"/>
                        </a:spcBef>
                        <a:spcAft>
                          <a:spcPts val="800"/>
                        </a:spcAft>
                      </a:pPr>
                      <a:r>
                        <a:rPr lang="en-US" sz="2000" b="1" cap="none" spc="0" dirty="0">
                          <a:solidFill>
                            <a:schemeClr val="tx1"/>
                          </a:solidFill>
                          <a:effectLst/>
                        </a:rPr>
                        <a:t>Hybrid </a:t>
                      </a:r>
                      <a:r>
                        <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rPr>
                        <a:t>(RF+NN)</a:t>
                      </a:r>
                      <a:endParaRPr lang="en-US" sz="2000" b="1" cap="none" spc="0" dirty="0">
                        <a:solidFill>
                          <a:schemeClr val="tx1"/>
                        </a:solidFill>
                        <a:effectLst/>
                      </a:endParaRPr>
                    </a:p>
                  </a:txBody>
                  <a:tcPr marL="95340" marR="95340" marT="74149" marB="0"/>
                </a:tc>
                <a:tc gridSpan="2">
                  <a:txBody>
                    <a:bodyPr/>
                    <a:lstStyle/>
                    <a:p>
                      <a:pPr marL="0" marR="0" algn="just">
                        <a:lnSpc>
                          <a:spcPct val="150000"/>
                        </a:lnSpc>
                        <a:spcBef>
                          <a:spcPts val="0"/>
                        </a:spcBef>
                        <a:spcAft>
                          <a:spcPts val="800"/>
                        </a:spcAft>
                      </a:pPr>
                      <a:r>
                        <a:rPr lang="en-US" sz="2000" cap="none" spc="0" dirty="0">
                          <a:solidFill>
                            <a:schemeClr val="tx1"/>
                          </a:solidFill>
                          <a:effectLst/>
                        </a:rPr>
                        <a:t>N/A</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2947" marR="92947" marT="72289" marB="0"/>
                </a:tc>
                <a:tc hMerge="1">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0.939</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1702" marR="76278" marT="50854" marB="50854"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0.942</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1702" marR="76278" marT="50854" marB="50854" anchor="ctr"/>
                </a:tc>
                <a:tc gridSpan="2">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US" sz="2000" cap="none" spc="0" dirty="0">
                          <a:solidFill>
                            <a:schemeClr val="tx1"/>
                          </a:solidFill>
                          <a:effectLst/>
                        </a:rPr>
                        <a:t>N/A</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2947" marR="92947" marT="72289" marB="0"/>
                </a:tc>
                <a:tc hMerge="1">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extLst>
                  <a:ext uri="{0D108BD9-81ED-4DB2-BD59-A6C34878D82A}">
                    <a16:rowId xmlns:a16="http://schemas.microsoft.com/office/drawing/2014/main" val="1983358414"/>
                  </a:ext>
                </a:extLst>
              </a:tr>
            </a:tbl>
          </a:graphicData>
        </a:graphic>
      </p:graphicFrame>
      <p:pic>
        <p:nvPicPr>
          <p:cNvPr id="21" name="Picture 20">
            <a:extLst>
              <a:ext uri="{FF2B5EF4-FFF2-40B4-BE49-F238E27FC236}">
                <a16:creationId xmlns:a16="http://schemas.microsoft.com/office/drawing/2014/main" id="{666DA4D7-FCC6-6AD9-3CD5-6F4CCFF022DE}"/>
              </a:ext>
            </a:extLst>
          </p:cNvPr>
          <p:cNvPicPr>
            <a:picLocks noChangeAspect="1"/>
          </p:cNvPicPr>
          <p:nvPr/>
        </p:nvPicPr>
        <p:blipFill>
          <a:blip r:embed="rId6"/>
          <a:stretch>
            <a:fillRect/>
          </a:stretch>
        </p:blipFill>
        <p:spPr>
          <a:xfrm>
            <a:off x="11425631" y="27134677"/>
            <a:ext cx="10097023" cy="3721396"/>
          </a:xfrm>
          <a:prstGeom prst="rect">
            <a:avLst/>
          </a:prstGeom>
        </p:spPr>
      </p:pic>
      <p:sp>
        <p:nvSpPr>
          <p:cNvPr id="23" name="Text Placeholder 40">
            <a:extLst>
              <a:ext uri="{FF2B5EF4-FFF2-40B4-BE49-F238E27FC236}">
                <a16:creationId xmlns:a16="http://schemas.microsoft.com/office/drawing/2014/main" id="{5D62DCDE-5C35-9D6D-140F-9526E605643C}"/>
              </a:ext>
            </a:extLst>
          </p:cNvPr>
          <p:cNvSpPr txBox="1">
            <a:spLocks/>
          </p:cNvSpPr>
          <p:nvPr/>
        </p:nvSpPr>
        <p:spPr>
          <a:xfrm>
            <a:off x="33424278" y="5566072"/>
            <a:ext cx="10048874" cy="590928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800" kern="1200">
                <a:solidFill>
                  <a:schemeClr val="tx2"/>
                </a:solidFill>
                <a:latin typeface="Helvetica" pitchFamily="2"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3000" dirty="0">
                <a:latin typeface="+mn-lt"/>
              </a:rPr>
              <a:t>Significant increase in the use of big data and machine learning for optimizing Asset and Equipment Lifecycle Management.</a:t>
            </a:r>
          </a:p>
          <a:p>
            <a:r>
              <a:rPr lang="en-GB" sz="3000" dirty="0">
                <a:latin typeface="+mn-lt"/>
              </a:rPr>
              <a:t>Predictive maintenance techniques like Random Forest, Decision Tree, Neural Networks, etc., improve operational efficiency and reduce downtime.</a:t>
            </a:r>
          </a:p>
          <a:p>
            <a:r>
              <a:rPr lang="en-GB" sz="3000" b="1" dirty="0">
                <a:latin typeface="+mn-lt"/>
              </a:rPr>
              <a:t>Best Dataset</a:t>
            </a:r>
            <a:r>
              <a:rPr lang="en-GB" sz="3000" dirty="0">
                <a:latin typeface="+mn-lt"/>
              </a:rPr>
              <a:t>: The Analogue dataset </a:t>
            </a:r>
          </a:p>
          <a:p>
            <a:r>
              <a:rPr lang="en-GB" sz="3000" b="1" dirty="0">
                <a:latin typeface="+mn-lt"/>
              </a:rPr>
              <a:t>Best Performing Model: </a:t>
            </a:r>
            <a:r>
              <a:rPr lang="en-GB" sz="3000" dirty="0">
                <a:latin typeface="+mn-lt"/>
              </a:rPr>
              <a:t>Improved Accuracy score of 98.83%, Precision of 98.2%, Recall of 99.5% and F1-score of 98.9%</a:t>
            </a:r>
          </a:p>
          <a:p>
            <a:r>
              <a:rPr lang="en-GB" sz="3000" b="1" dirty="0">
                <a:latin typeface="+mn-lt"/>
              </a:rPr>
              <a:t>Hybrid Model Approach (</a:t>
            </a:r>
            <a:r>
              <a:rPr lang="en-GB" sz="3000" dirty="0">
                <a:latin typeface="+mn-lt"/>
              </a:rPr>
              <a:t>Random Forest and Neural Network) Accuracy – 93.9 % (Second best model)</a:t>
            </a:r>
          </a:p>
        </p:txBody>
      </p:sp>
      <p:sp>
        <p:nvSpPr>
          <p:cNvPr id="24" name="Text Placeholder 40">
            <a:extLst>
              <a:ext uri="{FF2B5EF4-FFF2-40B4-BE49-F238E27FC236}">
                <a16:creationId xmlns:a16="http://schemas.microsoft.com/office/drawing/2014/main" id="{1018E3C4-F411-E959-D19B-C5F5E1A62038}"/>
              </a:ext>
            </a:extLst>
          </p:cNvPr>
          <p:cNvSpPr txBox="1">
            <a:spLocks/>
          </p:cNvSpPr>
          <p:nvPr/>
        </p:nvSpPr>
        <p:spPr>
          <a:xfrm>
            <a:off x="11473274" y="25417300"/>
            <a:ext cx="10048874" cy="1384972"/>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800" kern="1200">
                <a:solidFill>
                  <a:schemeClr val="tx2"/>
                </a:solidFill>
                <a:latin typeface="Helvetica" pitchFamily="2"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3000" dirty="0">
                <a:latin typeface="+mn-lt"/>
              </a:rPr>
              <a:t>The features most indicative of potential failures in the MetroPT-3 dataset are: </a:t>
            </a:r>
          </a:p>
        </p:txBody>
      </p:sp>
      <p:pic>
        <p:nvPicPr>
          <p:cNvPr id="4" name="Picture 3">
            <a:extLst>
              <a:ext uri="{FF2B5EF4-FFF2-40B4-BE49-F238E27FC236}">
                <a16:creationId xmlns:a16="http://schemas.microsoft.com/office/drawing/2014/main" id="{928B2199-BEF0-D3F3-2934-9A34AE3F3C41}"/>
              </a:ext>
            </a:extLst>
          </p:cNvPr>
          <p:cNvPicPr>
            <a:picLocks noChangeAspect="1"/>
          </p:cNvPicPr>
          <p:nvPr/>
        </p:nvPicPr>
        <p:blipFill>
          <a:blip r:embed="rId7"/>
          <a:srcRect t="277" b="1721"/>
          <a:stretch/>
        </p:blipFill>
        <p:spPr>
          <a:xfrm>
            <a:off x="11121081" y="6235448"/>
            <a:ext cx="21675971" cy="13888354"/>
          </a:xfrm>
          <a:prstGeom prst="rect">
            <a:avLst/>
          </a:prstGeom>
        </p:spPr>
      </p:pic>
      <p:sp>
        <p:nvSpPr>
          <p:cNvPr id="37" name="Text Placeholder 36">
            <a:extLst>
              <a:ext uri="{FF2B5EF4-FFF2-40B4-BE49-F238E27FC236}">
                <a16:creationId xmlns:a16="http://schemas.microsoft.com/office/drawing/2014/main" id="{F9ED7D2A-2E58-BB95-E391-7AFD24902648}"/>
              </a:ext>
            </a:extLst>
          </p:cNvPr>
          <p:cNvSpPr>
            <a:spLocks noGrp="1"/>
          </p:cNvSpPr>
          <p:nvPr>
            <p:ph type="body" sz="quarter" idx="21"/>
          </p:nvPr>
        </p:nvSpPr>
        <p:spPr>
          <a:xfrm>
            <a:off x="11474675" y="20079577"/>
            <a:ext cx="20959542" cy="4247294"/>
          </a:xfrm>
          <a:solidFill>
            <a:schemeClr val="accent3">
              <a:lumMod val="20000"/>
              <a:lumOff val="80000"/>
            </a:schemeClr>
          </a:solidFill>
          <a:ln>
            <a:solidFill>
              <a:schemeClr val="accent3">
                <a:lumMod val="40000"/>
                <a:lumOff val="60000"/>
              </a:schemeClr>
            </a:solidFill>
          </a:ln>
        </p:spPr>
        <p:txBody>
          <a:bodyPr/>
          <a:lstStyle/>
          <a:p>
            <a:r>
              <a:rPr lang="en-GB" sz="3000" b="1" dirty="0">
                <a:latin typeface="+mn-lt"/>
              </a:rPr>
              <a:t>Dataset: </a:t>
            </a:r>
            <a:r>
              <a:rPr lang="en-GB" sz="3000" dirty="0">
                <a:latin typeface="+mn-lt"/>
              </a:rPr>
              <a:t>MetroPT-3 has over 1 million rows and 16 columns.</a:t>
            </a:r>
          </a:p>
          <a:p>
            <a:r>
              <a:rPr lang="en-GB" sz="3000" b="1" dirty="0">
                <a:latin typeface="+mn-lt"/>
              </a:rPr>
              <a:t>Exploratory Data Analysis (EDA): </a:t>
            </a:r>
            <a:r>
              <a:rPr lang="en-GB" sz="3000" dirty="0">
                <a:latin typeface="+mn-lt"/>
              </a:rPr>
              <a:t>Explore patterns, trends, and variables relationship.</a:t>
            </a:r>
          </a:p>
          <a:p>
            <a:r>
              <a:rPr lang="en-GB" sz="3000" b="1" dirty="0">
                <a:latin typeface="+mn-lt"/>
              </a:rPr>
              <a:t>Data Pre-processing</a:t>
            </a:r>
            <a:r>
              <a:rPr lang="en-GB" sz="3000" dirty="0">
                <a:latin typeface="+mn-lt"/>
              </a:rPr>
              <a:t>: Ensure data quality and reliability.</a:t>
            </a:r>
          </a:p>
          <a:p>
            <a:r>
              <a:rPr lang="en-GB" sz="3000" b="1" dirty="0">
                <a:latin typeface="+mn-lt"/>
              </a:rPr>
              <a:t>Feature Engineering: </a:t>
            </a:r>
            <a:r>
              <a:rPr lang="en-GB" sz="3000" dirty="0">
                <a:latin typeface="+mn-lt"/>
              </a:rPr>
              <a:t>classified in 1,0.</a:t>
            </a:r>
          </a:p>
          <a:p>
            <a:r>
              <a:rPr lang="en-GB" sz="3000" b="1" dirty="0">
                <a:latin typeface="+mn-lt"/>
              </a:rPr>
              <a:t>Data Sampling: </a:t>
            </a:r>
            <a:r>
              <a:rPr lang="en-GB" sz="3000" dirty="0">
                <a:latin typeface="+mn-lt"/>
              </a:rPr>
              <a:t>Hybrid Data Sampling approach.</a:t>
            </a:r>
          </a:p>
          <a:p>
            <a:r>
              <a:rPr lang="en-GB" sz="3000" b="1" dirty="0">
                <a:latin typeface="+mn-lt"/>
              </a:rPr>
              <a:t>Models</a:t>
            </a:r>
            <a:r>
              <a:rPr lang="en-GB" sz="3000" dirty="0">
                <a:latin typeface="+mn-lt"/>
              </a:rPr>
              <a:t>: Logistic Regression, Decision Tree, Random Forest, Gradient Boosting Machine, Neural Networks and a Hybrid Model.</a:t>
            </a:r>
          </a:p>
          <a:p>
            <a:r>
              <a:rPr lang="en-GB" sz="3000" b="1" dirty="0">
                <a:latin typeface="+mn-lt"/>
              </a:rPr>
              <a:t>Model Evaluation</a:t>
            </a:r>
            <a:r>
              <a:rPr lang="en-GB" sz="3000" dirty="0">
                <a:latin typeface="+mn-lt"/>
              </a:rPr>
              <a:t>: Evaluate - Accuracy, Precision, Recall and F1-score</a:t>
            </a:r>
          </a:p>
        </p:txBody>
      </p:sp>
    </p:spTree>
    <p:extLst>
      <p:ext uri="{BB962C8B-B14F-4D97-AF65-F5344CB8AC3E}">
        <p14:creationId xmlns:p14="http://schemas.microsoft.com/office/powerpoint/2010/main" val="10782924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85e9c23-41b2-4369-9e79-743465b2cc02"/>
</p:tagLst>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2513</TotalTime>
  <Words>769</Words>
  <Application>Microsoft Office PowerPoint</Application>
  <PresentationFormat>Custom</PresentationFormat>
  <Paragraphs>107</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Calibri</vt:lpstr>
      <vt:lpstr>Georgia</vt:lpstr>
      <vt:lpstr>Helvetica</vt:lpstr>
      <vt:lpstr>Helvetica Light</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Ojo, Oluwatosin</cp:lastModifiedBy>
  <cp:revision>111</cp:revision>
  <dcterms:created xsi:type="dcterms:W3CDTF">2012-02-03T19:11:35Z</dcterms:created>
  <dcterms:modified xsi:type="dcterms:W3CDTF">2024-10-01T11:28:26Z</dcterms:modified>
  <cp:category>Research poster templates</cp:category>
</cp:coreProperties>
</file>