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7" r:id="rId3"/>
    <p:sldId id="324" r:id="rId4"/>
    <p:sldId id="329" r:id="rId5"/>
    <p:sldId id="328" r:id="rId6"/>
    <p:sldId id="326" r:id="rId7"/>
    <p:sldId id="333" r:id="rId8"/>
    <p:sldId id="335" r:id="rId9"/>
    <p:sldId id="332" r:id="rId10"/>
    <p:sldId id="311" r:id="rId11"/>
    <p:sldId id="340" r:id="rId12"/>
    <p:sldId id="336" r:id="rId13"/>
    <p:sldId id="317" r:id="rId14"/>
    <p:sldId id="331" r:id="rId15"/>
    <p:sldId id="342" r:id="rId16"/>
    <p:sldId id="341" r:id="rId17"/>
    <p:sldId id="322" r:id="rId18"/>
    <p:sldId id="323" r:id="rId19"/>
    <p:sldId id="263" r:id="rId20"/>
    <p:sldId id="258" r:id="rId21"/>
    <p:sldId id="339" r:id="rId22"/>
    <p:sldId id="338" r:id="rId23"/>
    <p:sldId id="330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78B976-03ED-47D9-BBF6-84CF832D5124}">
          <p14:sldIdLst>
            <p14:sldId id="256"/>
            <p14:sldId id="267"/>
            <p14:sldId id="324"/>
            <p14:sldId id="329"/>
            <p14:sldId id="328"/>
            <p14:sldId id="326"/>
            <p14:sldId id="333"/>
            <p14:sldId id="335"/>
            <p14:sldId id="332"/>
            <p14:sldId id="311"/>
          </p14:sldIdLst>
        </p14:section>
        <p14:section name="Chapter 3" id="{4DA18E57-1CB8-4773-AB34-E3CAF1488AE2}">
          <p14:sldIdLst>
            <p14:sldId id="340"/>
            <p14:sldId id="336"/>
            <p14:sldId id="317"/>
            <p14:sldId id="331"/>
            <p14:sldId id="342"/>
            <p14:sldId id="341"/>
            <p14:sldId id="322"/>
            <p14:sldId id="323"/>
            <p14:sldId id="263"/>
            <p14:sldId id="258"/>
            <p14:sldId id="339"/>
            <p14:sldId id="338"/>
            <p14:sldId id="33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>
        <p:scale>
          <a:sx n="67" d="100"/>
          <a:sy n="67" d="100"/>
        </p:scale>
        <p:origin x="644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C5D08-1BEB-4252-A5B4-3A3EBA2B4A5C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F11B54-E9E1-47A4-B45E-F52662B02E64}">
      <dgm:prSet custT="1"/>
      <dgm:spPr/>
      <dgm:t>
        <a:bodyPr/>
        <a:lstStyle/>
        <a:p>
          <a:r>
            <a:rPr lang="en-GB" sz="2400" dirty="0"/>
            <a:t>Organizations like data centres, metro rail companies, and hospitals struggle with traditional, reactive maintenance approaches.</a:t>
          </a:r>
          <a:endParaRPr lang="en-US" sz="2400" dirty="0"/>
        </a:p>
      </dgm:t>
    </dgm:pt>
    <dgm:pt modelId="{5B3A1522-7C75-49FF-9A9A-9C868A4C8543}" type="parTrans" cxnId="{BD1A8A09-0ADB-4FCA-91B9-1C80C600ACA1}">
      <dgm:prSet/>
      <dgm:spPr/>
      <dgm:t>
        <a:bodyPr/>
        <a:lstStyle/>
        <a:p>
          <a:endParaRPr lang="en-US" sz="2400"/>
        </a:p>
      </dgm:t>
    </dgm:pt>
    <dgm:pt modelId="{ED64E12C-92BB-4FF1-A89D-824217240147}" type="sibTrans" cxnId="{BD1A8A09-0ADB-4FCA-91B9-1C80C600ACA1}">
      <dgm:prSet phldrT="1" phldr="0"/>
      <dgm:spPr/>
      <dgm:t>
        <a:bodyPr/>
        <a:lstStyle/>
        <a:p>
          <a:endParaRPr lang="en-US" sz="2400"/>
        </a:p>
      </dgm:t>
    </dgm:pt>
    <dgm:pt modelId="{0263F2E7-C22E-43B6-BACE-208504338647}">
      <dgm:prSet custT="1"/>
      <dgm:spPr/>
      <dgm:t>
        <a:bodyPr/>
        <a:lstStyle/>
        <a:p>
          <a:r>
            <a:rPr lang="en-GB" sz="2400" dirty="0"/>
            <a:t>These approaches lead to prolonged downtimes, increased operational costs, and inefficient resource allocation as shown in the figure.</a:t>
          </a:r>
        </a:p>
      </dgm:t>
    </dgm:pt>
    <dgm:pt modelId="{B92CDFDE-5259-4D3A-8523-6E9B25A40ED9}" type="parTrans" cxnId="{1143DF8E-4B9C-42E6-A2D3-A51BE3D41FEF}">
      <dgm:prSet/>
      <dgm:spPr/>
      <dgm:t>
        <a:bodyPr/>
        <a:lstStyle/>
        <a:p>
          <a:endParaRPr lang="en-US" sz="2400"/>
        </a:p>
      </dgm:t>
    </dgm:pt>
    <dgm:pt modelId="{E91B8D2D-1902-45C6-85D4-08740BF49F33}" type="sibTrans" cxnId="{1143DF8E-4B9C-42E6-A2D3-A51BE3D41FEF}">
      <dgm:prSet phldrT="2" phldr="0"/>
      <dgm:spPr/>
      <dgm:t>
        <a:bodyPr/>
        <a:lstStyle/>
        <a:p>
          <a:endParaRPr lang="en-US" sz="2400"/>
        </a:p>
      </dgm:t>
    </dgm:pt>
    <dgm:pt modelId="{97843E44-E4C4-43BD-8EEE-83BF41F1ECAD}">
      <dgm:prSet custT="1"/>
      <dgm:spPr/>
      <dgm:t>
        <a:bodyPr/>
        <a:lstStyle/>
        <a:p>
          <a:r>
            <a:rPr lang="en-GB" sz="2400"/>
            <a:t>Many organizations face difficulties integrating and scaling predictive maintenance solutions due to issues like big data, system integration, and accuracy of predictive techniques.</a:t>
          </a:r>
          <a:endParaRPr lang="en-US" sz="2400"/>
        </a:p>
      </dgm:t>
    </dgm:pt>
    <dgm:pt modelId="{211E2017-BC66-4038-AB95-89BCF3450AFC}" type="parTrans" cxnId="{E7F54D18-31D4-4722-B3AA-491774E6B672}">
      <dgm:prSet/>
      <dgm:spPr/>
      <dgm:t>
        <a:bodyPr/>
        <a:lstStyle/>
        <a:p>
          <a:endParaRPr lang="en-US" sz="2400"/>
        </a:p>
      </dgm:t>
    </dgm:pt>
    <dgm:pt modelId="{117402E2-2A77-40B2-B60B-12340F1CD1FE}" type="sibTrans" cxnId="{E7F54D18-31D4-4722-B3AA-491774E6B672}">
      <dgm:prSet phldrT="3" phldr="0"/>
      <dgm:spPr/>
      <dgm:t>
        <a:bodyPr/>
        <a:lstStyle/>
        <a:p>
          <a:endParaRPr lang="en-US" sz="2400"/>
        </a:p>
      </dgm:t>
    </dgm:pt>
    <dgm:pt modelId="{7036F8DC-C050-4B6D-9618-EFD7ACB034BC}" type="pres">
      <dgm:prSet presAssocID="{5D9C5D08-1BEB-4252-A5B4-3A3EBA2B4A5C}" presName="vert0" presStyleCnt="0">
        <dgm:presLayoutVars>
          <dgm:dir/>
          <dgm:animOne val="branch"/>
          <dgm:animLvl val="lvl"/>
        </dgm:presLayoutVars>
      </dgm:prSet>
      <dgm:spPr/>
    </dgm:pt>
    <dgm:pt modelId="{F666A917-C64F-4143-8C50-56E701C6D5AA}" type="pres">
      <dgm:prSet presAssocID="{ADF11B54-E9E1-47A4-B45E-F52662B02E64}" presName="thickLine" presStyleLbl="alignNode1" presStyleIdx="0" presStyleCnt="3"/>
      <dgm:spPr/>
    </dgm:pt>
    <dgm:pt modelId="{2A4C7CDD-0318-44FA-ACF4-BB52188C1ADC}" type="pres">
      <dgm:prSet presAssocID="{ADF11B54-E9E1-47A4-B45E-F52662B02E64}" presName="horz1" presStyleCnt="0"/>
      <dgm:spPr/>
    </dgm:pt>
    <dgm:pt modelId="{F77B3930-5393-4FAD-83B6-96BCA719BB60}" type="pres">
      <dgm:prSet presAssocID="{ADF11B54-E9E1-47A4-B45E-F52662B02E64}" presName="tx1" presStyleLbl="revTx" presStyleIdx="0" presStyleCnt="3"/>
      <dgm:spPr/>
    </dgm:pt>
    <dgm:pt modelId="{66C53A50-D1E1-4FD2-9EB2-4EE1817429F7}" type="pres">
      <dgm:prSet presAssocID="{ADF11B54-E9E1-47A4-B45E-F52662B02E64}" presName="vert1" presStyleCnt="0"/>
      <dgm:spPr/>
    </dgm:pt>
    <dgm:pt modelId="{F36487C4-EDC3-488B-A2DB-3CFD2DC2DCB1}" type="pres">
      <dgm:prSet presAssocID="{0263F2E7-C22E-43B6-BACE-208504338647}" presName="thickLine" presStyleLbl="alignNode1" presStyleIdx="1" presStyleCnt="3"/>
      <dgm:spPr/>
    </dgm:pt>
    <dgm:pt modelId="{E3F06BE8-ED38-45D6-ABAB-5F25B62D6D1C}" type="pres">
      <dgm:prSet presAssocID="{0263F2E7-C22E-43B6-BACE-208504338647}" presName="horz1" presStyleCnt="0"/>
      <dgm:spPr/>
    </dgm:pt>
    <dgm:pt modelId="{840EC0B3-AC64-4DFF-9676-39615AD850D3}" type="pres">
      <dgm:prSet presAssocID="{0263F2E7-C22E-43B6-BACE-208504338647}" presName="tx1" presStyleLbl="revTx" presStyleIdx="1" presStyleCnt="3"/>
      <dgm:spPr/>
    </dgm:pt>
    <dgm:pt modelId="{E56768B6-AF16-40B2-A501-031C80795EBD}" type="pres">
      <dgm:prSet presAssocID="{0263F2E7-C22E-43B6-BACE-208504338647}" presName="vert1" presStyleCnt="0"/>
      <dgm:spPr/>
    </dgm:pt>
    <dgm:pt modelId="{3C7B41F8-2A0B-4047-8864-F0B9D441871F}" type="pres">
      <dgm:prSet presAssocID="{97843E44-E4C4-43BD-8EEE-83BF41F1ECAD}" presName="thickLine" presStyleLbl="alignNode1" presStyleIdx="2" presStyleCnt="3"/>
      <dgm:spPr/>
    </dgm:pt>
    <dgm:pt modelId="{C16981EA-635B-4105-8C71-EC0A7C38EA89}" type="pres">
      <dgm:prSet presAssocID="{97843E44-E4C4-43BD-8EEE-83BF41F1ECAD}" presName="horz1" presStyleCnt="0"/>
      <dgm:spPr/>
    </dgm:pt>
    <dgm:pt modelId="{5C5BE6CA-E8B6-460B-8E94-15571BFFF038}" type="pres">
      <dgm:prSet presAssocID="{97843E44-E4C4-43BD-8EEE-83BF41F1ECAD}" presName="tx1" presStyleLbl="revTx" presStyleIdx="2" presStyleCnt="3"/>
      <dgm:spPr/>
    </dgm:pt>
    <dgm:pt modelId="{10710029-B59D-457F-AEB4-CF052A67D470}" type="pres">
      <dgm:prSet presAssocID="{97843E44-E4C4-43BD-8EEE-83BF41F1ECAD}" presName="vert1" presStyleCnt="0"/>
      <dgm:spPr/>
    </dgm:pt>
  </dgm:ptLst>
  <dgm:cxnLst>
    <dgm:cxn modelId="{AB4B1306-7F3B-428A-9DEA-D34C132364B1}" type="presOf" srcId="{97843E44-E4C4-43BD-8EEE-83BF41F1ECAD}" destId="{5C5BE6CA-E8B6-460B-8E94-15571BFFF038}" srcOrd="0" destOrd="0" presId="urn:microsoft.com/office/officeart/2008/layout/LinedList"/>
    <dgm:cxn modelId="{BD1A8A09-0ADB-4FCA-91B9-1C80C600ACA1}" srcId="{5D9C5D08-1BEB-4252-A5B4-3A3EBA2B4A5C}" destId="{ADF11B54-E9E1-47A4-B45E-F52662B02E64}" srcOrd="0" destOrd="0" parTransId="{5B3A1522-7C75-49FF-9A9A-9C868A4C8543}" sibTransId="{ED64E12C-92BB-4FF1-A89D-824217240147}"/>
    <dgm:cxn modelId="{E7F54D18-31D4-4722-B3AA-491774E6B672}" srcId="{5D9C5D08-1BEB-4252-A5B4-3A3EBA2B4A5C}" destId="{97843E44-E4C4-43BD-8EEE-83BF41F1ECAD}" srcOrd="2" destOrd="0" parTransId="{211E2017-BC66-4038-AB95-89BCF3450AFC}" sibTransId="{117402E2-2A77-40B2-B60B-12340F1CD1FE}"/>
    <dgm:cxn modelId="{1143DF8E-4B9C-42E6-A2D3-A51BE3D41FEF}" srcId="{5D9C5D08-1BEB-4252-A5B4-3A3EBA2B4A5C}" destId="{0263F2E7-C22E-43B6-BACE-208504338647}" srcOrd="1" destOrd="0" parTransId="{B92CDFDE-5259-4D3A-8523-6E9B25A40ED9}" sibTransId="{E91B8D2D-1902-45C6-85D4-08740BF49F33}"/>
    <dgm:cxn modelId="{8D47379C-38DE-483D-B8F3-13A35C7FA179}" type="presOf" srcId="{0263F2E7-C22E-43B6-BACE-208504338647}" destId="{840EC0B3-AC64-4DFF-9676-39615AD850D3}" srcOrd="0" destOrd="0" presId="urn:microsoft.com/office/officeart/2008/layout/LinedList"/>
    <dgm:cxn modelId="{3D8845A0-AC3B-4BDC-BD21-F44F31B6B194}" type="presOf" srcId="{5D9C5D08-1BEB-4252-A5B4-3A3EBA2B4A5C}" destId="{7036F8DC-C050-4B6D-9618-EFD7ACB034BC}" srcOrd="0" destOrd="0" presId="urn:microsoft.com/office/officeart/2008/layout/LinedList"/>
    <dgm:cxn modelId="{A3306CB5-8FE5-4177-9261-71D5EAB89009}" type="presOf" srcId="{ADF11B54-E9E1-47A4-B45E-F52662B02E64}" destId="{F77B3930-5393-4FAD-83B6-96BCA719BB60}" srcOrd="0" destOrd="0" presId="urn:microsoft.com/office/officeart/2008/layout/LinedList"/>
    <dgm:cxn modelId="{7A2D17A1-A703-49E3-8ADF-178E562018FA}" type="presParOf" srcId="{7036F8DC-C050-4B6D-9618-EFD7ACB034BC}" destId="{F666A917-C64F-4143-8C50-56E701C6D5AA}" srcOrd="0" destOrd="0" presId="urn:microsoft.com/office/officeart/2008/layout/LinedList"/>
    <dgm:cxn modelId="{5BC7E6E6-384E-4004-A443-A83B32A4D927}" type="presParOf" srcId="{7036F8DC-C050-4B6D-9618-EFD7ACB034BC}" destId="{2A4C7CDD-0318-44FA-ACF4-BB52188C1ADC}" srcOrd="1" destOrd="0" presId="urn:microsoft.com/office/officeart/2008/layout/LinedList"/>
    <dgm:cxn modelId="{41EB5826-D6A1-4C14-9F95-80FAED13D5C3}" type="presParOf" srcId="{2A4C7CDD-0318-44FA-ACF4-BB52188C1ADC}" destId="{F77B3930-5393-4FAD-83B6-96BCA719BB60}" srcOrd="0" destOrd="0" presId="urn:microsoft.com/office/officeart/2008/layout/LinedList"/>
    <dgm:cxn modelId="{86B27331-A429-4590-A636-B01CB8AC1EE1}" type="presParOf" srcId="{2A4C7CDD-0318-44FA-ACF4-BB52188C1ADC}" destId="{66C53A50-D1E1-4FD2-9EB2-4EE1817429F7}" srcOrd="1" destOrd="0" presId="urn:microsoft.com/office/officeart/2008/layout/LinedList"/>
    <dgm:cxn modelId="{3508F55E-DBBB-433C-88ED-A0EDE9B3AF83}" type="presParOf" srcId="{7036F8DC-C050-4B6D-9618-EFD7ACB034BC}" destId="{F36487C4-EDC3-488B-A2DB-3CFD2DC2DCB1}" srcOrd="2" destOrd="0" presId="urn:microsoft.com/office/officeart/2008/layout/LinedList"/>
    <dgm:cxn modelId="{FD616297-E4BD-45CF-9259-CB63938F82F2}" type="presParOf" srcId="{7036F8DC-C050-4B6D-9618-EFD7ACB034BC}" destId="{E3F06BE8-ED38-45D6-ABAB-5F25B62D6D1C}" srcOrd="3" destOrd="0" presId="urn:microsoft.com/office/officeart/2008/layout/LinedList"/>
    <dgm:cxn modelId="{37C7784A-1F49-418E-AAE2-D2763D2B7333}" type="presParOf" srcId="{E3F06BE8-ED38-45D6-ABAB-5F25B62D6D1C}" destId="{840EC0B3-AC64-4DFF-9676-39615AD850D3}" srcOrd="0" destOrd="0" presId="urn:microsoft.com/office/officeart/2008/layout/LinedList"/>
    <dgm:cxn modelId="{C10A2CA9-4722-4959-A34D-BD24CB8443F3}" type="presParOf" srcId="{E3F06BE8-ED38-45D6-ABAB-5F25B62D6D1C}" destId="{E56768B6-AF16-40B2-A501-031C80795EBD}" srcOrd="1" destOrd="0" presId="urn:microsoft.com/office/officeart/2008/layout/LinedList"/>
    <dgm:cxn modelId="{49A25DE4-66F7-4201-A09E-7E1495561949}" type="presParOf" srcId="{7036F8DC-C050-4B6D-9618-EFD7ACB034BC}" destId="{3C7B41F8-2A0B-4047-8864-F0B9D441871F}" srcOrd="4" destOrd="0" presId="urn:microsoft.com/office/officeart/2008/layout/LinedList"/>
    <dgm:cxn modelId="{853EF07C-A147-4FD8-8DF6-A2F8C8CBE095}" type="presParOf" srcId="{7036F8DC-C050-4B6D-9618-EFD7ACB034BC}" destId="{C16981EA-635B-4105-8C71-EC0A7C38EA89}" srcOrd="5" destOrd="0" presId="urn:microsoft.com/office/officeart/2008/layout/LinedList"/>
    <dgm:cxn modelId="{1DBCA5BA-64C8-4C71-ADCF-7384BA4DEB66}" type="presParOf" srcId="{C16981EA-635B-4105-8C71-EC0A7C38EA89}" destId="{5C5BE6CA-E8B6-460B-8E94-15571BFFF038}" srcOrd="0" destOrd="0" presId="urn:microsoft.com/office/officeart/2008/layout/LinedList"/>
    <dgm:cxn modelId="{4B64F4D5-6919-4753-9DFD-A3D5C6F63877}" type="presParOf" srcId="{C16981EA-635B-4105-8C71-EC0A7C38EA89}" destId="{10710029-B59D-457F-AEB4-CF052A67D4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92155-A81B-4516-8352-B0827D66B3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E1259E-1C6E-43C1-A42A-54BE3F7882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1. MINIMAL DOWNTIME</a:t>
          </a:r>
          <a:r>
            <a:rPr lang="en-GB" dirty="0"/>
            <a:t>:</a:t>
          </a:r>
          <a:endParaRPr lang="en-US" dirty="0"/>
        </a:p>
      </dgm:t>
    </dgm:pt>
    <dgm:pt modelId="{C28AEA5C-E586-48A3-A55A-CB99392DCDA4}" type="parTrans" cxnId="{DE95607B-9EBE-44C7-AF7C-9ABDE7ECC4DA}">
      <dgm:prSet/>
      <dgm:spPr/>
      <dgm:t>
        <a:bodyPr/>
        <a:lstStyle/>
        <a:p>
          <a:endParaRPr lang="en-US"/>
        </a:p>
      </dgm:t>
    </dgm:pt>
    <dgm:pt modelId="{0767478F-FE2D-4B72-A8A9-CF3017374563}" type="sibTrans" cxnId="{DE95607B-9EBE-44C7-AF7C-9ABDE7ECC4DA}">
      <dgm:prSet phldrT="1" phldr="0"/>
      <dgm:spPr/>
      <dgm:t>
        <a:bodyPr/>
        <a:lstStyle/>
        <a:p>
          <a:endParaRPr lang="en-US"/>
        </a:p>
      </dgm:t>
    </dgm:pt>
    <dgm:pt modelId="{6859E1F0-BA71-46B8-BADF-09E8B3EDA83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2. INCREASED LIFESPAN</a:t>
          </a:r>
          <a:r>
            <a:rPr lang="en-GB" dirty="0"/>
            <a:t>:</a:t>
          </a:r>
          <a:endParaRPr lang="en-US" dirty="0"/>
        </a:p>
      </dgm:t>
    </dgm:pt>
    <dgm:pt modelId="{2DE367A2-D5BA-4B40-A652-B960808B10CB}" type="parTrans" cxnId="{638CC9E1-E083-490F-AB36-AB7EB64E5D21}">
      <dgm:prSet/>
      <dgm:spPr/>
      <dgm:t>
        <a:bodyPr/>
        <a:lstStyle/>
        <a:p>
          <a:endParaRPr lang="en-US"/>
        </a:p>
      </dgm:t>
    </dgm:pt>
    <dgm:pt modelId="{856A76CC-9617-463F-96F0-B2DDA69573ED}" type="sibTrans" cxnId="{638CC9E1-E083-490F-AB36-AB7EB64E5D21}">
      <dgm:prSet phldrT="2" phldr="0"/>
      <dgm:spPr/>
      <dgm:t>
        <a:bodyPr/>
        <a:lstStyle/>
        <a:p>
          <a:endParaRPr lang="en-US" dirty="0"/>
        </a:p>
      </dgm:t>
    </dgm:pt>
    <dgm:pt modelId="{B2ED8777-2A64-4ACF-9F3E-B83B4E35CBB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3. RESOURCE ALLOCATION OPTIMIZATION</a:t>
          </a:r>
          <a:r>
            <a:rPr lang="en-GB" dirty="0"/>
            <a:t>:.</a:t>
          </a:r>
          <a:endParaRPr lang="en-US" dirty="0"/>
        </a:p>
      </dgm:t>
    </dgm:pt>
    <dgm:pt modelId="{78E765BB-8D06-4574-8E12-84F3BAA49948}" type="parTrans" cxnId="{394FE92F-9FDD-4185-88F4-C3DD0AA5FDF6}">
      <dgm:prSet/>
      <dgm:spPr/>
      <dgm:t>
        <a:bodyPr/>
        <a:lstStyle/>
        <a:p>
          <a:endParaRPr lang="en-US"/>
        </a:p>
      </dgm:t>
    </dgm:pt>
    <dgm:pt modelId="{2A79B40D-B260-4C33-A462-C4DD0836157F}" type="sibTrans" cxnId="{394FE92F-9FDD-4185-88F4-C3DD0AA5FDF6}">
      <dgm:prSet phldrT="3" phldr="0"/>
      <dgm:spPr/>
      <dgm:t>
        <a:bodyPr/>
        <a:lstStyle/>
        <a:p>
          <a:endParaRPr lang="en-US" dirty="0"/>
        </a:p>
      </dgm:t>
    </dgm:pt>
    <dgm:pt modelId="{0F392898-29DA-4A4A-B5AD-529AE3412D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4. IMPROVED DECISION MAKING:</a:t>
          </a:r>
          <a:endParaRPr lang="en-US" dirty="0"/>
        </a:p>
      </dgm:t>
    </dgm:pt>
    <dgm:pt modelId="{FCCC008F-E192-415B-BA56-D1CEC28820FA}" type="parTrans" cxnId="{5063724A-2B92-4303-B0BA-D3B305C9DD5A}">
      <dgm:prSet/>
      <dgm:spPr/>
      <dgm:t>
        <a:bodyPr/>
        <a:lstStyle/>
        <a:p>
          <a:endParaRPr lang="en-US"/>
        </a:p>
      </dgm:t>
    </dgm:pt>
    <dgm:pt modelId="{C616AFE5-46C6-4552-8548-4523F85857F5}" type="sibTrans" cxnId="{5063724A-2B92-4303-B0BA-D3B305C9DD5A}">
      <dgm:prSet phldrT="4" phldr="0"/>
      <dgm:spPr/>
      <dgm:t>
        <a:bodyPr/>
        <a:lstStyle/>
        <a:p>
          <a:endParaRPr lang="en-US"/>
        </a:p>
      </dgm:t>
    </dgm:pt>
    <dgm:pt modelId="{DFCB5EDE-8C00-45BF-A0B8-23F95A166337}" type="pres">
      <dgm:prSet presAssocID="{CC792155-A81B-4516-8352-B0827D66B309}" presName="root" presStyleCnt="0">
        <dgm:presLayoutVars>
          <dgm:dir/>
          <dgm:resizeHandles val="exact"/>
        </dgm:presLayoutVars>
      </dgm:prSet>
      <dgm:spPr/>
    </dgm:pt>
    <dgm:pt modelId="{C882B1A5-2D7B-4A5C-A275-1352B8651611}" type="pres">
      <dgm:prSet presAssocID="{86E1259E-1C6E-43C1-A42A-54BE3F7882D7}" presName="compNode" presStyleCnt="0"/>
      <dgm:spPr/>
    </dgm:pt>
    <dgm:pt modelId="{EE412180-B077-4FD9-ACD2-DF7DF87B67C4}" type="pres">
      <dgm:prSet presAssocID="{86E1259E-1C6E-43C1-A42A-54BE3F7882D7}" presName="bgRect" presStyleLbl="bgShp" presStyleIdx="0" presStyleCnt="4"/>
      <dgm:spPr/>
    </dgm:pt>
    <dgm:pt modelId="{AEF3D940-FFCE-49BD-A963-CAAA7477FD8B}" type="pres">
      <dgm:prSet presAssocID="{86E1259E-1C6E-43C1-A42A-54BE3F7882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4A2B97-4165-493D-A5A2-C3A75274B5AB}" type="pres">
      <dgm:prSet presAssocID="{86E1259E-1C6E-43C1-A42A-54BE3F7882D7}" presName="spaceRect" presStyleCnt="0"/>
      <dgm:spPr/>
    </dgm:pt>
    <dgm:pt modelId="{41A30313-7051-4B66-B5A5-B6C158769878}" type="pres">
      <dgm:prSet presAssocID="{86E1259E-1C6E-43C1-A42A-54BE3F7882D7}" presName="parTx" presStyleLbl="revTx" presStyleIdx="0" presStyleCnt="4">
        <dgm:presLayoutVars>
          <dgm:chMax val="0"/>
          <dgm:chPref val="0"/>
        </dgm:presLayoutVars>
      </dgm:prSet>
      <dgm:spPr/>
    </dgm:pt>
    <dgm:pt modelId="{597EB090-FE1B-4A53-9619-226061403BCC}" type="pres">
      <dgm:prSet presAssocID="{0767478F-FE2D-4B72-A8A9-CF3017374563}" presName="sibTrans" presStyleCnt="0"/>
      <dgm:spPr/>
    </dgm:pt>
    <dgm:pt modelId="{71E1944F-7B3D-484D-95A1-1F124387A9D9}" type="pres">
      <dgm:prSet presAssocID="{6859E1F0-BA71-46B8-BADF-09E8B3EDA832}" presName="compNode" presStyleCnt="0"/>
      <dgm:spPr/>
    </dgm:pt>
    <dgm:pt modelId="{C5977394-81B2-47F4-8200-1EDA76FE8722}" type="pres">
      <dgm:prSet presAssocID="{6859E1F0-BA71-46B8-BADF-09E8B3EDA832}" presName="bgRect" presStyleLbl="bgShp" presStyleIdx="1" presStyleCnt="4"/>
      <dgm:spPr/>
    </dgm:pt>
    <dgm:pt modelId="{D437EC4A-EDD2-44BE-B6C6-3546B4DD9662}" type="pres">
      <dgm:prSet presAssocID="{6859E1F0-BA71-46B8-BADF-09E8B3EDA8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B7E27EC-4E06-4F71-867F-FBBF6886A67F}" type="pres">
      <dgm:prSet presAssocID="{6859E1F0-BA71-46B8-BADF-09E8B3EDA832}" presName="spaceRect" presStyleCnt="0"/>
      <dgm:spPr/>
    </dgm:pt>
    <dgm:pt modelId="{2D964380-9D83-4EB2-A906-93615144843A}" type="pres">
      <dgm:prSet presAssocID="{6859E1F0-BA71-46B8-BADF-09E8B3EDA832}" presName="parTx" presStyleLbl="revTx" presStyleIdx="1" presStyleCnt="4">
        <dgm:presLayoutVars>
          <dgm:chMax val="0"/>
          <dgm:chPref val="0"/>
        </dgm:presLayoutVars>
      </dgm:prSet>
      <dgm:spPr/>
    </dgm:pt>
    <dgm:pt modelId="{20E98502-A29D-4EB3-A235-5251417851EC}" type="pres">
      <dgm:prSet presAssocID="{856A76CC-9617-463F-96F0-B2DDA69573ED}" presName="sibTrans" presStyleCnt="0"/>
      <dgm:spPr/>
    </dgm:pt>
    <dgm:pt modelId="{D952D08F-40EE-4036-900D-4F871D261E5E}" type="pres">
      <dgm:prSet presAssocID="{B2ED8777-2A64-4ACF-9F3E-B83B4E35CBB7}" presName="compNode" presStyleCnt="0"/>
      <dgm:spPr/>
    </dgm:pt>
    <dgm:pt modelId="{E10CDD42-ADA8-4DFF-ABB6-D735A28F275A}" type="pres">
      <dgm:prSet presAssocID="{B2ED8777-2A64-4ACF-9F3E-B83B4E35CBB7}" presName="bgRect" presStyleLbl="bgShp" presStyleIdx="2" presStyleCnt="4"/>
      <dgm:spPr/>
    </dgm:pt>
    <dgm:pt modelId="{60CC6330-957A-4DA6-95B7-139117AB3352}" type="pres">
      <dgm:prSet presAssocID="{B2ED8777-2A64-4ACF-9F3E-B83B4E35CB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B57CB5-FCED-44D0-94A1-11DD4AAFB09B}" type="pres">
      <dgm:prSet presAssocID="{B2ED8777-2A64-4ACF-9F3E-B83B4E35CBB7}" presName="spaceRect" presStyleCnt="0"/>
      <dgm:spPr/>
    </dgm:pt>
    <dgm:pt modelId="{BC625C81-6D1B-40DC-BBFA-929E35704CFB}" type="pres">
      <dgm:prSet presAssocID="{B2ED8777-2A64-4ACF-9F3E-B83B4E35CBB7}" presName="parTx" presStyleLbl="revTx" presStyleIdx="2" presStyleCnt="4">
        <dgm:presLayoutVars>
          <dgm:chMax val="0"/>
          <dgm:chPref val="0"/>
        </dgm:presLayoutVars>
      </dgm:prSet>
      <dgm:spPr/>
    </dgm:pt>
    <dgm:pt modelId="{930DE51A-8098-458C-8030-E2B768E05313}" type="pres">
      <dgm:prSet presAssocID="{2A79B40D-B260-4C33-A462-C4DD0836157F}" presName="sibTrans" presStyleCnt="0"/>
      <dgm:spPr/>
    </dgm:pt>
    <dgm:pt modelId="{88E649A2-8858-4965-88AB-370251039D07}" type="pres">
      <dgm:prSet presAssocID="{0F392898-29DA-4A4A-B5AD-529AE3412DC1}" presName="compNode" presStyleCnt="0"/>
      <dgm:spPr/>
    </dgm:pt>
    <dgm:pt modelId="{971C620F-ABC9-4C23-ADA4-41C570285416}" type="pres">
      <dgm:prSet presAssocID="{0F392898-29DA-4A4A-B5AD-529AE3412DC1}" presName="bgRect" presStyleLbl="bgShp" presStyleIdx="3" presStyleCnt="4"/>
      <dgm:spPr/>
    </dgm:pt>
    <dgm:pt modelId="{9B762A93-9EAF-4B08-933C-9BE023AE0529}" type="pres">
      <dgm:prSet presAssocID="{0F392898-29DA-4A4A-B5AD-529AE3412D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3CFAA8-C3AA-4F2C-AD6E-6EE746FA0B49}" type="pres">
      <dgm:prSet presAssocID="{0F392898-29DA-4A4A-B5AD-529AE3412DC1}" presName="spaceRect" presStyleCnt="0"/>
      <dgm:spPr/>
    </dgm:pt>
    <dgm:pt modelId="{C35E0271-E6CC-4337-95C3-CC3D220D364A}" type="pres">
      <dgm:prSet presAssocID="{0F392898-29DA-4A4A-B5AD-529AE3412D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94FE92F-9FDD-4185-88F4-C3DD0AA5FDF6}" srcId="{CC792155-A81B-4516-8352-B0827D66B309}" destId="{B2ED8777-2A64-4ACF-9F3E-B83B4E35CBB7}" srcOrd="2" destOrd="0" parTransId="{78E765BB-8D06-4574-8E12-84F3BAA49948}" sibTransId="{2A79B40D-B260-4C33-A462-C4DD0836157F}"/>
    <dgm:cxn modelId="{2EC3F760-31C5-414B-A9F2-639F3B8D3C67}" type="presOf" srcId="{86E1259E-1C6E-43C1-A42A-54BE3F7882D7}" destId="{41A30313-7051-4B66-B5A5-B6C158769878}" srcOrd="0" destOrd="0" presId="urn:microsoft.com/office/officeart/2018/2/layout/IconVerticalSolidList"/>
    <dgm:cxn modelId="{7548B046-8139-4BA1-993D-B4FF657E6ABA}" type="presOf" srcId="{6859E1F0-BA71-46B8-BADF-09E8B3EDA832}" destId="{2D964380-9D83-4EB2-A906-93615144843A}" srcOrd="0" destOrd="0" presId="urn:microsoft.com/office/officeart/2018/2/layout/IconVerticalSolidList"/>
    <dgm:cxn modelId="{5063724A-2B92-4303-B0BA-D3B305C9DD5A}" srcId="{CC792155-A81B-4516-8352-B0827D66B309}" destId="{0F392898-29DA-4A4A-B5AD-529AE3412DC1}" srcOrd="3" destOrd="0" parTransId="{FCCC008F-E192-415B-BA56-D1CEC28820FA}" sibTransId="{C616AFE5-46C6-4552-8548-4523F85857F5}"/>
    <dgm:cxn modelId="{DE95607B-9EBE-44C7-AF7C-9ABDE7ECC4DA}" srcId="{CC792155-A81B-4516-8352-B0827D66B309}" destId="{86E1259E-1C6E-43C1-A42A-54BE3F7882D7}" srcOrd="0" destOrd="0" parTransId="{C28AEA5C-E586-48A3-A55A-CB99392DCDA4}" sibTransId="{0767478F-FE2D-4B72-A8A9-CF3017374563}"/>
    <dgm:cxn modelId="{48A64B80-9988-4B9D-8FC4-0A6046EF567C}" type="presOf" srcId="{CC792155-A81B-4516-8352-B0827D66B309}" destId="{DFCB5EDE-8C00-45BF-A0B8-23F95A166337}" srcOrd="0" destOrd="0" presId="urn:microsoft.com/office/officeart/2018/2/layout/IconVerticalSolidList"/>
    <dgm:cxn modelId="{8C5E1990-1ACF-4206-BB9A-8D693966676C}" type="presOf" srcId="{B2ED8777-2A64-4ACF-9F3E-B83B4E35CBB7}" destId="{BC625C81-6D1B-40DC-BBFA-929E35704CFB}" srcOrd="0" destOrd="0" presId="urn:microsoft.com/office/officeart/2018/2/layout/IconVerticalSolidList"/>
    <dgm:cxn modelId="{8D3F1AB6-29CE-4128-9316-6864982FC26A}" type="presOf" srcId="{0F392898-29DA-4A4A-B5AD-529AE3412DC1}" destId="{C35E0271-E6CC-4337-95C3-CC3D220D364A}" srcOrd="0" destOrd="0" presId="urn:microsoft.com/office/officeart/2018/2/layout/IconVerticalSolidList"/>
    <dgm:cxn modelId="{638CC9E1-E083-490F-AB36-AB7EB64E5D21}" srcId="{CC792155-A81B-4516-8352-B0827D66B309}" destId="{6859E1F0-BA71-46B8-BADF-09E8B3EDA832}" srcOrd="1" destOrd="0" parTransId="{2DE367A2-D5BA-4B40-A652-B960808B10CB}" sibTransId="{856A76CC-9617-463F-96F0-B2DDA69573ED}"/>
    <dgm:cxn modelId="{87CE757A-FAB4-4439-A63E-32C878BE7444}" type="presParOf" srcId="{DFCB5EDE-8C00-45BF-A0B8-23F95A166337}" destId="{C882B1A5-2D7B-4A5C-A275-1352B8651611}" srcOrd="0" destOrd="0" presId="urn:microsoft.com/office/officeart/2018/2/layout/IconVerticalSolidList"/>
    <dgm:cxn modelId="{3F07F48E-D894-4E22-8C32-C833240CD2CC}" type="presParOf" srcId="{C882B1A5-2D7B-4A5C-A275-1352B8651611}" destId="{EE412180-B077-4FD9-ACD2-DF7DF87B67C4}" srcOrd="0" destOrd="0" presId="urn:microsoft.com/office/officeart/2018/2/layout/IconVerticalSolidList"/>
    <dgm:cxn modelId="{C4E27B29-0294-4A9E-BA6B-29F8ED06C80F}" type="presParOf" srcId="{C882B1A5-2D7B-4A5C-A275-1352B8651611}" destId="{AEF3D940-FFCE-49BD-A963-CAAA7477FD8B}" srcOrd="1" destOrd="0" presId="urn:microsoft.com/office/officeart/2018/2/layout/IconVerticalSolidList"/>
    <dgm:cxn modelId="{EAB61AA2-C1BE-4E35-93A2-BF750B88D781}" type="presParOf" srcId="{C882B1A5-2D7B-4A5C-A275-1352B8651611}" destId="{A74A2B97-4165-493D-A5A2-C3A75274B5AB}" srcOrd="2" destOrd="0" presId="urn:microsoft.com/office/officeart/2018/2/layout/IconVerticalSolidList"/>
    <dgm:cxn modelId="{CC8F13A6-8441-4CFB-80DE-B7FDE533A99B}" type="presParOf" srcId="{C882B1A5-2D7B-4A5C-A275-1352B8651611}" destId="{41A30313-7051-4B66-B5A5-B6C158769878}" srcOrd="3" destOrd="0" presId="urn:microsoft.com/office/officeart/2018/2/layout/IconVerticalSolidList"/>
    <dgm:cxn modelId="{008A4D76-820C-424F-A6D3-CA2C9747C21B}" type="presParOf" srcId="{DFCB5EDE-8C00-45BF-A0B8-23F95A166337}" destId="{597EB090-FE1B-4A53-9619-226061403BCC}" srcOrd="1" destOrd="0" presId="urn:microsoft.com/office/officeart/2018/2/layout/IconVerticalSolidList"/>
    <dgm:cxn modelId="{F9D2E92E-BBDF-400E-A52E-344FD53B1E3B}" type="presParOf" srcId="{DFCB5EDE-8C00-45BF-A0B8-23F95A166337}" destId="{71E1944F-7B3D-484D-95A1-1F124387A9D9}" srcOrd="2" destOrd="0" presId="urn:microsoft.com/office/officeart/2018/2/layout/IconVerticalSolidList"/>
    <dgm:cxn modelId="{16272755-DF56-42E3-A965-C5D9909FF467}" type="presParOf" srcId="{71E1944F-7B3D-484D-95A1-1F124387A9D9}" destId="{C5977394-81B2-47F4-8200-1EDA76FE8722}" srcOrd="0" destOrd="0" presId="urn:microsoft.com/office/officeart/2018/2/layout/IconVerticalSolidList"/>
    <dgm:cxn modelId="{47A57435-3156-4CA8-8BC3-04EC7A6CE9AA}" type="presParOf" srcId="{71E1944F-7B3D-484D-95A1-1F124387A9D9}" destId="{D437EC4A-EDD2-44BE-B6C6-3546B4DD9662}" srcOrd="1" destOrd="0" presId="urn:microsoft.com/office/officeart/2018/2/layout/IconVerticalSolidList"/>
    <dgm:cxn modelId="{B2DB695E-1789-49A3-8903-1BA61FE9AAC5}" type="presParOf" srcId="{71E1944F-7B3D-484D-95A1-1F124387A9D9}" destId="{BB7E27EC-4E06-4F71-867F-FBBF6886A67F}" srcOrd="2" destOrd="0" presId="urn:microsoft.com/office/officeart/2018/2/layout/IconVerticalSolidList"/>
    <dgm:cxn modelId="{994378BC-C5D1-48A1-A430-83F07DE43B4E}" type="presParOf" srcId="{71E1944F-7B3D-484D-95A1-1F124387A9D9}" destId="{2D964380-9D83-4EB2-A906-93615144843A}" srcOrd="3" destOrd="0" presId="urn:microsoft.com/office/officeart/2018/2/layout/IconVerticalSolidList"/>
    <dgm:cxn modelId="{2D93AE03-A76F-413E-B5FA-6D022E3A8902}" type="presParOf" srcId="{DFCB5EDE-8C00-45BF-A0B8-23F95A166337}" destId="{20E98502-A29D-4EB3-A235-5251417851EC}" srcOrd="3" destOrd="0" presId="urn:microsoft.com/office/officeart/2018/2/layout/IconVerticalSolidList"/>
    <dgm:cxn modelId="{4709A6F7-6459-4180-A68B-98BD9D2A5D3E}" type="presParOf" srcId="{DFCB5EDE-8C00-45BF-A0B8-23F95A166337}" destId="{D952D08F-40EE-4036-900D-4F871D261E5E}" srcOrd="4" destOrd="0" presId="urn:microsoft.com/office/officeart/2018/2/layout/IconVerticalSolidList"/>
    <dgm:cxn modelId="{0F0039CA-7437-44AC-9C0F-5885639A94EF}" type="presParOf" srcId="{D952D08F-40EE-4036-900D-4F871D261E5E}" destId="{E10CDD42-ADA8-4DFF-ABB6-D735A28F275A}" srcOrd="0" destOrd="0" presId="urn:microsoft.com/office/officeart/2018/2/layout/IconVerticalSolidList"/>
    <dgm:cxn modelId="{B25FF898-60EC-4E4C-8E28-A5884510F766}" type="presParOf" srcId="{D952D08F-40EE-4036-900D-4F871D261E5E}" destId="{60CC6330-957A-4DA6-95B7-139117AB3352}" srcOrd="1" destOrd="0" presId="urn:microsoft.com/office/officeart/2018/2/layout/IconVerticalSolidList"/>
    <dgm:cxn modelId="{7E0E05F7-1FD4-4629-838F-3DDF506DF6E0}" type="presParOf" srcId="{D952D08F-40EE-4036-900D-4F871D261E5E}" destId="{19B57CB5-FCED-44D0-94A1-11DD4AAFB09B}" srcOrd="2" destOrd="0" presId="urn:microsoft.com/office/officeart/2018/2/layout/IconVerticalSolidList"/>
    <dgm:cxn modelId="{613A729D-8E0A-421D-AF6B-6C63B7C64F4B}" type="presParOf" srcId="{D952D08F-40EE-4036-900D-4F871D261E5E}" destId="{BC625C81-6D1B-40DC-BBFA-929E35704CFB}" srcOrd="3" destOrd="0" presId="urn:microsoft.com/office/officeart/2018/2/layout/IconVerticalSolidList"/>
    <dgm:cxn modelId="{3A3821B2-63BF-4C2A-BFAA-A7DFD8DBBC38}" type="presParOf" srcId="{DFCB5EDE-8C00-45BF-A0B8-23F95A166337}" destId="{930DE51A-8098-458C-8030-E2B768E05313}" srcOrd="5" destOrd="0" presId="urn:microsoft.com/office/officeart/2018/2/layout/IconVerticalSolidList"/>
    <dgm:cxn modelId="{2F6B7444-F3F4-403A-A6C8-102E742BF665}" type="presParOf" srcId="{DFCB5EDE-8C00-45BF-A0B8-23F95A166337}" destId="{88E649A2-8858-4965-88AB-370251039D07}" srcOrd="6" destOrd="0" presId="urn:microsoft.com/office/officeart/2018/2/layout/IconVerticalSolidList"/>
    <dgm:cxn modelId="{D0221A9D-C3EE-4364-9669-ED50B04215D4}" type="presParOf" srcId="{88E649A2-8858-4965-88AB-370251039D07}" destId="{971C620F-ABC9-4C23-ADA4-41C570285416}" srcOrd="0" destOrd="0" presId="urn:microsoft.com/office/officeart/2018/2/layout/IconVerticalSolidList"/>
    <dgm:cxn modelId="{FA04E5B7-E0C8-4894-BD9A-3D78986682DC}" type="presParOf" srcId="{88E649A2-8858-4965-88AB-370251039D07}" destId="{9B762A93-9EAF-4B08-933C-9BE023AE0529}" srcOrd="1" destOrd="0" presId="urn:microsoft.com/office/officeart/2018/2/layout/IconVerticalSolidList"/>
    <dgm:cxn modelId="{82E8FC40-1096-4602-A226-A27371FED5BA}" type="presParOf" srcId="{88E649A2-8858-4965-88AB-370251039D07}" destId="{593CFAA8-C3AA-4F2C-AD6E-6EE746FA0B49}" srcOrd="2" destOrd="0" presId="urn:microsoft.com/office/officeart/2018/2/layout/IconVerticalSolidList"/>
    <dgm:cxn modelId="{FE26BA76-8283-4776-AF73-7B745B83B73A}" type="presParOf" srcId="{88E649A2-8858-4965-88AB-370251039D07}" destId="{C35E0271-E6CC-4337-95C3-CC3D220D36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122D20-1211-497E-B5F3-D069DFCB3F7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B79F94-BC09-46E5-9D46-F868AC712C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/>
            <a:t>Data Pre-processing</a:t>
          </a:r>
          <a:r>
            <a:rPr lang="en-GB" sz="2000" dirty="0"/>
            <a:t>: Ensure data quality and data reliability.</a:t>
          </a:r>
        </a:p>
      </dgm:t>
    </dgm:pt>
    <dgm:pt modelId="{DA45BBD1-0A9D-4057-8C13-3E37027EDDE2}" type="parTrans" cxnId="{1B522D32-35E9-4A7E-9090-8AE44FE2CBD5}">
      <dgm:prSet/>
      <dgm:spPr/>
      <dgm:t>
        <a:bodyPr/>
        <a:lstStyle/>
        <a:p>
          <a:endParaRPr lang="en-GB" sz="2000"/>
        </a:p>
      </dgm:t>
    </dgm:pt>
    <dgm:pt modelId="{BFDDC57F-DDB0-4FC6-8124-616CC45DD6BD}" type="sibTrans" cxnId="{1B522D32-35E9-4A7E-9090-8AE44FE2CBD5}">
      <dgm:prSet/>
      <dgm:spPr/>
      <dgm:t>
        <a:bodyPr/>
        <a:lstStyle/>
        <a:p>
          <a:endParaRPr lang="en-GB" sz="2000"/>
        </a:p>
      </dgm:t>
    </dgm:pt>
    <dgm:pt modelId="{5C8D3F91-0A95-4745-A725-9E5694C99D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/>
            <a:t>Exploratory Data Analysis (EDA):</a:t>
          </a:r>
          <a:r>
            <a:rPr lang="en-GB" sz="2000" dirty="0"/>
            <a:t> Explore patterns, trends, and relationships between variables.</a:t>
          </a:r>
        </a:p>
        <a:p>
          <a:pPr>
            <a:lnSpc>
              <a:spcPct val="100000"/>
            </a:lnSpc>
          </a:pPr>
          <a:r>
            <a:rPr lang="en-GB" sz="2000" dirty="0"/>
            <a:t>Over 1m rows and 16 columns</a:t>
          </a:r>
        </a:p>
      </dgm:t>
    </dgm:pt>
    <dgm:pt modelId="{FB440F31-9C7D-4220-BC62-52E4646B442A}" type="parTrans" cxnId="{415948EE-2CD8-4AB6-A894-BC6C1442C05E}">
      <dgm:prSet/>
      <dgm:spPr/>
      <dgm:t>
        <a:bodyPr/>
        <a:lstStyle/>
        <a:p>
          <a:endParaRPr lang="en-GB" sz="2000"/>
        </a:p>
      </dgm:t>
    </dgm:pt>
    <dgm:pt modelId="{AE2F468A-8197-4AA4-9726-C6B97117B288}" type="sibTrans" cxnId="{415948EE-2CD8-4AB6-A894-BC6C1442C05E}">
      <dgm:prSet/>
      <dgm:spPr/>
      <dgm:t>
        <a:bodyPr/>
        <a:lstStyle/>
        <a:p>
          <a:endParaRPr lang="en-GB" sz="2000"/>
        </a:p>
      </dgm:t>
    </dgm:pt>
    <dgm:pt modelId="{193FF882-3E8E-4084-9E27-45A05491B0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/>
            <a:t>Data Sampling:</a:t>
          </a:r>
          <a:r>
            <a:rPr lang="en-GB" sz="2000" dirty="0"/>
            <a:t> Hybrid sampling approach to address class imbalance</a:t>
          </a:r>
        </a:p>
      </dgm:t>
    </dgm:pt>
    <dgm:pt modelId="{88A6ADC8-4D6A-4E46-A8D2-8562BA6F73F5}" type="parTrans" cxnId="{53C218C2-9124-4EA2-BD93-C439BD58B1F7}">
      <dgm:prSet/>
      <dgm:spPr/>
      <dgm:t>
        <a:bodyPr/>
        <a:lstStyle/>
        <a:p>
          <a:endParaRPr lang="en-GB" sz="2000"/>
        </a:p>
      </dgm:t>
    </dgm:pt>
    <dgm:pt modelId="{3E9F3A6F-18C0-4AFF-BC77-ECD60ABBE9A0}" type="sibTrans" cxnId="{53C218C2-9124-4EA2-BD93-C439BD58B1F7}">
      <dgm:prSet/>
      <dgm:spPr/>
      <dgm:t>
        <a:bodyPr/>
        <a:lstStyle/>
        <a:p>
          <a:endParaRPr lang="en-GB" sz="2000"/>
        </a:p>
      </dgm:t>
    </dgm:pt>
    <dgm:pt modelId="{2DFB8B3B-3B99-40A3-9DF8-D988609CF6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/>
            <a:t>Feature selection:</a:t>
          </a:r>
          <a:r>
            <a:rPr lang="en-GB" sz="2000" dirty="0"/>
            <a:t> Select most prevalent features.</a:t>
          </a:r>
        </a:p>
      </dgm:t>
    </dgm:pt>
    <dgm:pt modelId="{E53B9050-9206-42EF-A862-7F63D2630D3C}" type="parTrans" cxnId="{329BA410-0C19-43EC-9D87-4C3E169E39AC}">
      <dgm:prSet/>
      <dgm:spPr/>
      <dgm:t>
        <a:bodyPr/>
        <a:lstStyle/>
        <a:p>
          <a:endParaRPr lang="en-GB" sz="2000"/>
        </a:p>
      </dgm:t>
    </dgm:pt>
    <dgm:pt modelId="{43BCBDCC-FCA5-45E4-9414-8E73ECD04D08}" type="sibTrans" cxnId="{329BA410-0C19-43EC-9D87-4C3E169E39AC}">
      <dgm:prSet/>
      <dgm:spPr/>
      <dgm:t>
        <a:bodyPr/>
        <a:lstStyle/>
        <a:p>
          <a:endParaRPr lang="en-GB" sz="2000"/>
        </a:p>
      </dgm:t>
    </dgm:pt>
    <dgm:pt modelId="{C5DDF88C-4BAF-4C64-8E40-3BC210B856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/>
            <a:t>Model Development:</a:t>
          </a:r>
        </a:p>
        <a:p>
          <a:pPr>
            <a:lnSpc>
              <a:spcPct val="100000"/>
            </a:lnSpc>
          </a:pPr>
          <a:r>
            <a:rPr lang="en-GB" sz="2000" b="1" dirty="0"/>
            <a:t>80/20 split</a:t>
          </a:r>
          <a:r>
            <a:rPr lang="en-GB" sz="2000" dirty="0"/>
            <a:t>, Logistic Regression, Decision Tree, Random Forest, Gradient Boosting Machine, and Neural Networks.</a:t>
          </a:r>
        </a:p>
      </dgm:t>
    </dgm:pt>
    <dgm:pt modelId="{829564D5-5DFD-470A-8CCE-2667F39439CB}" type="parTrans" cxnId="{035FC6F1-AD24-4134-9491-972AEACEEAF4}">
      <dgm:prSet/>
      <dgm:spPr/>
      <dgm:t>
        <a:bodyPr/>
        <a:lstStyle/>
        <a:p>
          <a:endParaRPr lang="en-GB" sz="2000"/>
        </a:p>
      </dgm:t>
    </dgm:pt>
    <dgm:pt modelId="{F677B8E4-2726-45D2-B9A5-E13CBF5D0CB9}" type="sibTrans" cxnId="{035FC6F1-AD24-4134-9491-972AEACEEAF4}">
      <dgm:prSet/>
      <dgm:spPr/>
      <dgm:t>
        <a:bodyPr/>
        <a:lstStyle/>
        <a:p>
          <a:endParaRPr lang="en-GB" sz="2000"/>
        </a:p>
      </dgm:t>
    </dgm:pt>
    <dgm:pt modelId="{C02F422B-27D2-4A52-8802-A1BF1AF199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1" dirty="0"/>
            <a:t>Model Evaluation:</a:t>
          </a:r>
          <a:r>
            <a:rPr lang="en-GB" sz="2000" dirty="0"/>
            <a:t> Accuracy, Precision, Recall and F1-score</a:t>
          </a:r>
        </a:p>
      </dgm:t>
    </dgm:pt>
    <dgm:pt modelId="{3F2EEA71-3EE9-4E24-AE07-F9D804DDC596}" type="parTrans" cxnId="{30149DB7-2902-43F1-8F36-FDAD610C6EBC}">
      <dgm:prSet/>
      <dgm:spPr/>
      <dgm:t>
        <a:bodyPr/>
        <a:lstStyle/>
        <a:p>
          <a:endParaRPr lang="en-GB" sz="2000"/>
        </a:p>
      </dgm:t>
    </dgm:pt>
    <dgm:pt modelId="{03440855-ACAD-41AC-B130-F32EE86AE294}" type="sibTrans" cxnId="{30149DB7-2902-43F1-8F36-FDAD610C6EBC}">
      <dgm:prSet/>
      <dgm:spPr/>
      <dgm:t>
        <a:bodyPr/>
        <a:lstStyle/>
        <a:p>
          <a:endParaRPr lang="en-GB" sz="2000"/>
        </a:p>
      </dgm:t>
    </dgm:pt>
    <dgm:pt modelId="{F57114A1-0469-48CF-A455-2E4731E7AC39}" type="pres">
      <dgm:prSet presAssocID="{36122D20-1211-497E-B5F3-D069DFCB3F7E}" presName="diagram" presStyleCnt="0">
        <dgm:presLayoutVars>
          <dgm:dir/>
          <dgm:resizeHandles val="exact"/>
        </dgm:presLayoutVars>
      </dgm:prSet>
      <dgm:spPr/>
    </dgm:pt>
    <dgm:pt modelId="{8382B794-4E91-4AEB-8B89-3DDB61759084}" type="pres">
      <dgm:prSet presAssocID="{8DB79F94-BC09-46E5-9D46-F868AC712C94}" presName="node" presStyleLbl="node1" presStyleIdx="0" presStyleCnt="6">
        <dgm:presLayoutVars>
          <dgm:bulletEnabled val="1"/>
        </dgm:presLayoutVars>
      </dgm:prSet>
      <dgm:spPr/>
    </dgm:pt>
    <dgm:pt modelId="{39B5215F-2521-464A-BA0B-61ED7E0CCB7C}" type="pres">
      <dgm:prSet presAssocID="{BFDDC57F-DDB0-4FC6-8124-616CC45DD6BD}" presName="sibTrans" presStyleCnt="0"/>
      <dgm:spPr/>
    </dgm:pt>
    <dgm:pt modelId="{6E00794D-19E1-4BA2-87C3-56D0C8554805}" type="pres">
      <dgm:prSet presAssocID="{5C8D3F91-0A95-4745-A725-9E5694C99D70}" presName="node" presStyleLbl="node1" presStyleIdx="1" presStyleCnt="6">
        <dgm:presLayoutVars>
          <dgm:bulletEnabled val="1"/>
        </dgm:presLayoutVars>
      </dgm:prSet>
      <dgm:spPr/>
    </dgm:pt>
    <dgm:pt modelId="{204A5488-4330-45BC-B261-8AE1E408B203}" type="pres">
      <dgm:prSet presAssocID="{AE2F468A-8197-4AA4-9726-C6B97117B288}" presName="sibTrans" presStyleCnt="0"/>
      <dgm:spPr/>
    </dgm:pt>
    <dgm:pt modelId="{33F6CA13-9EDE-4F2C-9E5A-B02740385ACA}" type="pres">
      <dgm:prSet presAssocID="{193FF882-3E8E-4084-9E27-45A05491B0F5}" presName="node" presStyleLbl="node1" presStyleIdx="2" presStyleCnt="6">
        <dgm:presLayoutVars>
          <dgm:bulletEnabled val="1"/>
        </dgm:presLayoutVars>
      </dgm:prSet>
      <dgm:spPr/>
    </dgm:pt>
    <dgm:pt modelId="{37AAC4F3-12B4-4FA7-8478-EBEB7540DA9C}" type="pres">
      <dgm:prSet presAssocID="{3E9F3A6F-18C0-4AFF-BC77-ECD60ABBE9A0}" presName="sibTrans" presStyleCnt="0"/>
      <dgm:spPr/>
    </dgm:pt>
    <dgm:pt modelId="{225226FE-4A1F-4679-87E8-7C517B080E1D}" type="pres">
      <dgm:prSet presAssocID="{2DFB8B3B-3B99-40A3-9DF8-D988609CF60D}" presName="node" presStyleLbl="node1" presStyleIdx="3" presStyleCnt="6">
        <dgm:presLayoutVars>
          <dgm:bulletEnabled val="1"/>
        </dgm:presLayoutVars>
      </dgm:prSet>
      <dgm:spPr/>
    </dgm:pt>
    <dgm:pt modelId="{A3EF7F6A-3318-458F-8734-68F58C18B04B}" type="pres">
      <dgm:prSet presAssocID="{43BCBDCC-FCA5-45E4-9414-8E73ECD04D08}" presName="sibTrans" presStyleCnt="0"/>
      <dgm:spPr/>
    </dgm:pt>
    <dgm:pt modelId="{31379D36-E21F-472E-8853-9E1500BE1ADE}" type="pres">
      <dgm:prSet presAssocID="{C5DDF88C-4BAF-4C64-8E40-3BC210B85631}" presName="node" presStyleLbl="node1" presStyleIdx="4" presStyleCnt="6">
        <dgm:presLayoutVars>
          <dgm:bulletEnabled val="1"/>
        </dgm:presLayoutVars>
      </dgm:prSet>
      <dgm:spPr/>
    </dgm:pt>
    <dgm:pt modelId="{8C15F58E-14E8-46F0-BFDA-CAE6CF1BD58B}" type="pres">
      <dgm:prSet presAssocID="{F677B8E4-2726-45D2-B9A5-E13CBF5D0CB9}" presName="sibTrans" presStyleCnt="0"/>
      <dgm:spPr/>
    </dgm:pt>
    <dgm:pt modelId="{0BC77CC1-0A93-4D16-B415-55C117273D7B}" type="pres">
      <dgm:prSet presAssocID="{C02F422B-27D2-4A52-8802-A1BF1AF19968}" presName="node" presStyleLbl="node1" presStyleIdx="5" presStyleCnt="6">
        <dgm:presLayoutVars>
          <dgm:bulletEnabled val="1"/>
        </dgm:presLayoutVars>
      </dgm:prSet>
      <dgm:spPr/>
    </dgm:pt>
  </dgm:ptLst>
  <dgm:cxnLst>
    <dgm:cxn modelId="{329BA410-0C19-43EC-9D87-4C3E169E39AC}" srcId="{36122D20-1211-497E-B5F3-D069DFCB3F7E}" destId="{2DFB8B3B-3B99-40A3-9DF8-D988609CF60D}" srcOrd="3" destOrd="0" parTransId="{E53B9050-9206-42EF-A862-7F63D2630D3C}" sibTransId="{43BCBDCC-FCA5-45E4-9414-8E73ECD04D08}"/>
    <dgm:cxn modelId="{1B522D32-35E9-4A7E-9090-8AE44FE2CBD5}" srcId="{36122D20-1211-497E-B5F3-D069DFCB3F7E}" destId="{8DB79F94-BC09-46E5-9D46-F868AC712C94}" srcOrd="0" destOrd="0" parTransId="{DA45BBD1-0A9D-4057-8C13-3E37027EDDE2}" sibTransId="{BFDDC57F-DDB0-4FC6-8124-616CC45DD6BD}"/>
    <dgm:cxn modelId="{68F0033E-1D5C-4642-9F20-4BC2280DE315}" type="presOf" srcId="{193FF882-3E8E-4084-9E27-45A05491B0F5}" destId="{33F6CA13-9EDE-4F2C-9E5A-B02740385ACA}" srcOrd="0" destOrd="0" presId="urn:microsoft.com/office/officeart/2005/8/layout/default"/>
    <dgm:cxn modelId="{B5100946-7107-4986-B7AC-476FDC8EADB2}" type="presOf" srcId="{5C8D3F91-0A95-4745-A725-9E5694C99D70}" destId="{6E00794D-19E1-4BA2-87C3-56D0C8554805}" srcOrd="0" destOrd="0" presId="urn:microsoft.com/office/officeart/2005/8/layout/default"/>
    <dgm:cxn modelId="{0C365569-C1AF-42FF-B3D5-4BF568F09B9A}" type="presOf" srcId="{2DFB8B3B-3B99-40A3-9DF8-D988609CF60D}" destId="{225226FE-4A1F-4679-87E8-7C517B080E1D}" srcOrd="0" destOrd="0" presId="urn:microsoft.com/office/officeart/2005/8/layout/default"/>
    <dgm:cxn modelId="{C4C20950-0A0B-4EE0-B3DA-141B05265598}" type="presOf" srcId="{C5DDF88C-4BAF-4C64-8E40-3BC210B85631}" destId="{31379D36-E21F-472E-8853-9E1500BE1ADE}" srcOrd="0" destOrd="0" presId="urn:microsoft.com/office/officeart/2005/8/layout/default"/>
    <dgm:cxn modelId="{C41ACB86-4158-453F-A638-3FB41B7ED4A7}" type="presOf" srcId="{36122D20-1211-497E-B5F3-D069DFCB3F7E}" destId="{F57114A1-0469-48CF-A455-2E4731E7AC39}" srcOrd="0" destOrd="0" presId="urn:microsoft.com/office/officeart/2005/8/layout/default"/>
    <dgm:cxn modelId="{E5C8A6B3-5CA8-42A1-A4EB-922C02846D7F}" type="presOf" srcId="{C02F422B-27D2-4A52-8802-A1BF1AF19968}" destId="{0BC77CC1-0A93-4D16-B415-55C117273D7B}" srcOrd="0" destOrd="0" presId="urn:microsoft.com/office/officeart/2005/8/layout/default"/>
    <dgm:cxn modelId="{30149DB7-2902-43F1-8F36-FDAD610C6EBC}" srcId="{36122D20-1211-497E-B5F3-D069DFCB3F7E}" destId="{C02F422B-27D2-4A52-8802-A1BF1AF19968}" srcOrd="5" destOrd="0" parTransId="{3F2EEA71-3EE9-4E24-AE07-F9D804DDC596}" sibTransId="{03440855-ACAD-41AC-B130-F32EE86AE294}"/>
    <dgm:cxn modelId="{A6A385BE-12BD-41A4-82B9-A82AC728F215}" type="presOf" srcId="{8DB79F94-BC09-46E5-9D46-F868AC712C94}" destId="{8382B794-4E91-4AEB-8B89-3DDB61759084}" srcOrd="0" destOrd="0" presId="urn:microsoft.com/office/officeart/2005/8/layout/default"/>
    <dgm:cxn modelId="{53C218C2-9124-4EA2-BD93-C439BD58B1F7}" srcId="{36122D20-1211-497E-B5F3-D069DFCB3F7E}" destId="{193FF882-3E8E-4084-9E27-45A05491B0F5}" srcOrd="2" destOrd="0" parTransId="{88A6ADC8-4D6A-4E46-A8D2-8562BA6F73F5}" sibTransId="{3E9F3A6F-18C0-4AFF-BC77-ECD60ABBE9A0}"/>
    <dgm:cxn modelId="{415948EE-2CD8-4AB6-A894-BC6C1442C05E}" srcId="{36122D20-1211-497E-B5F3-D069DFCB3F7E}" destId="{5C8D3F91-0A95-4745-A725-9E5694C99D70}" srcOrd="1" destOrd="0" parTransId="{FB440F31-9C7D-4220-BC62-52E4646B442A}" sibTransId="{AE2F468A-8197-4AA4-9726-C6B97117B288}"/>
    <dgm:cxn modelId="{035FC6F1-AD24-4134-9491-972AEACEEAF4}" srcId="{36122D20-1211-497E-B5F3-D069DFCB3F7E}" destId="{C5DDF88C-4BAF-4C64-8E40-3BC210B85631}" srcOrd="4" destOrd="0" parTransId="{829564D5-5DFD-470A-8CCE-2667F39439CB}" sibTransId="{F677B8E4-2726-45D2-B9A5-E13CBF5D0CB9}"/>
    <dgm:cxn modelId="{52A45D16-2D3A-488E-91CC-15982ADE4F37}" type="presParOf" srcId="{F57114A1-0469-48CF-A455-2E4731E7AC39}" destId="{8382B794-4E91-4AEB-8B89-3DDB61759084}" srcOrd="0" destOrd="0" presId="urn:microsoft.com/office/officeart/2005/8/layout/default"/>
    <dgm:cxn modelId="{D7F86F50-9BD8-4B5A-91C2-F2519BBE06E4}" type="presParOf" srcId="{F57114A1-0469-48CF-A455-2E4731E7AC39}" destId="{39B5215F-2521-464A-BA0B-61ED7E0CCB7C}" srcOrd="1" destOrd="0" presId="urn:microsoft.com/office/officeart/2005/8/layout/default"/>
    <dgm:cxn modelId="{EA342348-019B-4791-82AB-3937C3775FB3}" type="presParOf" srcId="{F57114A1-0469-48CF-A455-2E4731E7AC39}" destId="{6E00794D-19E1-4BA2-87C3-56D0C8554805}" srcOrd="2" destOrd="0" presId="urn:microsoft.com/office/officeart/2005/8/layout/default"/>
    <dgm:cxn modelId="{7115C859-492D-436E-853A-ACD8DBA1D824}" type="presParOf" srcId="{F57114A1-0469-48CF-A455-2E4731E7AC39}" destId="{204A5488-4330-45BC-B261-8AE1E408B203}" srcOrd="3" destOrd="0" presId="urn:microsoft.com/office/officeart/2005/8/layout/default"/>
    <dgm:cxn modelId="{1501EDDF-B53F-44DE-BDA6-86BA84FD3351}" type="presParOf" srcId="{F57114A1-0469-48CF-A455-2E4731E7AC39}" destId="{33F6CA13-9EDE-4F2C-9E5A-B02740385ACA}" srcOrd="4" destOrd="0" presId="urn:microsoft.com/office/officeart/2005/8/layout/default"/>
    <dgm:cxn modelId="{BA4A2C66-7825-42CE-9313-42433B962200}" type="presParOf" srcId="{F57114A1-0469-48CF-A455-2E4731E7AC39}" destId="{37AAC4F3-12B4-4FA7-8478-EBEB7540DA9C}" srcOrd="5" destOrd="0" presId="urn:microsoft.com/office/officeart/2005/8/layout/default"/>
    <dgm:cxn modelId="{C0211AD6-0E46-42E5-9371-7441861F72D5}" type="presParOf" srcId="{F57114A1-0469-48CF-A455-2E4731E7AC39}" destId="{225226FE-4A1F-4679-87E8-7C517B080E1D}" srcOrd="6" destOrd="0" presId="urn:microsoft.com/office/officeart/2005/8/layout/default"/>
    <dgm:cxn modelId="{0CAC7C10-5849-4CCC-960D-76661A45675C}" type="presParOf" srcId="{F57114A1-0469-48CF-A455-2E4731E7AC39}" destId="{A3EF7F6A-3318-458F-8734-68F58C18B04B}" srcOrd="7" destOrd="0" presId="urn:microsoft.com/office/officeart/2005/8/layout/default"/>
    <dgm:cxn modelId="{119974F5-DD83-41F7-A4C9-8C431C507451}" type="presParOf" srcId="{F57114A1-0469-48CF-A455-2E4731E7AC39}" destId="{31379D36-E21F-472E-8853-9E1500BE1ADE}" srcOrd="8" destOrd="0" presId="urn:microsoft.com/office/officeart/2005/8/layout/default"/>
    <dgm:cxn modelId="{4F906B5E-8EAE-4534-A829-D5B0593FE2E1}" type="presParOf" srcId="{F57114A1-0469-48CF-A455-2E4731E7AC39}" destId="{8C15F58E-14E8-46F0-BFDA-CAE6CF1BD58B}" srcOrd="9" destOrd="0" presId="urn:microsoft.com/office/officeart/2005/8/layout/default"/>
    <dgm:cxn modelId="{0D73DC64-3CE7-48A2-806F-17143D7C8DAB}" type="presParOf" srcId="{F57114A1-0469-48CF-A455-2E4731E7AC39}" destId="{0BC77CC1-0A93-4D16-B415-55C117273D7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FA7649-7025-4965-BF29-DF47C36E55B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8D3128-547C-4A25-9EC6-8AFA12CC20CB}">
      <dgm:prSet/>
      <dgm:spPr/>
      <dgm:t>
        <a:bodyPr/>
        <a:lstStyle/>
        <a:p>
          <a:r>
            <a:rPr lang="en-US" b="1"/>
            <a:t>Prior Research</a:t>
          </a:r>
          <a:endParaRPr lang="en-US"/>
        </a:p>
      </dgm:t>
    </dgm:pt>
    <dgm:pt modelId="{8E026419-D758-4D99-8981-5C413BDEE8CE}" type="parTrans" cxnId="{CA5F7280-0BBB-4415-98E4-E9B429B06921}">
      <dgm:prSet/>
      <dgm:spPr/>
      <dgm:t>
        <a:bodyPr/>
        <a:lstStyle/>
        <a:p>
          <a:endParaRPr lang="en-US"/>
        </a:p>
      </dgm:t>
    </dgm:pt>
    <dgm:pt modelId="{2B3D3A38-49E7-4279-A2A6-8128D54506B1}" type="sibTrans" cxnId="{CA5F7280-0BBB-4415-98E4-E9B429B06921}">
      <dgm:prSet/>
      <dgm:spPr/>
      <dgm:t>
        <a:bodyPr/>
        <a:lstStyle/>
        <a:p>
          <a:endParaRPr lang="en-US"/>
        </a:p>
      </dgm:t>
    </dgm:pt>
    <dgm:pt modelId="{A2714A11-F0B3-4B76-AF70-CB851AABF66D}">
      <dgm:prSet/>
      <dgm:spPr/>
      <dgm:t>
        <a:bodyPr/>
        <a:lstStyle/>
        <a:p>
          <a:r>
            <a:rPr lang="en-US" b="1" dirty="0"/>
            <a:t>Major Contribution</a:t>
          </a:r>
          <a:endParaRPr lang="en-US" dirty="0"/>
        </a:p>
      </dgm:t>
    </dgm:pt>
    <dgm:pt modelId="{6FE4E135-0AFD-4A6B-B471-5D08E39C6F8A}" type="parTrans" cxnId="{D9623D1E-8B11-447D-9EAB-DD8AFF385AA6}">
      <dgm:prSet/>
      <dgm:spPr/>
      <dgm:t>
        <a:bodyPr/>
        <a:lstStyle/>
        <a:p>
          <a:endParaRPr lang="en-US"/>
        </a:p>
      </dgm:t>
    </dgm:pt>
    <dgm:pt modelId="{3C9BE742-080C-4B39-9553-D8818B2628C4}" type="sibTrans" cxnId="{D9623D1E-8B11-447D-9EAB-DD8AFF385AA6}">
      <dgm:prSet/>
      <dgm:spPr/>
      <dgm:t>
        <a:bodyPr/>
        <a:lstStyle/>
        <a:p>
          <a:endParaRPr lang="en-US"/>
        </a:p>
      </dgm:t>
    </dgm:pt>
    <dgm:pt modelId="{34C4D0DB-C358-4CD7-BE2C-D367815DFEEA}">
      <dgm:prSet custT="1"/>
      <dgm:spPr/>
      <dgm:t>
        <a:bodyPr/>
        <a:lstStyle/>
        <a:p>
          <a:r>
            <a:rPr lang="en-GB" sz="2000" dirty="0"/>
            <a:t>Model comparison: LR, RF, DT, </a:t>
          </a:r>
          <a:r>
            <a:rPr lang="en-US" sz="2000" dirty="0"/>
            <a:t>GBM,NN, and Hybrid (RF &amp; NN).</a:t>
          </a:r>
        </a:p>
      </dgm:t>
    </dgm:pt>
    <dgm:pt modelId="{67CE565F-0917-4C32-A12A-493A58F411C2}" type="parTrans" cxnId="{46B0C5B3-BCFC-4CE7-9E2E-AFEF21854E82}">
      <dgm:prSet/>
      <dgm:spPr/>
      <dgm:t>
        <a:bodyPr/>
        <a:lstStyle/>
        <a:p>
          <a:endParaRPr lang="en-US"/>
        </a:p>
      </dgm:t>
    </dgm:pt>
    <dgm:pt modelId="{0E833280-4DE8-4769-B4BC-5E8CF7F2616B}" type="sibTrans" cxnId="{46B0C5B3-BCFC-4CE7-9E2E-AFEF21854E82}">
      <dgm:prSet/>
      <dgm:spPr/>
      <dgm:t>
        <a:bodyPr/>
        <a:lstStyle/>
        <a:p>
          <a:endParaRPr lang="en-US"/>
        </a:p>
      </dgm:t>
    </dgm:pt>
    <dgm:pt modelId="{FD4D4B76-2CAA-47BF-A1D5-DC1593365E07}">
      <dgm:prSet custT="1"/>
      <dgm:spPr/>
      <dgm:t>
        <a:bodyPr/>
        <a:lstStyle/>
        <a:p>
          <a:r>
            <a:rPr lang="en-US" sz="2000" dirty="0"/>
            <a:t>Improved Accuracy score of 98.83%, Precision of 98.2%, Recall of 99.5% and F1-score of 98.9%</a:t>
          </a:r>
        </a:p>
      </dgm:t>
    </dgm:pt>
    <dgm:pt modelId="{A717E50A-1D36-4CC9-A259-CE6A5BD9EFB6}" type="parTrans" cxnId="{D42579C7-C284-4F81-BB4F-D2975E1A4CEB}">
      <dgm:prSet/>
      <dgm:spPr/>
      <dgm:t>
        <a:bodyPr/>
        <a:lstStyle/>
        <a:p>
          <a:endParaRPr lang="en-GB"/>
        </a:p>
      </dgm:t>
    </dgm:pt>
    <dgm:pt modelId="{1A755832-E3FE-489C-91A3-27CC4329DCE6}" type="sibTrans" cxnId="{D42579C7-C284-4F81-BB4F-D2975E1A4CEB}">
      <dgm:prSet/>
      <dgm:spPr/>
      <dgm:t>
        <a:bodyPr/>
        <a:lstStyle/>
        <a:p>
          <a:endParaRPr lang="en-GB"/>
        </a:p>
      </dgm:t>
    </dgm:pt>
    <dgm:pt modelId="{3C8A79FB-0C9D-429B-B5EE-2CDA02BE3977}">
      <dgm:prSet custT="1"/>
      <dgm:spPr/>
      <dgm:t>
        <a:bodyPr/>
        <a:lstStyle/>
        <a:p>
          <a:r>
            <a:rPr lang="en-GB" sz="2200" dirty="0"/>
            <a:t>(</a:t>
          </a:r>
          <a:r>
            <a:rPr lang="en-GB" sz="2000" dirty="0" err="1"/>
            <a:t>Davari</a:t>
          </a:r>
          <a:r>
            <a:rPr lang="en-GB" sz="2000" dirty="0"/>
            <a:t> et al., 2021) uses Variational Autoencoders and Sparse Autoencoders with 45% and 34% F1-score.</a:t>
          </a:r>
          <a:endParaRPr lang="en-US" sz="2000" dirty="0"/>
        </a:p>
      </dgm:t>
    </dgm:pt>
    <dgm:pt modelId="{D1DF3A1E-BB29-4EC5-85C2-050EC748E160}" type="sibTrans" cxnId="{D228CAD0-FD5F-43A6-992D-8C172F615E06}">
      <dgm:prSet/>
      <dgm:spPr/>
      <dgm:t>
        <a:bodyPr/>
        <a:lstStyle/>
        <a:p>
          <a:endParaRPr lang="en-US"/>
        </a:p>
      </dgm:t>
    </dgm:pt>
    <dgm:pt modelId="{DB4A8974-2A12-4972-9083-0C3A54863679}" type="parTrans" cxnId="{D228CAD0-FD5F-43A6-992D-8C172F615E06}">
      <dgm:prSet/>
      <dgm:spPr/>
      <dgm:t>
        <a:bodyPr/>
        <a:lstStyle/>
        <a:p>
          <a:endParaRPr lang="en-US"/>
        </a:p>
      </dgm:t>
    </dgm:pt>
    <dgm:pt modelId="{C394A8FF-5870-4E40-A189-3B0E2DD0CBE3}">
      <dgm:prSet custT="1"/>
      <dgm:spPr/>
      <dgm:t>
        <a:bodyPr/>
        <a:lstStyle/>
        <a:p>
          <a:r>
            <a:rPr lang="en-GB" sz="2000" dirty="0"/>
            <a:t>(Nair et al., 2024) has Accuracy of 99.83, Precision of 98.2% and Recall of 98.7%.</a:t>
          </a:r>
          <a:endParaRPr lang="en-US" sz="2000" dirty="0"/>
        </a:p>
      </dgm:t>
    </dgm:pt>
    <dgm:pt modelId="{875FCF5F-E47E-470E-94D8-5B0879DF7BF2}" type="parTrans" cxnId="{BAEDAF23-C22B-407A-ABA1-F371588A1C5E}">
      <dgm:prSet/>
      <dgm:spPr/>
      <dgm:t>
        <a:bodyPr/>
        <a:lstStyle/>
        <a:p>
          <a:endParaRPr lang="en-GB"/>
        </a:p>
      </dgm:t>
    </dgm:pt>
    <dgm:pt modelId="{044518D1-D8B7-4A2E-AA7F-7469AB4C1F29}" type="sibTrans" cxnId="{BAEDAF23-C22B-407A-ABA1-F371588A1C5E}">
      <dgm:prSet/>
      <dgm:spPr/>
      <dgm:t>
        <a:bodyPr/>
        <a:lstStyle/>
        <a:p>
          <a:endParaRPr lang="en-GB"/>
        </a:p>
      </dgm:t>
    </dgm:pt>
    <dgm:pt modelId="{4D62A8E6-0803-402A-BB16-2C90EB7E07A3}" type="pres">
      <dgm:prSet presAssocID="{74FA7649-7025-4965-BF29-DF47C36E55BD}" presName="linear" presStyleCnt="0">
        <dgm:presLayoutVars>
          <dgm:dir/>
          <dgm:animLvl val="lvl"/>
          <dgm:resizeHandles val="exact"/>
        </dgm:presLayoutVars>
      </dgm:prSet>
      <dgm:spPr/>
    </dgm:pt>
    <dgm:pt modelId="{0EE6CF33-4F15-43A6-997F-1D8A97B1A484}" type="pres">
      <dgm:prSet presAssocID="{708D3128-547C-4A25-9EC6-8AFA12CC20CB}" presName="parentLin" presStyleCnt="0"/>
      <dgm:spPr/>
    </dgm:pt>
    <dgm:pt modelId="{65DBFB70-62AD-4C8B-A90B-D61453ACCF0A}" type="pres">
      <dgm:prSet presAssocID="{708D3128-547C-4A25-9EC6-8AFA12CC20CB}" presName="parentLeftMargin" presStyleLbl="node1" presStyleIdx="0" presStyleCnt="2"/>
      <dgm:spPr/>
    </dgm:pt>
    <dgm:pt modelId="{2692F380-5BCB-422E-9A1A-6B04DAF8EEF3}" type="pres">
      <dgm:prSet presAssocID="{708D3128-547C-4A25-9EC6-8AFA12CC20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5A7193-939D-4F35-8B0B-C91D31D6A377}" type="pres">
      <dgm:prSet presAssocID="{708D3128-547C-4A25-9EC6-8AFA12CC20CB}" presName="negativeSpace" presStyleCnt="0"/>
      <dgm:spPr/>
    </dgm:pt>
    <dgm:pt modelId="{5D5EFE25-70CD-475A-B1BF-0B8D1EC5D44C}" type="pres">
      <dgm:prSet presAssocID="{708D3128-547C-4A25-9EC6-8AFA12CC20CB}" presName="childText" presStyleLbl="conFgAcc1" presStyleIdx="0" presStyleCnt="2">
        <dgm:presLayoutVars>
          <dgm:bulletEnabled val="1"/>
        </dgm:presLayoutVars>
      </dgm:prSet>
      <dgm:spPr/>
    </dgm:pt>
    <dgm:pt modelId="{DA7DA434-0C73-4667-8A0B-FAAA506B453A}" type="pres">
      <dgm:prSet presAssocID="{2B3D3A38-49E7-4279-A2A6-8128D54506B1}" presName="spaceBetweenRectangles" presStyleCnt="0"/>
      <dgm:spPr/>
    </dgm:pt>
    <dgm:pt modelId="{288A21B6-F276-4567-9764-3610B19FB042}" type="pres">
      <dgm:prSet presAssocID="{A2714A11-F0B3-4B76-AF70-CB851AABF66D}" presName="parentLin" presStyleCnt="0"/>
      <dgm:spPr/>
    </dgm:pt>
    <dgm:pt modelId="{F8082C3E-7748-40EB-BB6F-D628AC1F798C}" type="pres">
      <dgm:prSet presAssocID="{A2714A11-F0B3-4B76-AF70-CB851AABF66D}" presName="parentLeftMargin" presStyleLbl="node1" presStyleIdx="0" presStyleCnt="2"/>
      <dgm:spPr/>
    </dgm:pt>
    <dgm:pt modelId="{B076EC63-2EBD-48BD-9FB1-21FEFC502766}" type="pres">
      <dgm:prSet presAssocID="{A2714A11-F0B3-4B76-AF70-CB851AABF6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E44EA2-4C87-41EC-8F40-E1B57902BBE4}" type="pres">
      <dgm:prSet presAssocID="{A2714A11-F0B3-4B76-AF70-CB851AABF66D}" presName="negativeSpace" presStyleCnt="0"/>
      <dgm:spPr/>
    </dgm:pt>
    <dgm:pt modelId="{93E27C09-25EF-4B61-9267-494E9913139A}" type="pres">
      <dgm:prSet presAssocID="{A2714A11-F0B3-4B76-AF70-CB851AABF66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00D990B-1B3E-4094-9121-76E35052ED49}" type="presOf" srcId="{74FA7649-7025-4965-BF29-DF47C36E55BD}" destId="{4D62A8E6-0803-402A-BB16-2C90EB7E07A3}" srcOrd="0" destOrd="0" presId="urn:microsoft.com/office/officeart/2005/8/layout/list1"/>
    <dgm:cxn modelId="{55252B1D-C146-40F1-A313-6FA92C30EA86}" type="presOf" srcId="{A2714A11-F0B3-4B76-AF70-CB851AABF66D}" destId="{F8082C3E-7748-40EB-BB6F-D628AC1F798C}" srcOrd="0" destOrd="0" presId="urn:microsoft.com/office/officeart/2005/8/layout/list1"/>
    <dgm:cxn modelId="{D9623D1E-8B11-447D-9EAB-DD8AFF385AA6}" srcId="{74FA7649-7025-4965-BF29-DF47C36E55BD}" destId="{A2714A11-F0B3-4B76-AF70-CB851AABF66D}" srcOrd="1" destOrd="0" parTransId="{6FE4E135-0AFD-4A6B-B471-5D08E39C6F8A}" sibTransId="{3C9BE742-080C-4B39-9553-D8818B2628C4}"/>
    <dgm:cxn modelId="{BAEDAF23-C22B-407A-ABA1-F371588A1C5E}" srcId="{708D3128-547C-4A25-9EC6-8AFA12CC20CB}" destId="{C394A8FF-5870-4E40-A189-3B0E2DD0CBE3}" srcOrd="1" destOrd="0" parTransId="{875FCF5F-E47E-470E-94D8-5B0879DF7BF2}" sibTransId="{044518D1-D8B7-4A2E-AA7F-7469AB4C1F29}"/>
    <dgm:cxn modelId="{8DDDC926-A6E6-49AF-AFE0-C70AB862F75E}" type="presOf" srcId="{708D3128-547C-4A25-9EC6-8AFA12CC20CB}" destId="{2692F380-5BCB-422E-9A1A-6B04DAF8EEF3}" srcOrd="1" destOrd="0" presId="urn:microsoft.com/office/officeart/2005/8/layout/list1"/>
    <dgm:cxn modelId="{CC3F1B67-B14A-4DC8-8C04-62E8F0476160}" type="presOf" srcId="{708D3128-547C-4A25-9EC6-8AFA12CC20CB}" destId="{65DBFB70-62AD-4C8B-A90B-D61453ACCF0A}" srcOrd="0" destOrd="0" presId="urn:microsoft.com/office/officeart/2005/8/layout/list1"/>
    <dgm:cxn modelId="{72266375-EC16-4032-A297-9050DD9A1E32}" type="presOf" srcId="{C394A8FF-5870-4E40-A189-3B0E2DD0CBE3}" destId="{5D5EFE25-70CD-475A-B1BF-0B8D1EC5D44C}" srcOrd="0" destOrd="1" presId="urn:microsoft.com/office/officeart/2005/8/layout/list1"/>
    <dgm:cxn modelId="{A2454359-C2B7-46A0-91DD-AD6604F6F2AE}" type="presOf" srcId="{34C4D0DB-C358-4CD7-BE2C-D367815DFEEA}" destId="{93E27C09-25EF-4B61-9267-494E9913139A}" srcOrd="0" destOrd="0" presId="urn:microsoft.com/office/officeart/2005/8/layout/list1"/>
    <dgm:cxn modelId="{CA5F7280-0BBB-4415-98E4-E9B429B06921}" srcId="{74FA7649-7025-4965-BF29-DF47C36E55BD}" destId="{708D3128-547C-4A25-9EC6-8AFA12CC20CB}" srcOrd="0" destOrd="0" parTransId="{8E026419-D758-4D99-8981-5C413BDEE8CE}" sibTransId="{2B3D3A38-49E7-4279-A2A6-8128D54506B1}"/>
    <dgm:cxn modelId="{9C499E8E-2594-4916-8AC3-F2FC61DD911E}" type="presOf" srcId="{3C8A79FB-0C9D-429B-B5EE-2CDA02BE3977}" destId="{5D5EFE25-70CD-475A-B1BF-0B8D1EC5D44C}" srcOrd="0" destOrd="0" presId="urn:microsoft.com/office/officeart/2005/8/layout/list1"/>
    <dgm:cxn modelId="{46B0C5B3-BCFC-4CE7-9E2E-AFEF21854E82}" srcId="{A2714A11-F0B3-4B76-AF70-CB851AABF66D}" destId="{34C4D0DB-C358-4CD7-BE2C-D367815DFEEA}" srcOrd="0" destOrd="0" parTransId="{67CE565F-0917-4C32-A12A-493A58F411C2}" sibTransId="{0E833280-4DE8-4769-B4BC-5E8CF7F2616B}"/>
    <dgm:cxn modelId="{D42579C7-C284-4F81-BB4F-D2975E1A4CEB}" srcId="{A2714A11-F0B3-4B76-AF70-CB851AABF66D}" destId="{FD4D4B76-2CAA-47BF-A1D5-DC1593365E07}" srcOrd="1" destOrd="0" parTransId="{A717E50A-1D36-4CC9-A259-CE6A5BD9EFB6}" sibTransId="{1A755832-E3FE-489C-91A3-27CC4329DCE6}"/>
    <dgm:cxn modelId="{D228CAD0-FD5F-43A6-992D-8C172F615E06}" srcId="{708D3128-547C-4A25-9EC6-8AFA12CC20CB}" destId="{3C8A79FB-0C9D-429B-B5EE-2CDA02BE3977}" srcOrd="0" destOrd="0" parTransId="{DB4A8974-2A12-4972-9083-0C3A54863679}" sibTransId="{D1DF3A1E-BB29-4EC5-85C2-050EC748E160}"/>
    <dgm:cxn modelId="{0AEB9CDD-A8E4-4BA1-AEB9-5EA5AF4D0AFD}" type="presOf" srcId="{A2714A11-F0B3-4B76-AF70-CB851AABF66D}" destId="{B076EC63-2EBD-48BD-9FB1-21FEFC502766}" srcOrd="1" destOrd="0" presId="urn:microsoft.com/office/officeart/2005/8/layout/list1"/>
    <dgm:cxn modelId="{27D66FEC-BF95-4821-B8A5-F2A498FD6C92}" type="presOf" srcId="{FD4D4B76-2CAA-47BF-A1D5-DC1593365E07}" destId="{93E27C09-25EF-4B61-9267-494E9913139A}" srcOrd="0" destOrd="1" presId="urn:microsoft.com/office/officeart/2005/8/layout/list1"/>
    <dgm:cxn modelId="{908731F5-9BF3-4AC0-A322-1C1E8F8A10DA}" type="presParOf" srcId="{4D62A8E6-0803-402A-BB16-2C90EB7E07A3}" destId="{0EE6CF33-4F15-43A6-997F-1D8A97B1A484}" srcOrd="0" destOrd="0" presId="urn:microsoft.com/office/officeart/2005/8/layout/list1"/>
    <dgm:cxn modelId="{5C243814-47DE-4AF4-9B66-25C5562E328E}" type="presParOf" srcId="{0EE6CF33-4F15-43A6-997F-1D8A97B1A484}" destId="{65DBFB70-62AD-4C8B-A90B-D61453ACCF0A}" srcOrd="0" destOrd="0" presId="urn:microsoft.com/office/officeart/2005/8/layout/list1"/>
    <dgm:cxn modelId="{55B33755-5CFD-487D-8D16-7734EB95C439}" type="presParOf" srcId="{0EE6CF33-4F15-43A6-997F-1D8A97B1A484}" destId="{2692F380-5BCB-422E-9A1A-6B04DAF8EEF3}" srcOrd="1" destOrd="0" presId="urn:microsoft.com/office/officeart/2005/8/layout/list1"/>
    <dgm:cxn modelId="{5EDD50F9-73DB-4A8A-A9FB-E7C3C0D4355D}" type="presParOf" srcId="{4D62A8E6-0803-402A-BB16-2C90EB7E07A3}" destId="{F65A7193-939D-4F35-8B0B-C91D31D6A377}" srcOrd="1" destOrd="0" presId="urn:microsoft.com/office/officeart/2005/8/layout/list1"/>
    <dgm:cxn modelId="{8D0E3D8C-C3D8-49A9-8A0A-4676D08FB7FD}" type="presParOf" srcId="{4D62A8E6-0803-402A-BB16-2C90EB7E07A3}" destId="{5D5EFE25-70CD-475A-B1BF-0B8D1EC5D44C}" srcOrd="2" destOrd="0" presId="urn:microsoft.com/office/officeart/2005/8/layout/list1"/>
    <dgm:cxn modelId="{0B16443E-DB50-44F6-80AF-831736D39AEA}" type="presParOf" srcId="{4D62A8E6-0803-402A-BB16-2C90EB7E07A3}" destId="{DA7DA434-0C73-4667-8A0B-FAAA506B453A}" srcOrd="3" destOrd="0" presId="urn:microsoft.com/office/officeart/2005/8/layout/list1"/>
    <dgm:cxn modelId="{5D728BD4-7147-447A-80F2-82728CB22E37}" type="presParOf" srcId="{4D62A8E6-0803-402A-BB16-2C90EB7E07A3}" destId="{288A21B6-F276-4567-9764-3610B19FB042}" srcOrd="4" destOrd="0" presId="urn:microsoft.com/office/officeart/2005/8/layout/list1"/>
    <dgm:cxn modelId="{298303D2-AD79-4D38-A626-FC67481D3CCC}" type="presParOf" srcId="{288A21B6-F276-4567-9764-3610B19FB042}" destId="{F8082C3E-7748-40EB-BB6F-D628AC1F798C}" srcOrd="0" destOrd="0" presId="urn:microsoft.com/office/officeart/2005/8/layout/list1"/>
    <dgm:cxn modelId="{2853C319-E116-42EE-A64F-8521EDC78F95}" type="presParOf" srcId="{288A21B6-F276-4567-9764-3610B19FB042}" destId="{B076EC63-2EBD-48BD-9FB1-21FEFC502766}" srcOrd="1" destOrd="0" presId="urn:microsoft.com/office/officeart/2005/8/layout/list1"/>
    <dgm:cxn modelId="{DE83456D-DA61-4E96-914C-3727D55D7404}" type="presParOf" srcId="{4D62A8E6-0803-402A-BB16-2C90EB7E07A3}" destId="{A0E44EA2-4C87-41EC-8F40-E1B57902BBE4}" srcOrd="5" destOrd="0" presId="urn:microsoft.com/office/officeart/2005/8/layout/list1"/>
    <dgm:cxn modelId="{2A62D729-CBBF-4720-B06B-0B05724A6A02}" type="presParOf" srcId="{4D62A8E6-0803-402A-BB16-2C90EB7E07A3}" destId="{93E27C09-25EF-4B61-9267-494E9913139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686169-B432-4CF7-AA32-E4711EA5075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4B700-0D54-41BC-B98D-46AAF811BAF0}">
      <dgm:prSet custT="1"/>
      <dgm:spPr/>
      <dgm:t>
        <a:bodyPr/>
        <a:lstStyle/>
        <a:p>
          <a:r>
            <a:rPr lang="en-GB" sz="1600" dirty="0" err="1"/>
            <a:t>Achouch</a:t>
          </a:r>
          <a:r>
            <a:rPr lang="en-GB" sz="1600" dirty="0"/>
            <a:t>, M., Dimitrova, M., </a:t>
          </a:r>
          <a:r>
            <a:rPr lang="en-GB" sz="1600" dirty="0" err="1"/>
            <a:t>Ziane</a:t>
          </a:r>
          <a:r>
            <a:rPr lang="en-GB" sz="1600" dirty="0"/>
            <a:t>, K., </a:t>
          </a:r>
          <a:r>
            <a:rPr lang="en-GB" sz="1600" dirty="0" err="1"/>
            <a:t>Sattarpanah</a:t>
          </a:r>
          <a:r>
            <a:rPr lang="en-GB" sz="1600" dirty="0"/>
            <a:t> </a:t>
          </a:r>
          <a:r>
            <a:rPr lang="en-GB" sz="1600" dirty="0" err="1"/>
            <a:t>Karganroudi</a:t>
          </a:r>
          <a:r>
            <a:rPr lang="en-GB" sz="1600" dirty="0"/>
            <a:t>, S., </a:t>
          </a:r>
          <a:r>
            <a:rPr lang="en-GB" sz="1600" dirty="0" err="1"/>
            <a:t>Dhouib</a:t>
          </a:r>
          <a:r>
            <a:rPr lang="en-GB" sz="1600" dirty="0"/>
            <a:t>, R., Ibrahim, H. and Adda, M. (2022) ‘On Predictive Maintenance in Industry 4.0: Overview, Models, and Challenges.’ Applied Sciences. Multidisciplinary Digital Publishing Institute, 12(16) p. 8081.</a:t>
          </a:r>
          <a:endParaRPr lang="en-US" sz="1600" dirty="0"/>
        </a:p>
      </dgm:t>
    </dgm:pt>
    <dgm:pt modelId="{6BAA5E32-A957-43C3-9CF4-E444BABDA3FA}" type="parTrans" cxnId="{A013EC2E-2424-461A-A891-4EEC38245307}">
      <dgm:prSet/>
      <dgm:spPr/>
      <dgm:t>
        <a:bodyPr/>
        <a:lstStyle/>
        <a:p>
          <a:endParaRPr lang="en-GB"/>
        </a:p>
      </dgm:t>
    </dgm:pt>
    <dgm:pt modelId="{349455F9-C45E-47A3-BC9D-35844DA7CBDB}" type="sibTrans" cxnId="{A013EC2E-2424-461A-A891-4EEC38245307}">
      <dgm:prSet/>
      <dgm:spPr/>
      <dgm:t>
        <a:bodyPr/>
        <a:lstStyle/>
        <a:p>
          <a:endParaRPr lang="en-GB"/>
        </a:p>
      </dgm:t>
    </dgm:pt>
    <dgm:pt modelId="{6208A7F8-36C1-473F-ABD1-A5AF99293854}">
      <dgm:prSet custT="1"/>
      <dgm:spPr/>
      <dgm:t>
        <a:bodyPr/>
        <a:lstStyle/>
        <a:p>
          <a:r>
            <a:rPr lang="en-GB" sz="1600" dirty="0"/>
            <a:t>Amram, M., Dunn, J., Toledano, J. J. and </a:t>
          </a:r>
          <a:r>
            <a:rPr lang="en-GB" sz="1600" dirty="0" err="1"/>
            <a:t>Zhuo</a:t>
          </a:r>
          <a:r>
            <a:rPr lang="en-GB" sz="1600" dirty="0"/>
            <a:t>, Y. D. (2021b) ‘Interpretable predictive maintenance for hard drives.’ Machine Learning with Applications, 5, September, p. 100042.</a:t>
          </a:r>
        </a:p>
      </dgm:t>
    </dgm:pt>
    <dgm:pt modelId="{F4B30CFA-A306-4E3F-BA8E-BEA7C04C4FDB}" type="parTrans" cxnId="{B0C09998-87C9-40D6-A977-7A1094803000}">
      <dgm:prSet/>
      <dgm:spPr/>
      <dgm:t>
        <a:bodyPr/>
        <a:lstStyle/>
        <a:p>
          <a:endParaRPr lang="en-GB"/>
        </a:p>
      </dgm:t>
    </dgm:pt>
    <dgm:pt modelId="{2BBEC3C0-552A-41B0-9DAB-1497C3C124BC}" type="sibTrans" cxnId="{B0C09998-87C9-40D6-A977-7A1094803000}">
      <dgm:prSet/>
      <dgm:spPr/>
      <dgm:t>
        <a:bodyPr/>
        <a:lstStyle/>
        <a:p>
          <a:endParaRPr lang="en-GB"/>
        </a:p>
      </dgm:t>
    </dgm:pt>
    <dgm:pt modelId="{4B897D03-1859-45BD-8022-59EA2EB2D271}">
      <dgm:prSet custT="1"/>
      <dgm:spPr/>
      <dgm:t>
        <a:bodyPr/>
        <a:lstStyle/>
        <a:p>
          <a:r>
            <a:rPr lang="en-GB" sz="1600" dirty="0" err="1"/>
            <a:t>Davari</a:t>
          </a:r>
          <a:r>
            <a:rPr lang="en-GB" sz="1600" dirty="0"/>
            <a:t>, N., Veloso, B., Ribeiro, R. P., Pereira, P. M. and Gama, J. (2021) ‘Predictive maintenance based on anomaly detection using deep learning for air production unit in the railway industry.’ </a:t>
          </a:r>
          <a:r>
            <a:rPr lang="en-GB" sz="1600" i="1" dirty="0"/>
            <a:t>In</a:t>
          </a:r>
          <a:r>
            <a:rPr lang="en-GB" sz="1600" dirty="0"/>
            <a:t> </a:t>
          </a:r>
          <a:r>
            <a:rPr lang="en-GB" sz="1600" i="1" dirty="0"/>
            <a:t>2021 IEEE 8th International Conference on Data Science and Advanced Analytics (DSAA)</a:t>
          </a:r>
          <a:r>
            <a:rPr lang="en-GB" sz="1600" dirty="0"/>
            <a:t>. Porto, Portugal: IEEE, pp. 1–10.</a:t>
          </a:r>
        </a:p>
      </dgm:t>
    </dgm:pt>
    <dgm:pt modelId="{9046032A-21D0-40F2-BCB2-8BD7FE32AD4B}" type="parTrans" cxnId="{9E6C4FDC-804E-4B9F-8A13-0505DB6EA286}">
      <dgm:prSet/>
      <dgm:spPr/>
      <dgm:t>
        <a:bodyPr/>
        <a:lstStyle/>
        <a:p>
          <a:endParaRPr lang="en-GB"/>
        </a:p>
      </dgm:t>
    </dgm:pt>
    <dgm:pt modelId="{1618E327-1531-4DF7-ABBC-7B3AB538C78C}" type="sibTrans" cxnId="{9E6C4FDC-804E-4B9F-8A13-0505DB6EA286}">
      <dgm:prSet/>
      <dgm:spPr/>
      <dgm:t>
        <a:bodyPr/>
        <a:lstStyle/>
        <a:p>
          <a:endParaRPr lang="en-GB"/>
        </a:p>
      </dgm:t>
    </dgm:pt>
    <dgm:pt modelId="{6D41F590-A4D3-4DB5-AFB2-837897613506}">
      <dgm:prSet custT="1"/>
      <dgm:spPr/>
      <dgm:t>
        <a:bodyPr/>
        <a:lstStyle/>
        <a:p>
          <a:r>
            <a:rPr lang="en-GB" sz="1600" dirty="0"/>
            <a:t>Chauhan, S. and </a:t>
          </a:r>
          <a:r>
            <a:rPr lang="en-GB" sz="1600" dirty="0" err="1"/>
            <a:t>Vig</a:t>
          </a:r>
          <a:r>
            <a:rPr lang="en-GB" sz="1600" dirty="0"/>
            <a:t>, L. (2015) ‘Anomaly detection in ECG time signals via deep long short-term memory networks.’ In 2015 IEEE International Conference on Data Science and Advanced Analytics (DSAA). Campus des Cordeliers, Paris, France: IEEE, pp. 1–7.</a:t>
          </a:r>
          <a:endParaRPr lang="en-US" sz="1600" dirty="0"/>
        </a:p>
      </dgm:t>
    </dgm:pt>
    <dgm:pt modelId="{13ECB3F0-ACCC-47FA-A449-EE4FE24760D8}" type="parTrans" cxnId="{44B1AE76-73BE-4E4A-ABC6-9E2DF38FD1BD}">
      <dgm:prSet/>
      <dgm:spPr/>
      <dgm:t>
        <a:bodyPr/>
        <a:lstStyle/>
        <a:p>
          <a:endParaRPr lang="en-GB"/>
        </a:p>
      </dgm:t>
    </dgm:pt>
    <dgm:pt modelId="{0E5E83B1-0C64-4318-B970-342F934BEAC0}" type="sibTrans" cxnId="{44B1AE76-73BE-4E4A-ABC6-9E2DF38FD1BD}">
      <dgm:prSet/>
      <dgm:spPr/>
      <dgm:t>
        <a:bodyPr/>
        <a:lstStyle/>
        <a:p>
          <a:endParaRPr lang="en-GB"/>
        </a:p>
      </dgm:t>
    </dgm:pt>
    <dgm:pt modelId="{87D76327-FFF3-4897-8E6B-DFCD731EDAB4}">
      <dgm:prSet custT="1"/>
      <dgm:spPr/>
      <dgm:t>
        <a:bodyPr/>
        <a:lstStyle/>
        <a:p>
          <a:r>
            <a:rPr lang="en-GB" sz="1600"/>
            <a:t>Gupta, V. A. (2023) ‘Metro Rail — Predictive Maintenance Based On Anomaly Detection.’ Medium. 11th December. [Online] Available from: https://medium.com/@vgupta701/metro-rail-predictive-maintenance-based-on-anomaly-detection-0008ffa7a5b7 [Accessed on 6th September 2024].</a:t>
          </a:r>
          <a:endParaRPr lang="en-US" sz="1600"/>
        </a:p>
      </dgm:t>
    </dgm:pt>
    <dgm:pt modelId="{236B4408-F782-43FD-A591-DAB224316842}" type="parTrans" cxnId="{7323F68B-3EF4-4EDE-974E-18026595EBE5}">
      <dgm:prSet/>
      <dgm:spPr/>
      <dgm:t>
        <a:bodyPr/>
        <a:lstStyle/>
        <a:p>
          <a:endParaRPr lang="en-GB"/>
        </a:p>
      </dgm:t>
    </dgm:pt>
    <dgm:pt modelId="{501F1332-0326-4E7F-806B-D273628FCE5F}" type="sibTrans" cxnId="{7323F68B-3EF4-4EDE-974E-18026595EBE5}">
      <dgm:prSet/>
      <dgm:spPr/>
      <dgm:t>
        <a:bodyPr/>
        <a:lstStyle/>
        <a:p>
          <a:endParaRPr lang="en-GB"/>
        </a:p>
      </dgm:t>
    </dgm:pt>
    <dgm:pt modelId="{9F0B636B-5B05-4407-AC89-585ABCD3DB17}">
      <dgm:prSet custT="1"/>
      <dgm:spPr/>
      <dgm:t>
        <a:bodyPr/>
        <a:lstStyle/>
        <a:p>
          <a:r>
            <a:rPr lang="en-GB" sz="1600" dirty="0"/>
            <a:t>Li, G. and Jung, J. J. (2023) ‘Deep learning for anomaly detection in multivariate time series: Approaches, applications, and challenges.’ Information Fusion, 91, March, pp. 93–102.</a:t>
          </a:r>
          <a:endParaRPr lang="en-US" sz="1600" dirty="0"/>
        </a:p>
      </dgm:t>
    </dgm:pt>
    <dgm:pt modelId="{47EB6936-C321-486F-A3C9-157F1E2CB202}" type="parTrans" cxnId="{696C17A3-B20C-421E-9287-9A89F8239058}">
      <dgm:prSet/>
      <dgm:spPr/>
      <dgm:t>
        <a:bodyPr/>
        <a:lstStyle/>
        <a:p>
          <a:endParaRPr lang="en-GB"/>
        </a:p>
      </dgm:t>
    </dgm:pt>
    <dgm:pt modelId="{B356DBC2-6DC7-4753-AF8C-F758260F8865}" type="sibTrans" cxnId="{696C17A3-B20C-421E-9287-9A89F8239058}">
      <dgm:prSet/>
      <dgm:spPr/>
      <dgm:t>
        <a:bodyPr/>
        <a:lstStyle/>
        <a:p>
          <a:endParaRPr lang="en-GB"/>
        </a:p>
      </dgm:t>
    </dgm:pt>
    <dgm:pt modelId="{1AD88ABD-5312-41AC-B211-7DB1D5C3AC1A}">
      <dgm:prSet custT="1"/>
      <dgm:spPr/>
      <dgm:t>
        <a:bodyPr/>
        <a:lstStyle/>
        <a:p>
          <a:r>
            <a:rPr lang="en-GB" sz="1600" dirty="0" err="1"/>
            <a:t>Alamr</a:t>
          </a:r>
          <a:r>
            <a:rPr lang="en-GB" sz="1600" dirty="0"/>
            <a:t>, A. and </a:t>
          </a:r>
          <a:r>
            <a:rPr lang="en-GB" sz="1600" dirty="0" err="1"/>
            <a:t>Artoli</a:t>
          </a:r>
          <a:r>
            <a:rPr lang="en-GB" sz="1600" dirty="0"/>
            <a:t>, A. (2023) ‘Unsupervised Transformer-Based Anomaly Detection in ECG Signals.’ Algorithms, 16(3) p. 152.</a:t>
          </a:r>
          <a:endParaRPr lang="en-US" sz="1600" dirty="0"/>
        </a:p>
      </dgm:t>
    </dgm:pt>
    <dgm:pt modelId="{5893E1DC-74FE-4EDB-9598-4116669B79B3}" type="parTrans" cxnId="{3A8A30FB-D053-49AE-BAF9-89642ED57A35}">
      <dgm:prSet/>
      <dgm:spPr/>
      <dgm:t>
        <a:bodyPr/>
        <a:lstStyle/>
        <a:p>
          <a:endParaRPr lang="en-GB"/>
        </a:p>
      </dgm:t>
    </dgm:pt>
    <dgm:pt modelId="{54FE2A7E-A107-4EBA-8F18-52057928F427}" type="sibTrans" cxnId="{3A8A30FB-D053-49AE-BAF9-89642ED57A35}">
      <dgm:prSet/>
      <dgm:spPr/>
      <dgm:t>
        <a:bodyPr/>
        <a:lstStyle/>
        <a:p>
          <a:endParaRPr lang="en-GB"/>
        </a:p>
      </dgm:t>
    </dgm:pt>
    <dgm:pt modelId="{EE2C5CCA-43A5-46BE-9300-2DF404FDD164}" type="pres">
      <dgm:prSet presAssocID="{72686169-B432-4CF7-AA32-E4711EA50751}" presName="vert0" presStyleCnt="0">
        <dgm:presLayoutVars>
          <dgm:dir/>
          <dgm:animOne val="branch"/>
          <dgm:animLvl val="lvl"/>
        </dgm:presLayoutVars>
      </dgm:prSet>
      <dgm:spPr/>
    </dgm:pt>
    <dgm:pt modelId="{46413CA6-84EF-473D-8A54-97AE5405A33C}" type="pres">
      <dgm:prSet presAssocID="{4144B700-0D54-41BC-B98D-46AAF811BAF0}" presName="thickLine" presStyleLbl="alignNode1" presStyleIdx="0" presStyleCnt="7"/>
      <dgm:spPr/>
    </dgm:pt>
    <dgm:pt modelId="{1039EB97-7C78-4FE8-8D5C-6DAAB1A08F7C}" type="pres">
      <dgm:prSet presAssocID="{4144B700-0D54-41BC-B98D-46AAF811BAF0}" presName="horz1" presStyleCnt="0"/>
      <dgm:spPr/>
    </dgm:pt>
    <dgm:pt modelId="{748A4FD4-8691-49DF-8D36-022C440AECC6}" type="pres">
      <dgm:prSet presAssocID="{4144B700-0D54-41BC-B98D-46AAF811BAF0}" presName="tx1" presStyleLbl="revTx" presStyleIdx="0" presStyleCnt="7"/>
      <dgm:spPr/>
    </dgm:pt>
    <dgm:pt modelId="{4D555A50-91C3-4813-A015-BC728DA1B158}" type="pres">
      <dgm:prSet presAssocID="{4144B700-0D54-41BC-B98D-46AAF811BAF0}" presName="vert1" presStyleCnt="0"/>
      <dgm:spPr/>
    </dgm:pt>
    <dgm:pt modelId="{A5306C2C-D85D-4603-A242-8DD87A6B49E1}" type="pres">
      <dgm:prSet presAssocID="{1AD88ABD-5312-41AC-B211-7DB1D5C3AC1A}" presName="thickLine" presStyleLbl="alignNode1" presStyleIdx="1" presStyleCnt="7"/>
      <dgm:spPr/>
    </dgm:pt>
    <dgm:pt modelId="{355123F8-E694-4F6F-A246-03DE530AAA22}" type="pres">
      <dgm:prSet presAssocID="{1AD88ABD-5312-41AC-B211-7DB1D5C3AC1A}" presName="horz1" presStyleCnt="0"/>
      <dgm:spPr/>
    </dgm:pt>
    <dgm:pt modelId="{62310CBC-7689-4B86-9462-1722778D23E6}" type="pres">
      <dgm:prSet presAssocID="{1AD88ABD-5312-41AC-B211-7DB1D5C3AC1A}" presName="tx1" presStyleLbl="revTx" presStyleIdx="1" presStyleCnt="7"/>
      <dgm:spPr/>
    </dgm:pt>
    <dgm:pt modelId="{4426D68B-0158-4426-BACC-48C44BFF5F99}" type="pres">
      <dgm:prSet presAssocID="{1AD88ABD-5312-41AC-B211-7DB1D5C3AC1A}" presName="vert1" presStyleCnt="0"/>
      <dgm:spPr/>
    </dgm:pt>
    <dgm:pt modelId="{0B62207C-83F1-4A37-86CF-6167578BC409}" type="pres">
      <dgm:prSet presAssocID="{6208A7F8-36C1-473F-ABD1-A5AF99293854}" presName="thickLine" presStyleLbl="alignNode1" presStyleIdx="2" presStyleCnt="7"/>
      <dgm:spPr/>
    </dgm:pt>
    <dgm:pt modelId="{E8C0E452-60BC-413B-B713-AE96645A3497}" type="pres">
      <dgm:prSet presAssocID="{6208A7F8-36C1-473F-ABD1-A5AF99293854}" presName="horz1" presStyleCnt="0"/>
      <dgm:spPr/>
    </dgm:pt>
    <dgm:pt modelId="{35D5282B-DA1E-429B-B55B-830CFCB1030F}" type="pres">
      <dgm:prSet presAssocID="{6208A7F8-36C1-473F-ABD1-A5AF99293854}" presName="tx1" presStyleLbl="revTx" presStyleIdx="2" presStyleCnt="7"/>
      <dgm:spPr/>
    </dgm:pt>
    <dgm:pt modelId="{27607D52-8827-4771-94BD-2BF2D49C6AE6}" type="pres">
      <dgm:prSet presAssocID="{6208A7F8-36C1-473F-ABD1-A5AF99293854}" presName="vert1" presStyleCnt="0"/>
      <dgm:spPr/>
    </dgm:pt>
    <dgm:pt modelId="{00DFCE75-975F-4979-B607-E51DDBCBADFB}" type="pres">
      <dgm:prSet presAssocID="{4B897D03-1859-45BD-8022-59EA2EB2D271}" presName="thickLine" presStyleLbl="alignNode1" presStyleIdx="3" presStyleCnt="7"/>
      <dgm:spPr/>
    </dgm:pt>
    <dgm:pt modelId="{2CB43046-EDD7-49B7-8620-211C91F508E7}" type="pres">
      <dgm:prSet presAssocID="{4B897D03-1859-45BD-8022-59EA2EB2D271}" presName="horz1" presStyleCnt="0"/>
      <dgm:spPr/>
    </dgm:pt>
    <dgm:pt modelId="{3DFF0BA9-DFE4-41CE-B6A4-45E57435F424}" type="pres">
      <dgm:prSet presAssocID="{4B897D03-1859-45BD-8022-59EA2EB2D271}" presName="tx1" presStyleLbl="revTx" presStyleIdx="3" presStyleCnt="7"/>
      <dgm:spPr/>
    </dgm:pt>
    <dgm:pt modelId="{344DF9AC-468E-4198-BDE2-9371E1F9ABFD}" type="pres">
      <dgm:prSet presAssocID="{4B897D03-1859-45BD-8022-59EA2EB2D271}" presName="vert1" presStyleCnt="0"/>
      <dgm:spPr/>
    </dgm:pt>
    <dgm:pt modelId="{510ADBAB-6FF1-43F2-A8A1-CE47B393C738}" type="pres">
      <dgm:prSet presAssocID="{6D41F590-A4D3-4DB5-AFB2-837897613506}" presName="thickLine" presStyleLbl="alignNode1" presStyleIdx="4" presStyleCnt="7"/>
      <dgm:spPr/>
    </dgm:pt>
    <dgm:pt modelId="{A48F1B68-54BD-4FBE-BCFE-07315DDB02CF}" type="pres">
      <dgm:prSet presAssocID="{6D41F590-A4D3-4DB5-AFB2-837897613506}" presName="horz1" presStyleCnt="0"/>
      <dgm:spPr/>
    </dgm:pt>
    <dgm:pt modelId="{5F94980B-42A2-4549-B8C5-86A04A4CA920}" type="pres">
      <dgm:prSet presAssocID="{6D41F590-A4D3-4DB5-AFB2-837897613506}" presName="tx1" presStyleLbl="revTx" presStyleIdx="4" presStyleCnt="7"/>
      <dgm:spPr/>
    </dgm:pt>
    <dgm:pt modelId="{BC4D799E-A1AA-47D3-8011-0D8356B3AEFB}" type="pres">
      <dgm:prSet presAssocID="{6D41F590-A4D3-4DB5-AFB2-837897613506}" presName="vert1" presStyleCnt="0"/>
      <dgm:spPr/>
    </dgm:pt>
    <dgm:pt modelId="{77E6E6FB-E3E4-479C-B32D-D3CFA4E36249}" type="pres">
      <dgm:prSet presAssocID="{87D76327-FFF3-4897-8E6B-DFCD731EDAB4}" presName="thickLine" presStyleLbl="alignNode1" presStyleIdx="5" presStyleCnt="7"/>
      <dgm:spPr/>
    </dgm:pt>
    <dgm:pt modelId="{A96C884B-4854-4F64-AF96-885C7F5D65A9}" type="pres">
      <dgm:prSet presAssocID="{87D76327-FFF3-4897-8E6B-DFCD731EDAB4}" presName="horz1" presStyleCnt="0"/>
      <dgm:spPr/>
    </dgm:pt>
    <dgm:pt modelId="{6306A95F-EACC-4C95-9DE7-98175E5752EE}" type="pres">
      <dgm:prSet presAssocID="{87D76327-FFF3-4897-8E6B-DFCD731EDAB4}" presName="tx1" presStyleLbl="revTx" presStyleIdx="5" presStyleCnt="7"/>
      <dgm:spPr/>
    </dgm:pt>
    <dgm:pt modelId="{8DF18688-783A-48BF-9D93-8A8EBA271B13}" type="pres">
      <dgm:prSet presAssocID="{87D76327-FFF3-4897-8E6B-DFCD731EDAB4}" presName="vert1" presStyleCnt="0"/>
      <dgm:spPr/>
    </dgm:pt>
    <dgm:pt modelId="{B8267DD1-66BA-4CBD-BFFB-60B43C163B9B}" type="pres">
      <dgm:prSet presAssocID="{9F0B636B-5B05-4407-AC89-585ABCD3DB17}" presName="thickLine" presStyleLbl="alignNode1" presStyleIdx="6" presStyleCnt="7"/>
      <dgm:spPr/>
    </dgm:pt>
    <dgm:pt modelId="{90BE2AE1-D1B0-4E30-B18C-D11153F49A53}" type="pres">
      <dgm:prSet presAssocID="{9F0B636B-5B05-4407-AC89-585ABCD3DB17}" presName="horz1" presStyleCnt="0"/>
      <dgm:spPr/>
    </dgm:pt>
    <dgm:pt modelId="{381E69D2-44F6-48EC-9708-CFEEF246F893}" type="pres">
      <dgm:prSet presAssocID="{9F0B636B-5B05-4407-AC89-585ABCD3DB17}" presName="tx1" presStyleLbl="revTx" presStyleIdx="6" presStyleCnt="7"/>
      <dgm:spPr/>
    </dgm:pt>
    <dgm:pt modelId="{531FC76F-4A22-4D64-8988-E3B89B55ACC0}" type="pres">
      <dgm:prSet presAssocID="{9F0B636B-5B05-4407-AC89-585ABCD3DB17}" presName="vert1" presStyleCnt="0"/>
      <dgm:spPr/>
    </dgm:pt>
  </dgm:ptLst>
  <dgm:cxnLst>
    <dgm:cxn modelId="{A8906F22-D282-4318-BBA0-98F09B4EBFDC}" type="presOf" srcId="{6D41F590-A4D3-4DB5-AFB2-837897613506}" destId="{5F94980B-42A2-4549-B8C5-86A04A4CA920}" srcOrd="0" destOrd="0" presId="urn:microsoft.com/office/officeart/2008/layout/LinedList"/>
    <dgm:cxn modelId="{A013EC2E-2424-461A-A891-4EEC38245307}" srcId="{72686169-B432-4CF7-AA32-E4711EA50751}" destId="{4144B700-0D54-41BC-B98D-46AAF811BAF0}" srcOrd="0" destOrd="0" parTransId="{6BAA5E32-A957-43C3-9CF4-E444BABDA3FA}" sibTransId="{349455F9-C45E-47A3-BC9D-35844DA7CBDB}"/>
    <dgm:cxn modelId="{A1B5BA34-734E-4177-87F2-6E1B00EAC9F8}" type="presOf" srcId="{72686169-B432-4CF7-AA32-E4711EA50751}" destId="{EE2C5CCA-43A5-46BE-9300-2DF404FDD164}" srcOrd="0" destOrd="0" presId="urn:microsoft.com/office/officeart/2008/layout/LinedList"/>
    <dgm:cxn modelId="{95BFAB71-FC62-499D-B241-1A2EF6F03402}" type="presOf" srcId="{87D76327-FFF3-4897-8E6B-DFCD731EDAB4}" destId="{6306A95F-EACC-4C95-9DE7-98175E5752EE}" srcOrd="0" destOrd="0" presId="urn:microsoft.com/office/officeart/2008/layout/LinedList"/>
    <dgm:cxn modelId="{44B1AE76-73BE-4E4A-ABC6-9E2DF38FD1BD}" srcId="{72686169-B432-4CF7-AA32-E4711EA50751}" destId="{6D41F590-A4D3-4DB5-AFB2-837897613506}" srcOrd="4" destOrd="0" parTransId="{13ECB3F0-ACCC-47FA-A449-EE4FE24760D8}" sibTransId="{0E5E83B1-0C64-4318-B970-342F934BEAC0}"/>
    <dgm:cxn modelId="{7323F68B-3EF4-4EDE-974E-18026595EBE5}" srcId="{72686169-B432-4CF7-AA32-E4711EA50751}" destId="{87D76327-FFF3-4897-8E6B-DFCD731EDAB4}" srcOrd="5" destOrd="0" parTransId="{236B4408-F782-43FD-A591-DAB224316842}" sibTransId="{501F1332-0326-4E7F-806B-D273628FCE5F}"/>
    <dgm:cxn modelId="{B0C09998-87C9-40D6-A977-7A1094803000}" srcId="{72686169-B432-4CF7-AA32-E4711EA50751}" destId="{6208A7F8-36C1-473F-ABD1-A5AF99293854}" srcOrd="2" destOrd="0" parTransId="{F4B30CFA-A306-4E3F-BA8E-BEA7C04C4FDB}" sibTransId="{2BBEC3C0-552A-41B0-9DAB-1497C3C124BC}"/>
    <dgm:cxn modelId="{696C17A3-B20C-421E-9287-9A89F8239058}" srcId="{72686169-B432-4CF7-AA32-E4711EA50751}" destId="{9F0B636B-5B05-4407-AC89-585ABCD3DB17}" srcOrd="6" destOrd="0" parTransId="{47EB6936-C321-486F-A3C9-157F1E2CB202}" sibTransId="{B356DBC2-6DC7-4753-AF8C-F758260F8865}"/>
    <dgm:cxn modelId="{1F3037BC-0C6A-449E-A6B7-FD57870FFCD1}" type="presOf" srcId="{4B897D03-1859-45BD-8022-59EA2EB2D271}" destId="{3DFF0BA9-DFE4-41CE-B6A4-45E57435F424}" srcOrd="0" destOrd="0" presId="urn:microsoft.com/office/officeart/2008/layout/LinedList"/>
    <dgm:cxn modelId="{743308C4-E036-4D8F-A561-FFAC312B1756}" type="presOf" srcId="{4144B700-0D54-41BC-B98D-46AAF811BAF0}" destId="{748A4FD4-8691-49DF-8D36-022C440AECC6}" srcOrd="0" destOrd="0" presId="urn:microsoft.com/office/officeart/2008/layout/LinedList"/>
    <dgm:cxn modelId="{9E6C4FDC-804E-4B9F-8A13-0505DB6EA286}" srcId="{72686169-B432-4CF7-AA32-E4711EA50751}" destId="{4B897D03-1859-45BD-8022-59EA2EB2D271}" srcOrd="3" destOrd="0" parTransId="{9046032A-21D0-40F2-BCB2-8BD7FE32AD4B}" sibTransId="{1618E327-1531-4DF7-ABBC-7B3AB538C78C}"/>
    <dgm:cxn modelId="{D643ACE9-76C1-4BC3-B4B6-C92A90D11129}" type="presOf" srcId="{1AD88ABD-5312-41AC-B211-7DB1D5C3AC1A}" destId="{62310CBC-7689-4B86-9462-1722778D23E6}" srcOrd="0" destOrd="0" presId="urn:microsoft.com/office/officeart/2008/layout/LinedList"/>
    <dgm:cxn modelId="{EC3B5FF3-BFA6-4316-824A-0B77955C80C8}" type="presOf" srcId="{9F0B636B-5B05-4407-AC89-585ABCD3DB17}" destId="{381E69D2-44F6-48EC-9708-CFEEF246F893}" srcOrd="0" destOrd="0" presId="urn:microsoft.com/office/officeart/2008/layout/LinedList"/>
    <dgm:cxn modelId="{3A8A30FB-D053-49AE-BAF9-89642ED57A35}" srcId="{72686169-B432-4CF7-AA32-E4711EA50751}" destId="{1AD88ABD-5312-41AC-B211-7DB1D5C3AC1A}" srcOrd="1" destOrd="0" parTransId="{5893E1DC-74FE-4EDB-9598-4116669B79B3}" sibTransId="{54FE2A7E-A107-4EBA-8F18-52057928F427}"/>
    <dgm:cxn modelId="{2B0C51FC-0985-40CD-B1A4-C173EA080B3B}" type="presOf" srcId="{6208A7F8-36C1-473F-ABD1-A5AF99293854}" destId="{35D5282B-DA1E-429B-B55B-830CFCB1030F}" srcOrd="0" destOrd="0" presId="urn:microsoft.com/office/officeart/2008/layout/LinedList"/>
    <dgm:cxn modelId="{1A09F396-3229-4E1A-9F39-76D127324CA9}" type="presParOf" srcId="{EE2C5CCA-43A5-46BE-9300-2DF404FDD164}" destId="{46413CA6-84EF-473D-8A54-97AE5405A33C}" srcOrd="0" destOrd="0" presId="urn:microsoft.com/office/officeart/2008/layout/LinedList"/>
    <dgm:cxn modelId="{BB96F788-62F4-4AC1-8F29-02933E336EFE}" type="presParOf" srcId="{EE2C5CCA-43A5-46BE-9300-2DF404FDD164}" destId="{1039EB97-7C78-4FE8-8D5C-6DAAB1A08F7C}" srcOrd="1" destOrd="0" presId="urn:microsoft.com/office/officeart/2008/layout/LinedList"/>
    <dgm:cxn modelId="{09E499C5-1963-4C2E-9278-DF72B237F0C8}" type="presParOf" srcId="{1039EB97-7C78-4FE8-8D5C-6DAAB1A08F7C}" destId="{748A4FD4-8691-49DF-8D36-022C440AECC6}" srcOrd="0" destOrd="0" presId="urn:microsoft.com/office/officeart/2008/layout/LinedList"/>
    <dgm:cxn modelId="{30F0E33A-AF34-4388-94F9-7AE4CD18A2F2}" type="presParOf" srcId="{1039EB97-7C78-4FE8-8D5C-6DAAB1A08F7C}" destId="{4D555A50-91C3-4813-A015-BC728DA1B158}" srcOrd="1" destOrd="0" presId="urn:microsoft.com/office/officeart/2008/layout/LinedList"/>
    <dgm:cxn modelId="{9B642619-98C5-4A27-A35A-F1461C160568}" type="presParOf" srcId="{EE2C5CCA-43A5-46BE-9300-2DF404FDD164}" destId="{A5306C2C-D85D-4603-A242-8DD87A6B49E1}" srcOrd="2" destOrd="0" presId="urn:microsoft.com/office/officeart/2008/layout/LinedList"/>
    <dgm:cxn modelId="{1FE938D4-E500-4CB8-981E-EED8267122AC}" type="presParOf" srcId="{EE2C5CCA-43A5-46BE-9300-2DF404FDD164}" destId="{355123F8-E694-4F6F-A246-03DE530AAA22}" srcOrd="3" destOrd="0" presId="urn:microsoft.com/office/officeart/2008/layout/LinedList"/>
    <dgm:cxn modelId="{E6E5D5F8-7B42-4B97-AAE3-70445DEF72A8}" type="presParOf" srcId="{355123F8-E694-4F6F-A246-03DE530AAA22}" destId="{62310CBC-7689-4B86-9462-1722778D23E6}" srcOrd="0" destOrd="0" presId="urn:microsoft.com/office/officeart/2008/layout/LinedList"/>
    <dgm:cxn modelId="{AD9E31A6-335C-41B3-89BD-2047F1DA8679}" type="presParOf" srcId="{355123F8-E694-4F6F-A246-03DE530AAA22}" destId="{4426D68B-0158-4426-BACC-48C44BFF5F99}" srcOrd="1" destOrd="0" presId="urn:microsoft.com/office/officeart/2008/layout/LinedList"/>
    <dgm:cxn modelId="{25CA8F42-0C56-48F5-97AE-7AFF25986CEE}" type="presParOf" srcId="{EE2C5CCA-43A5-46BE-9300-2DF404FDD164}" destId="{0B62207C-83F1-4A37-86CF-6167578BC409}" srcOrd="4" destOrd="0" presId="urn:microsoft.com/office/officeart/2008/layout/LinedList"/>
    <dgm:cxn modelId="{4D2D50D3-BBF5-469B-A466-B8A7E531DEB6}" type="presParOf" srcId="{EE2C5CCA-43A5-46BE-9300-2DF404FDD164}" destId="{E8C0E452-60BC-413B-B713-AE96645A3497}" srcOrd="5" destOrd="0" presId="urn:microsoft.com/office/officeart/2008/layout/LinedList"/>
    <dgm:cxn modelId="{60D94DE0-6D86-4FC7-B6F6-416041AEBA2D}" type="presParOf" srcId="{E8C0E452-60BC-413B-B713-AE96645A3497}" destId="{35D5282B-DA1E-429B-B55B-830CFCB1030F}" srcOrd="0" destOrd="0" presId="urn:microsoft.com/office/officeart/2008/layout/LinedList"/>
    <dgm:cxn modelId="{446256C6-4165-40F7-94FA-CA7DAD1FA5F0}" type="presParOf" srcId="{E8C0E452-60BC-413B-B713-AE96645A3497}" destId="{27607D52-8827-4771-94BD-2BF2D49C6AE6}" srcOrd="1" destOrd="0" presId="urn:microsoft.com/office/officeart/2008/layout/LinedList"/>
    <dgm:cxn modelId="{00D493C5-AC2D-4CDA-94F2-22B75D91033F}" type="presParOf" srcId="{EE2C5CCA-43A5-46BE-9300-2DF404FDD164}" destId="{00DFCE75-975F-4979-B607-E51DDBCBADFB}" srcOrd="6" destOrd="0" presId="urn:microsoft.com/office/officeart/2008/layout/LinedList"/>
    <dgm:cxn modelId="{826FA63B-1EB2-4094-AF0A-8EF246F38418}" type="presParOf" srcId="{EE2C5CCA-43A5-46BE-9300-2DF404FDD164}" destId="{2CB43046-EDD7-49B7-8620-211C91F508E7}" srcOrd="7" destOrd="0" presId="urn:microsoft.com/office/officeart/2008/layout/LinedList"/>
    <dgm:cxn modelId="{A7CB279C-719F-4FAD-B007-F53E11246724}" type="presParOf" srcId="{2CB43046-EDD7-49B7-8620-211C91F508E7}" destId="{3DFF0BA9-DFE4-41CE-B6A4-45E57435F424}" srcOrd="0" destOrd="0" presId="urn:microsoft.com/office/officeart/2008/layout/LinedList"/>
    <dgm:cxn modelId="{A0CE8D5E-309A-4CE8-8FD2-FBE350F90686}" type="presParOf" srcId="{2CB43046-EDD7-49B7-8620-211C91F508E7}" destId="{344DF9AC-468E-4198-BDE2-9371E1F9ABFD}" srcOrd="1" destOrd="0" presId="urn:microsoft.com/office/officeart/2008/layout/LinedList"/>
    <dgm:cxn modelId="{7DB4E9AB-D5AE-46D6-95E6-52501C913034}" type="presParOf" srcId="{EE2C5CCA-43A5-46BE-9300-2DF404FDD164}" destId="{510ADBAB-6FF1-43F2-A8A1-CE47B393C738}" srcOrd="8" destOrd="0" presId="urn:microsoft.com/office/officeart/2008/layout/LinedList"/>
    <dgm:cxn modelId="{BC01E0A9-ADD1-4F2A-B0C4-39A9703CDFC8}" type="presParOf" srcId="{EE2C5CCA-43A5-46BE-9300-2DF404FDD164}" destId="{A48F1B68-54BD-4FBE-BCFE-07315DDB02CF}" srcOrd="9" destOrd="0" presId="urn:microsoft.com/office/officeart/2008/layout/LinedList"/>
    <dgm:cxn modelId="{FA9FF458-90B4-4EF0-B151-279A8AB6583D}" type="presParOf" srcId="{A48F1B68-54BD-4FBE-BCFE-07315DDB02CF}" destId="{5F94980B-42A2-4549-B8C5-86A04A4CA920}" srcOrd="0" destOrd="0" presId="urn:microsoft.com/office/officeart/2008/layout/LinedList"/>
    <dgm:cxn modelId="{8E65D0E0-DE61-4D90-98B6-2C06E16AF3C7}" type="presParOf" srcId="{A48F1B68-54BD-4FBE-BCFE-07315DDB02CF}" destId="{BC4D799E-A1AA-47D3-8011-0D8356B3AEFB}" srcOrd="1" destOrd="0" presId="urn:microsoft.com/office/officeart/2008/layout/LinedList"/>
    <dgm:cxn modelId="{D5F04DF6-AF42-44D5-960B-9C54D8F77FA4}" type="presParOf" srcId="{EE2C5CCA-43A5-46BE-9300-2DF404FDD164}" destId="{77E6E6FB-E3E4-479C-B32D-D3CFA4E36249}" srcOrd="10" destOrd="0" presId="urn:microsoft.com/office/officeart/2008/layout/LinedList"/>
    <dgm:cxn modelId="{690FF3A1-63CA-4FA8-B911-CE943DCC63B1}" type="presParOf" srcId="{EE2C5CCA-43A5-46BE-9300-2DF404FDD164}" destId="{A96C884B-4854-4F64-AF96-885C7F5D65A9}" srcOrd="11" destOrd="0" presId="urn:microsoft.com/office/officeart/2008/layout/LinedList"/>
    <dgm:cxn modelId="{19E0E63D-14D4-4123-B61A-A85CE3833071}" type="presParOf" srcId="{A96C884B-4854-4F64-AF96-885C7F5D65A9}" destId="{6306A95F-EACC-4C95-9DE7-98175E5752EE}" srcOrd="0" destOrd="0" presId="urn:microsoft.com/office/officeart/2008/layout/LinedList"/>
    <dgm:cxn modelId="{F4AE6244-8AC2-4FA6-B59D-616CE1E50028}" type="presParOf" srcId="{A96C884B-4854-4F64-AF96-885C7F5D65A9}" destId="{8DF18688-783A-48BF-9D93-8A8EBA271B13}" srcOrd="1" destOrd="0" presId="urn:microsoft.com/office/officeart/2008/layout/LinedList"/>
    <dgm:cxn modelId="{0764CC2B-4667-4595-9123-3991470966FE}" type="presParOf" srcId="{EE2C5CCA-43A5-46BE-9300-2DF404FDD164}" destId="{B8267DD1-66BA-4CBD-BFFB-60B43C163B9B}" srcOrd="12" destOrd="0" presId="urn:microsoft.com/office/officeart/2008/layout/LinedList"/>
    <dgm:cxn modelId="{DE6DF848-2D72-412A-8827-904834D8292C}" type="presParOf" srcId="{EE2C5CCA-43A5-46BE-9300-2DF404FDD164}" destId="{90BE2AE1-D1B0-4E30-B18C-D11153F49A53}" srcOrd="13" destOrd="0" presId="urn:microsoft.com/office/officeart/2008/layout/LinedList"/>
    <dgm:cxn modelId="{CD47D09D-3EE3-4BF4-B2B2-07BDFF88B8C4}" type="presParOf" srcId="{90BE2AE1-D1B0-4E30-B18C-D11153F49A53}" destId="{381E69D2-44F6-48EC-9708-CFEEF246F893}" srcOrd="0" destOrd="0" presId="urn:microsoft.com/office/officeart/2008/layout/LinedList"/>
    <dgm:cxn modelId="{E61E9666-F9E1-4E08-B495-B4887634142E}" type="presParOf" srcId="{90BE2AE1-D1B0-4E30-B18C-D11153F49A53}" destId="{531FC76F-4A22-4D64-8988-E3B89B55AC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6A917-C64F-4143-8C50-56E701C6D5AA}">
      <dsp:nvSpPr>
        <dsp:cNvPr id="0" name=""/>
        <dsp:cNvSpPr/>
      </dsp:nvSpPr>
      <dsp:spPr>
        <a:xfrm>
          <a:off x="0" y="1866"/>
          <a:ext cx="68945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7B3930-5393-4FAD-83B6-96BCA719BB60}">
      <dsp:nvSpPr>
        <dsp:cNvPr id="0" name=""/>
        <dsp:cNvSpPr/>
      </dsp:nvSpPr>
      <dsp:spPr>
        <a:xfrm>
          <a:off x="0" y="1866"/>
          <a:ext cx="6894576" cy="127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Organizations like data centres, metro rail companies, and hospitals struggle with traditional, reactive maintenance approaches.</a:t>
          </a:r>
          <a:endParaRPr lang="en-US" sz="2400" kern="1200" dirty="0"/>
        </a:p>
      </dsp:txBody>
      <dsp:txXfrm>
        <a:off x="0" y="1866"/>
        <a:ext cx="6894576" cy="1272819"/>
      </dsp:txXfrm>
    </dsp:sp>
    <dsp:sp modelId="{F36487C4-EDC3-488B-A2DB-3CFD2DC2DCB1}">
      <dsp:nvSpPr>
        <dsp:cNvPr id="0" name=""/>
        <dsp:cNvSpPr/>
      </dsp:nvSpPr>
      <dsp:spPr>
        <a:xfrm>
          <a:off x="0" y="1274686"/>
          <a:ext cx="68945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0EC0B3-AC64-4DFF-9676-39615AD850D3}">
      <dsp:nvSpPr>
        <dsp:cNvPr id="0" name=""/>
        <dsp:cNvSpPr/>
      </dsp:nvSpPr>
      <dsp:spPr>
        <a:xfrm>
          <a:off x="0" y="1274686"/>
          <a:ext cx="6894576" cy="127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These approaches lead to prolonged downtimes, increased operational costs, and inefficient resource allocation as shown in the figure.</a:t>
          </a:r>
        </a:p>
      </dsp:txBody>
      <dsp:txXfrm>
        <a:off x="0" y="1274686"/>
        <a:ext cx="6894576" cy="1272819"/>
      </dsp:txXfrm>
    </dsp:sp>
    <dsp:sp modelId="{3C7B41F8-2A0B-4047-8864-F0B9D441871F}">
      <dsp:nvSpPr>
        <dsp:cNvPr id="0" name=""/>
        <dsp:cNvSpPr/>
      </dsp:nvSpPr>
      <dsp:spPr>
        <a:xfrm>
          <a:off x="0" y="2547505"/>
          <a:ext cx="689457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5BE6CA-E8B6-460B-8E94-15571BFFF038}">
      <dsp:nvSpPr>
        <dsp:cNvPr id="0" name=""/>
        <dsp:cNvSpPr/>
      </dsp:nvSpPr>
      <dsp:spPr>
        <a:xfrm>
          <a:off x="0" y="2547505"/>
          <a:ext cx="6894576" cy="127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Many organizations face difficulties integrating and scaling predictive maintenance solutions due to issues like big data, system integration, and accuracy of predictive techniques.</a:t>
          </a:r>
          <a:endParaRPr lang="en-US" sz="2400" kern="1200"/>
        </a:p>
      </dsp:txBody>
      <dsp:txXfrm>
        <a:off x="0" y="2547505"/>
        <a:ext cx="6894576" cy="1272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12180-B077-4FD9-ACD2-DF7DF87B67C4}">
      <dsp:nvSpPr>
        <dsp:cNvPr id="0" name=""/>
        <dsp:cNvSpPr/>
      </dsp:nvSpPr>
      <dsp:spPr>
        <a:xfrm>
          <a:off x="0" y="2503"/>
          <a:ext cx="7981951" cy="12687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3D940-FFCE-49BD-A963-CAAA7477FD8B}">
      <dsp:nvSpPr>
        <dsp:cNvPr id="0" name=""/>
        <dsp:cNvSpPr/>
      </dsp:nvSpPr>
      <dsp:spPr>
        <a:xfrm>
          <a:off x="383792" y="287968"/>
          <a:ext cx="697804" cy="697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30313-7051-4B66-B5A5-B6C158769878}">
      <dsp:nvSpPr>
        <dsp:cNvPr id="0" name=""/>
        <dsp:cNvSpPr/>
      </dsp:nvSpPr>
      <dsp:spPr>
        <a:xfrm>
          <a:off x="1465388" y="2503"/>
          <a:ext cx="6516562" cy="126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74" tIns="134274" rIns="134274" bIns="1342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1. MINIMAL DOWNTIME</a:t>
          </a:r>
          <a:r>
            <a:rPr lang="en-GB" sz="2200" kern="1200" dirty="0"/>
            <a:t>:</a:t>
          </a:r>
          <a:endParaRPr lang="en-US" sz="2200" kern="1200" dirty="0"/>
        </a:p>
      </dsp:txBody>
      <dsp:txXfrm>
        <a:off x="1465388" y="2503"/>
        <a:ext cx="6516562" cy="1268734"/>
      </dsp:txXfrm>
    </dsp:sp>
    <dsp:sp modelId="{C5977394-81B2-47F4-8200-1EDA76FE8722}">
      <dsp:nvSpPr>
        <dsp:cNvPr id="0" name=""/>
        <dsp:cNvSpPr/>
      </dsp:nvSpPr>
      <dsp:spPr>
        <a:xfrm>
          <a:off x="0" y="1588421"/>
          <a:ext cx="7981951" cy="12687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EC4A-EDD2-44BE-B6C6-3546B4DD9662}">
      <dsp:nvSpPr>
        <dsp:cNvPr id="0" name=""/>
        <dsp:cNvSpPr/>
      </dsp:nvSpPr>
      <dsp:spPr>
        <a:xfrm>
          <a:off x="383792" y="1873887"/>
          <a:ext cx="697804" cy="697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64380-9D83-4EB2-A906-93615144843A}">
      <dsp:nvSpPr>
        <dsp:cNvPr id="0" name=""/>
        <dsp:cNvSpPr/>
      </dsp:nvSpPr>
      <dsp:spPr>
        <a:xfrm>
          <a:off x="1465388" y="1588421"/>
          <a:ext cx="6516562" cy="126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74" tIns="134274" rIns="134274" bIns="1342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2. INCREASED LIFESPAN</a:t>
          </a:r>
          <a:r>
            <a:rPr lang="en-GB" sz="2200" kern="1200" dirty="0"/>
            <a:t>:</a:t>
          </a:r>
          <a:endParaRPr lang="en-US" sz="2200" kern="1200" dirty="0"/>
        </a:p>
      </dsp:txBody>
      <dsp:txXfrm>
        <a:off x="1465388" y="1588421"/>
        <a:ext cx="6516562" cy="1268734"/>
      </dsp:txXfrm>
    </dsp:sp>
    <dsp:sp modelId="{E10CDD42-ADA8-4DFF-ABB6-D735A28F275A}">
      <dsp:nvSpPr>
        <dsp:cNvPr id="0" name=""/>
        <dsp:cNvSpPr/>
      </dsp:nvSpPr>
      <dsp:spPr>
        <a:xfrm>
          <a:off x="0" y="3174340"/>
          <a:ext cx="7981951" cy="12687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6330-957A-4DA6-95B7-139117AB3352}">
      <dsp:nvSpPr>
        <dsp:cNvPr id="0" name=""/>
        <dsp:cNvSpPr/>
      </dsp:nvSpPr>
      <dsp:spPr>
        <a:xfrm>
          <a:off x="383792" y="3459805"/>
          <a:ext cx="697804" cy="697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25C81-6D1B-40DC-BBFA-929E35704CFB}">
      <dsp:nvSpPr>
        <dsp:cNvPr id="0" name=""/>
        <dsp:cNvSpPr/>
      </dsp:nvSpPr>
      <dsp:spPr>
        <a:xfrm>
          <a:off x="1465388" y="3174340"/>
          <a:ext cx="6516562" cy="126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74" tIns="134274" rIns="134274" bIns="1342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3. RESOURCE ALLOCATION OPTIMIZATION</a:t>
          </a:r>
          <a:r>
            <a:rPr lang="en-GB" sz="2200" kern="1200" dirty="0"/>
            <a:t>:.</a:t>
          </a:r>
          <a:endParaRPr lang="en-US" sz="2200" kern="1200" dirty="0"/>
        </a:p>
      </dsp:txBody>
      <dsp:txXfrm>
        <a:off x="1465388" y="3174340"/>
        <a:ext cx="6516562" cy="1268734"/>
      </dsp:txXfrm>
    </dsp:sp>
    <dsp:sp modelId="{971C620F-ABC9-4C23-ADA4-41C570285416}">
      <dsp:nvSpPr>
        <dsp:cNvPr id="0" name=""/>
        <dsp:cNvSpPr/>
      </dsp:nvSpPr>
      <dsp:spPr>
        <a:xfrm>
          <a:off x="0" y="4760258"/>
          <a:ext cx="7981951" cy="12687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62A93-9EAF-4B08-933C-9BE023AE0529}">
      <dsp:nvSpPr>
        <dsp:cNvPr id="0" name=""/>
        <dsp:cNvSpPr/>
      </dsp:nvSpPr>
      <dsp:spPr>
        <a:xfrm>
          <a:off x="383792" y="5045724"/>
          <a:ext cx="697804" cy="697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E0271-E6CC-4337-95C3-CC3D220D364A}">
      <dsp:nvSpPr>
        <dsp:cNvPr id="0" name=""/>
        <dsp:cNvSpPr/>
      </dsp:nvSpPr>
      <dsp:spPr>
        <a:xfrm>
          <a:off x="1465388" y="4760258"/>
          <a:ext cx="6516562" cy="1268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74" tIns="134274" rIns="134274" bIns="1342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4. IMPROVED DECISION MAKING:</a:t>
          </a:r>
          <a:endParaRPr lang="en-US" sz="2200" kern="1200" dirty="0"/>
        </a:p>
      </dsp:txBody>
      <dsp:txXfrm>
        <a:off x="1465388" y="4760258"/>
        <a:ext cx="6516562" cy="1268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B794-4E91-4AEB-8B89-3DDB61759084}">
      <dsp:nvSpPr>
        <dsp:cNvPr id="0" name=""/>
        <dsp:cNvSpPr/>
      </dsp:nvSpPr>
      <dsp:spPr>
        <a:xfrm>
          <a:off x="0" y="71840"/>
          <a:ext cx="3389134" cy="2033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Data Pre-processing</a:t>
          </a:r>
          <a:r>
            <a:rPr lang="en-GB" sz="2000" kern="1200" dirty="0"/>
            <a:t>: Ensure data quality and data reliability.</a:t>
          </a:r>
        </a:p>
      </dsp:txBody>
      <dsp:txXfrm>
        <a:off x="0" y="71840"/>
        <a:ext cx="3389134" cy="2033480"/>
      </dsp:txXfrm>
    </dsp:sp>
    <dsp:sp modelId="{6E00794D-19E1-4BA2-87C3-56D0C8554805}">
      <dsp:nvSpPr>
        <dsp:cNvPr id="0" name=""/>
        <dsp:cNvSpPr/>
      </dsp:nvSpPr>
      <dsp:spPr>
        <a:xfrm>
          <a:off x="3728047" y="71840"/>
          <a:ext cx="3389134" cy="2033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Exploratory Data Analysis (EDA):</a:t>
          </a:r>
          <a:r>
            <a:rPr lang="en-GB" sz="2000" kern="1200" dirty="0"/>
            <a:t> Explore patterns, trends, and relationships between variables.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Over 1m rows and 16 columns</a:t>
          </a:r>
        </a:p>
      </dsp:txBody>
      <dsp:txXfrm>
        <a:off x="3728047" y="71840"/>
        <a:ext cx="3389134" cy="2033480"/>
      </dsp:txXfrm>
    </dsp:sp>
    <dsp:sp modelId="{33F6CA13-9EDE-4F2C-9E5A-B02740385ACA}">
      <dsp:nvSpPr>
        <dsp:cNvPr id="0" name=""/>
        <dsp:cNvSpPr/>
      </dsp:nvSpPr>
      <dsp:spPr>
        <a:xfrm>
          <a:off x="7456094" y="71840"/>
          <a:ext cx="3389134" cy="2033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Data Sampling:</a:t>
          </a:r>
          <a:r>
            <a:rPr lang="en-GB" sz="2000" kern="1200" dirty="0"/>
            <a:t> Hybrid sampling approach to address class imbalance</a:t>
          </a:r>
        </a:p>
      </dsp:txBody>
      <dsp:txXfrm>
        <a:off x="7456094" y="71840"/>
        <a:ext cx="3389134" cy="2033480"/>
      </dsp:txXfrm>
    </dsp:sp>
    <dsp:sp modelId="{225226FE-4A1F-4679-87E8-7C517B080E1D}">
      <dsp:nvSpPr>
        <dsp:cNvPr id="0" name=""/>
        <dsp:cNvSpPr/>
      </dsp:nvSpPr>
      <dsp:spPr>
        <a:xfrm>
          <a:off x="0" y="2444234"/>
          <a:ext cx="3389134" cy="20334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Feature selection:</a:t>
          </a:r>
          <a:r>
            <a:rPr lang="en-GB" sz="2000" kern="1200" dirty="0"/>
            <a:t> Select most prevalent features.</a:t>
          </a:r>
        </a:p>
      </dsp:txBody>
      <dsp:txXfrm>
        <a:off x="0" y="2444234"/>
        <a:ext cx="3389134" cy="2033480"/>
      </dsp:txXfrm>
    </dsp:sp>
    <dsp:sp modelId="{31379D36-E21F-472E-8853-9E1500BE1ADE}">
      <dsp:nvSpPr>
        <dsp:cNvPr id="0" name=""/>
        <dsp:cNvSpPr/>
      </dsp:nvSpPr>
      <dsp:spPr>
        <a:xfrm>
          <a:off x="3728047" y="2444234"/>
          <a:ext cx="3389134" cy="20334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Model Development: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80/20 split</a:t>
          </a:r>
          <a:r>
            <a:rPr lang="en-GB" sz="2000" kern="1200" dirty="0"/>
            <a:t>, Logistic Regression, Decision Tree, Random Forest, Gradient Boosting Machine, and Neural Networks.</a:t>
          </a:r>
        </a:p>
      </dsp:txBody>
      <dsp:txXfrm>
        <a:off x="3728047" y="2444234"/>
        <a:ext cx="3389134" cy="2033480"/>
      </dsp:txXfrm>
    </dsp:sp>
    <dsp:sp modelId="{0BC77CC1-0A93-4D16-B415-55C117273D7B}">
      <dsp:nvSpPr>
        <dsp:cNvPr id="0" name=""/>
        <dsp:cNvSpPr/>
      </dsp:nvSpPr>
      <dsp:spPr>
        <a:xfrm>
          <a:off x="7456094" y="2444234"/>
          <a:ext cx="3389134" cy="2033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Model Evaluation:</a:t>
          </a:r>
          <a:r>
            <a:rPr lang="en-GB" sz="2000" kern="1200" dirty="0"/>
            <a:t> Accuracy, Precision, Recall and F1-score</a:t>
          </a:r>
        </a:p>
      </dsp:txBody>
      <dsp:txXfrm>
        <a:off x="7456094" y="2444234"/>
        <a:ext cx="3389134" cy="203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EFE25-70CD-475A-B1BF-0B8D1EC5D44C}">
      <dsp:nvSpPr>
        <dsp:cNvPr id="0" name=""/>
        <dsp:cNvSpPr/>
      </dsp:nvSpPr>
      <dsp:spPr>
        <a:xfrm>
          <a:off x="0" y="485046"/>
          <a:ext cx="5811128" cy="2294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645668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 dirty="0"/>
            <a:t>(</a:t>
          </a:r>
          <a:r>
            <a:rPr lang="en-GB" sz="2000" kern="1200" dirty="0" err="1"/>
            <a:t>Davari</a:t>
          </a:r>
          <a:r>
            <a:rPr lang="en-GB" sz="2000" kern="1200" dirty="0"/>
            <a:t> et al., 2021) uses Variational Autoencoders and Sparse Autoencoders with 45% and 34% F1-score.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(Nair et al., 2024) has Accuracy of 99.83, Precision of 98.2% and Recall of 98.7%.</a:t>
          </a:r>
          <a:endParaRPr lang="en-US" sz="2000" kern="1200" dirty="0"/>
        </a:p>
      </dsp:txBody>
      <dsp:txXfrm>
        <a:off x="0" y="485046"/>
        <a:ext cx="5811128" cy="2294775"/>
      </dsp:txXfrm>
    </dsp:sp>
    <dsp:sp modelId="{2692F380-5BCB-422E-9A1A-6B04DAF8EEF3}">
      <dsp:nvSpPr>
        <dsp:cNvPr id="0" name=""/>
        <dsp:cNvSpPr/>
      </dsp:nvSpPr>
      <dsp:spPr>
        <a:xfrm>
          <a:off x="290556" y="27486"/>
          <a:ext cx="4067789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Prior Research</a:t>
          </a:r>
          <a:endParaRPr lang="en-US" sz="3100" kern="1200"/>
        </a:p>
      </dsp:txBody>
      <dsp:txXfrm>
        <a:off x="335228" y="72158"/>
        <a:ext cx="3978445" cy="825776"/>
      </dsp:txXfrm>
    </dsp:sp>
    <dsp:sp modelId="{93E27C09-25EF-4B61-9267-494E9913139A}">
      <dsp:nvSpPr>
        <dsp:cNvPr id="0" name=""/>
        <dsp:cNvSpPr/>
      </dsp:nvSpPr>
      <dsp:spPr>
        <a:xfrm>
          <a:off x="0" y="3404782"/>
          <a:ext cx="5811128" cy="224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645668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Model comparison: LR, RF, DT, </a:t>
          </a:r>
          <a:r>
            <a:rPr lang="en-US" sz="2000" kern="1200" dirty="0"/>
            <a:t>GBM,NN, and Hybrid (RF &amp; NN).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Improved Accuracy score of 98.83%, Precision of 98.2%, Recall of 99.5% and F1-score of 98.9%</a:t>
          </a:r>
        </a:p>
      </dsp:txBody>
      <dsp:txXfrm>
        <a:off x="0" y="3404782"/>
        <a:ext cx="5811128" cy="2245950"/>
      </dsp:txXfrm>
    </dsp:sp>
    <dsp:sp modelId="{B076EC63-2EBD-48BD-9FB1-21FEFC502766}">
      <dsp:nvSpPr>
        <dsp:cNvPr id="0" name=""/>
        <dsp:cNvSpPr/>
      </dsp:nvSpPr>
      <dsp:spPr>
        <a:xfrm>
          <a:off x="290556" y="2947221"/>
          <a:ext cx="4067789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Major Contribution</a:t>
          </a:r>
          <a:endParaRPr lang="en-US" sz="3100" kern="1200" dirty="0"/>
        </a:p>
      </dsp:txBody>
      <dsp:txXfrm>
        <a:off x="335228" y="2991893"/>
        <a:ext cx="3978445" cy="825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3CA6-84EF-473D-8A54-97AE5405A33C}">
      <dsp:nvSpPr>
        <dsp:cNvPr id="0" name=""/>
        <dsp:cNvSpPr/>
      </dsp:nvSpPr>
      <dsp:spPr>
        <a:xfrm>
          <a:off x="0" y="595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A4FD4-8691-49DF-8D36-022C440AECC6}">
      <dsp:nvSpPr>
        <dsp:cNvPr id="0" name=""/>
        <dsp:cNvSpPr/>
      </dsp:nvSpPr>
      <dsp:spPr>
        <a:xfrm>
          <a:off x="0" y="595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Achouch</a:t>
          </a:r>
          <a:r>
            <a:rPr lang="en-GB" sz="1600" kern="1200" dirty="0"/>
            <a:t>, M., Dimitrova, M., </a:t>
          </a:r>
          <a:r>
            <a:rPr lang="en-GB" sz="1600" kern="1200" dirty="0" err="1"/>
            <a:t>Ziane</a:t>
          </a:r>
          <a:r>
            <a:rPr lang="en-GB" sz="1600" kern="1200" dirty="0"/>
            <a:t>, K., </a:t>
          </a:r>
          <a:r>
            <a:rPr lang="en-GB" sz="1600" kern="1200" dirty="0" err="1"/>
            <a:t>Sattarpanah</a:t>
          </a:r>
          <a:r>
            <a:rPr lang="en-GB" sz="1600" kern="1200" dirty="0"/>
            <a:t> </a:t>
          </a:r>
          <a:r>
            <a:rPr lang="en-GB" sz="1600" kern="1200" dirty="0" err="1"/>
            <a:t>Karganroudi</a:t>
          </a:r>
          <a:r>
            <a:rPr lang="en-GB" sz="1600" kern="1200" dirty="0"/>
            <a:t>, S., </a:t>
          </a:r>
          <a:r>
            <a:rPr lang="en-GB" sz="1600" kern="1200" dirty="0" err="1"/>
            <a:t>Dhouib</a:t>
          </a:r>
          <a:r>
            <a:rPr lang="en-GB" sz="1600" kern="1200" dirty="0"/>
            <a:t>, R., Ibrahim, H. and Adda, M. (2022) ‘On Predictive Maintenance in Industry 4.0: Overview, Models, and Challenges.’ Applied Sciences. Multidisciplinary Digital Publishing Institute, 12(16) p. 8081.</a:t>
          </a:r>
          <a:endParaRPr lang="en-US" sz="1600" kern="1200" dirty="0"/>
        </a:p>
      </dsp:txBody>
      <dsp:txXfrm>
        <a:off x="0" y="595"/>
        <a:ext cx="10490734" cy="696406"/>
      </dsp:txXfrm>
    </dsp:sp>
    <dsp:sp modelId="{A5306C2C-D85D-4603-A242-8DD87A6B49E1}">
      <dsp:nvSpPr>
        <dsp:cNvPr id="0" name=""/>
        <dsp:cNvSpPr/>
      </dsp:nvSpPr>
      <dsp:spPr>
        <a:xfrm>
          <a:off x="0" y="697002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10CBC-7689-4B86-9462-1722778D23E6}">
      <dsp:nvSpPr>
        <dsp:cNvPr id="0" name=""/>
        <dsp:cNvSpPr/>
      </dsp:nvSpPr>
      <dsp:spPr>
        <a:xfrm>
          <a:off x="0" y="697002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Alamr</a:t>
          </a:r>
          <a:r>
            <a:rPr lang="en-GB" sz="1600" kern="1200" dirty="0"/>
            <a:t>, A. and </a:t>
          </a:r>
          <a:r>
            <a:rPr lang="en-GB" sz="1600" kern="1200" dirty="0" err="1"/>
            <a:t>Artoli</a:t>
          </a:r>
          <a:r>
            <a:rPr lang="en-GB" sz="1600" kern="1200" dirty="0"/>
            <a:t>, A. (2023) ‘Unsupervised Transformer-Based Anomaly Detection in ECG Signals.’ Algorithms, 16(3) p. 152.</a:t>
          </a:r>
          <a:endParaRPr lang="en-US" sz="1600" kern="1200" dirty="0"/>
        </a:p>
      </dsp:txBody>
      <dsp:txXfrm>
        <a:off x="0" y="697002"/>
        <a:ext cx="10490734" cy="696406"/>
      </dsp:txXfrm>
    </dsp:sp>
    <dsp:sp modelId="{0B62207C-83F1-4A37-86CF-6167578BC409}">
      <dsp:nvSpPr>
        <dsp:cNvPr id="0" name=""/>
        <dsp:cNvSpPr/>
      </dsp:nvSpPr>
      <dsp:spPr>
        <a:xfrm>
          <a:off x="0" y="1393408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5282B-DA1E-429B-B55B-830CFCB1030F}">
      <dsp:nvSpPr>
        <dsp:cNvPr id="0" name=""/>
        <dsp:cNvSpPr/>
      </dsp:nvSpPr>
      <dsp:spPr>
        <a:xfrm>
          <a:off x="0" y="1393408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Amram, M., Dunn, J., Toledano, J. J. and </a:t>
          </a:r>
          <a:r>
            <a:rPr lang="en-GB" sz="1600" kern="1200" dirty="0" err="1"/>
            <a:t>Zhuo</a:t>
          </a:r>
          <a:r>
            <a:rPr lang="en-GB" sz="1600" kern="1200" dirty="0"/>
            <a:t>, Y. D. (2021b) ‘Interpretable predictive maintenance for hard drives.’ Machine Learning with Applications, 5, September, p. 100042.</a:t>
          </a:r>
        </a:p>
      </dsp:txBody>
      <dsp:txXfrm>
        <a:off x="0" y="1393408"/>
        <a:ext cx="10490734" cy="696406"/>
      </dsp:txXfrm>
    </dsp:sp>
    <dsp:sp modelId="{00DFCE75-975F-4979-B607-E51DDBCBADFB}">
      <dsp:nvSpPr>
        <dsp:cNvPr id="0" name=""/>
        <dsp:cNvSpPr/>
      </dsp:nvSpPr>
      <dsp:spPr>
        <a:xfrm>
          <a:off x="0" y="2089815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F0BA9-DFE4-41CE-B6A4-45E57435F424}">
      <dsp:nvSpPr>
        <dsp:cNvPr id="0" name=""/>
        <dsp:cNvSpPr/>
      </dsp:nvSpPr>
      <dsp:spPr>
        <a:xfrm>
          <a:off x="0" y="2089815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Davari</a:t>
          </a:r>
          <a:r>
            <a:rPr lang="en-GB" sz="1600" kern="1200" dirty="0"/>
            <a:t>, N., Veloso, B., Ribeiro, R. P., Pereira, P. M. and Gama, J. (2021) ‘Predictive maintenance based on anomaly detection using deep learning for air production unit in the railway industry.’ </a:t>
          </a:r>
          <a:r>
            <a:rPr lang="en-GB" sz="1600" i="1" kern="1200" dirty="0"/>
            <a:t>In</a:t>
          </a:r>
          <a:r>
            <a:rPr lang="en-GB" sz="1600" kern="1200" dirty="0"/>
            <a:t> </a:t>
          </a:r>
          <a:r>
            <a:rPr lang="en-GB" sz="1600" i="1" kern="1200" dirty="0"/>
            <a:t>2021 IEEE 8th International Conference on Data Science and Advanced Analytics (DSAA)</a:t>
          </a:r>
          <a:r>
            <a:rPr lang="en-GB" sz="1600" kern="1200" dirty="0"/>
            <a:t>. Porto, Portugal: IEEE, pp. 1–10.</a:t>
          </a:r>
        </a:p>
      </dsp:txBody>
      <dsp:txXfrm>
        <a:off x="0" y="2089815"/>
        <a:ext cx="10490734" cy="696406"/>
      </dsp:txXfrm>
    </dsp:sp>
    <dsp:sp modelId="{510ADBAB-6FF1-43F2-A8A1-CE47B393C738}">
      <dsp:nvSpPr>
        <dsp:cNvPr id="0" name=""/>
        <dsp:cNvSpPr/>
      </dsp:nvSpPr>
      <dsp:spPr>
        <a:xfrm>
          <a:off x="0" y="2786222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980B-42A2-4549-B8C5-86A04A4CA920}">
      <dsp:nvSpPr>
        <dsp:cNvPr id="0" name=""/>
        <dsp:cNvSpPr/>
      </dsp:nvSpPr>
      <dsp:spPr>
        <a:xfrm>
          <a:off x="0" y="2786222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Chauhan, S. and </a:t>
          </a:r>
          <a:r>
            <a:rPr lang="en-GB" sz="1600" kern="1200" dirty="0" err="1"/>
            <a:t>Vig</a:t>
          </a:r>
          <a:r>
            <a:rPr lang="en-GB" sz="1600" kern="1200" dirty="0"/>
            <a:t>, L. (2015) ‘Anomaly detection in ECG time signals via deep long short-term memory networks.’ In 2015 IEEE International Conference on Data Science and Advanced Analytics (DSAA). Campus des Cordeliers, Paris, France: IEEE, pp. 1–7.</a:t>
          </a:r>
          <a:endParaRPr lang="en-US" sz="1600" kern="1200" dirty="0"/>
        </a:p>
      </dsp:txBody>
      <dsp:txXfrm>
        <a:off x="0" y="2786222"/>
        <a:ext cx="10490734" cy="696406"/>
      </dsp:txXfrm>
    </dsp:sp>
    <dsp:sp modelId="{77E6E6FB-E3E4-479C-B32D-D3CFA4E36249}">
      <dsp:nvSpPr>
        <dsp:cNvPr id="0" name=""/>
        <dsp:cNvSpPr/>
      </dsp:nvSpPr>
      <dsp:spPr>
        <a:xfrm>
          <a:off x="0" y="3482629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A95F-EACC-4C95-9DE7-98175E5752EE}">
      <dsp:nvSpPr>
        <dsp:cNvPr id="0" name=""/>
        <dsp:cNvSpPr/>
      </dsp:nvSpPr>
      <dsp:spPr>
        <a:xfrm>
          <a:off x="0" y="3482629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Gupta, V. A. (2023) ‘Metro Rail — Predictive Maintenance Based On Anomaly Detection.’ Medium. 11th December. [Online] Available from: https://medium.com/@vgupta701/metro-rail-predictive-maintenance-based-on-anomaly-detection-0008ffa7a5b7 [Accessed on 6th September 2024].</a:t>
          </a:r>
          <a:endParaRPr lang="en-US" sz="1600" kern="1200"/>
        </a:p>
      </dsp:txBody>
      <dsp:txXfrm>
        <a:off x="0" y="3482629"/>
        <a:ext cx="10490734" cy="696406"/>
      </dsp:txXfrm>
    </dsp:sp>
    <dsp:sp modelId="{B8267DD1-66BA-4CBD-BFFB-60B43C163B9B}">
      <dsp:nvSpPr>
        <dsp:cNvPr id="0" name=""/>
        <dsp:cNvSpPr/>
      </dsp:nvSpPr>
      <dsp:spPr>
        <a:xfrm>
          <a:off x="0" y="4179035"/>
          <a:ext cx="104907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E69D2-44F6-48EC-9708-CFEEF246F893}">
      <dsp:nvSpPr>
        <dsp:cNvPr id="0" name=""/>
        <dsp:cNvSpPr/>
      </dsp:nvSpPr>
      <dsp:spPr>
        <a:xfrm>
          <a:off x="0" y="4179035"/>
          <a:ext cx="10490734" cy="69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Li, G. and Jung, J. J. (2023) ‘Deep learning for anomaly detection in multivariate time series: Approaches, applications, and challenges.’ Information Fusion, 91, March, pp. 93–102.</a:t>
          </a:r>
          <a:endParaRPr lang="en-US" sz="1600" kern="1200" dirty="0"/>
        </a:p>
      </dsp:txBody>
      <dsp:txXfrm>
        <a:off x="0" y="4179035"/>
        <a:ext cx="10490734" cy="69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D1F29C-9E9E-D244-B771-826B224C6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61BF9-803E-47DA-AD2A-E35F86679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28CC0-CA74-4BBC-B297-1CC38556919E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06080-A4A9-B5F8-4FF3-34980D04A5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82FBC-1242-8546-2105-27F8B794C1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C9889-1137-47DA-BBE0-C61926C54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92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DC9A-84BB-48C5-B295-16299BE960E1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78538-F825-46CC-B861-87D7CC88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3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38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312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35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01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43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95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1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6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58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5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23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2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6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7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9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2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5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6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5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7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9280" y="4490720"/>
            <a:ext cx="10800080" cy="15849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b="1" kern="1200" dirty="0">
                <a:solidFill>
                  <a:srgbClr val="FF0000"/>
                </a:solidFill>
                <a:latin typeface="+mn-lt"/>
                <a:ea typeface="+mj-ea"/>
                <a:cs typeface="+mj-cs"/>
              </a:rPr>
              <a:t>ENHANCING AND OPTIMIZING ASSET AND EQUIPMENT LIFECYCLE MANAGEMENT THROUGH PREDICTIVE MAINTENANCE TECHNIQUES</a:t>
            </a:r>
          </a:p>
        </p:txBody>
      </p:sp>
      <p:pic>
        <p:nvPicPr>
          <p:cNvPr id="8" name="Picture Placeholder 7" descr="A person holding a light&#10;&#10;Description automatically generated">
            <a:extLst>
              <a:ext uri="{FF2B5EF4-FFF2-40B4-BE49-F238E27FC236}">
                <a16:creationId xmlns:a16="http://schemas.microsoft.com/office/drawing/2014/main" id="{D9314ECB-4CB0-23D1-6734-1AEF8660F9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23899" b="-1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746240" y="2367280"/>
            <a:ext cx="5159021" cy="182446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Presenter</a:t>
            </a:r>
            <a:r>
              <a:rPr lang="en-US" sz="1800" dirty="0"/>
              <a:t>: Oluwatosin Ayokunle Ojo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Supervisor: </a:t>
            </a:r>
            <a:r>
              <a:rPr lang="en-US" sz="1800" dirty="0"/>
              <a:t>Ibtisam Mogul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Course</a:t>
            </a:r>
            <a:r>
              <a:rPr lang="en-US" sz="1800" dirty="0"/>
              <a:t>: M.Sc. Data Analytics and Technologies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Institution</a:t>
            </a:r>
            <a:r>
              <a:rPr lang="en-US" sz="1800" dirty="0"/>
              <a:t>: University of Bolton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/>
              <a:t>Date</a:t>
            </a:r>
            <a:r>
              <a:rPr lang="en-US" sz="1800" dirty="0"/>
              <a:t>: September 2024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4" name="Picture 13" descr="University of Bolton">
            <a:extLst>
              <a:ext uri="{FF2B5EF4-FFF2-40B4-BE49-F238E27FC236}">
                <a16:creationId xmlns:a16="http://schemas.microsoft.com/office/drawing/2014/main" id="{98D44525-EC7C-FD22-47A9-91D7A60A8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227" y="271755"/>
            <a:ext cx="3981133" cy="155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85561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</a:t>
            </a:r>
            <a:endParaRPr lang="en-US" sz="6600" b="1" kern="120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DE1197-02B7-3F4A-A398-CA80FC775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6368"/>
              </p:ext>
            </p:extLst>
          </p:nvPr>
        </p:nvGraphicFramePr>
        <p:xfrm>
          <a:off x="319263" y="1988562"/>
          <a:ext cx="11548875" cy="4822017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1167786">
                  <a:extLst>
                    <a:ext uri="{9D8B030D-6E8A-4147-A177-3AD203B41FA5}">
                      <a16:colId xmlns:a16="http://schemas.microsoft.com/office/drawing/2014/main" val="3776842989"/>
                    </a:ext>
                  </a:extLst>
                </a:gridCol>
                <a:gridCol w="776091">
                  <a:extLst>
                    <a:ext uri="{9D8B030D-6E8A-4147-A177-3AD203B41FA5}">
                      <a16:colId xmlns:a16="http://schemas.microsoft.com/office/drawing/2014/main" val="30828551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296491497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225729483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89632749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782804601"/>
                    </a:ext>
                  </a:extLst>
                </a:gridCol>
                <a:gridCol w="1501128">
                  <a:extLst>
                    <a:ext uri="{9D8B030D-6E8A-4147-A177-3AD203B41FA5}">
                      <a16:colId xmlns:a16="http://schemas.microsoft.com/office/drawing/2014/main" val="3653012700"/>
                    </a:ext>
                  </a:extLst>
                </a:gridCol>
              </a:tblGrid>
              <a:tr h="261805"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SOURCE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RELEVANCE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METHODOLOGY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STRENGHTS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WEAKNESS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60">
                          <a:solidFill>
                            <a:schemeClr val="bg1"/>
                          </a:solidFill>
                        </a:rPr>
                        <a:t>IMPACT</a:t>
                      </a:r>
                      <a:endParaRPr lang="en-GB" sz="18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40919" marR="31476" marT="55954" marB="342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92833"/>
                  </a:ext>
                </a:extLst>
              </a:tr>
              <a:tr h="12872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(Achouch et al., 2022)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Review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Talks about a novel approach that makes use of asset management and smart maintenance practices that help in point of failure detection and support decision making process.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Novel approach that integrates different sensors and maintenance approaches used for different machineries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 The research is still relatively new and has a lot of ground to cover and practical use is not that applicable yet. Generalized findings might not be applicable to all industries.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Offers a complete view into the predictive maintenance and decision-making process.</a:t>
                      </a:r>
                      <a:endParaRPr lang="en-GB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54954" marT="55954" marB="549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9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935799"/>
            <a:ext cx="4023360" cy="13752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Philosophy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iagram of data and information&#10;&#10;Description automatically generated with medium confidence">
            <a:extLst>
              <a:ext uri="{FF2B5EF4-FFF2-40B4-BE49-F238E27FC236}">
                <a16:creationId xmlns:a16="http://schemas.microsoft.com/office/drawing/2014/main" id="{B12D0627-70D7-F6F1-B5EF-08B8B3B8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62" t="5063"/>
          <a:stretch/>
        </p:blipFill>
        <p:spPr>
          <a:xfrm>
            <a:off x="3030141" y="386647"/>
            <a:ext cx="9074817" cy="624669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5CEABB6-07DC-46E8-9B57-56EC44A396E5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9B03F4B-A71C-97CE-BDB9-103B98286F5C}"/>
              </a:ext>
            </a:extLst>
          </p:cNvPr>
          <p:cNvSpPr txBox="1">
            <a:spLocks/>
          </p:cNvSpPr>
          <p:nvPr/>
        </p:nvSpPr>
        <p:spPr>
          <a:xfrm>
            <a:off x="477981" y="2640775"/>
            <a:ext cx="3170094" cy="1576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Research Philosophy</a:t>
            </a:r>
            <a:r>
              <a:rPr lang="en-GB" sz="2000" dirty="0"/>
              <a:t> adopted is the realism approach which is quantitative based in nature involving experiments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73C580B-195F-5FEC-7C88-42B0EE4DB60E}"/>
              </a:ext>
            </a:extLst>
          </p:cNvPr>
          <p:cNvSpPr txBox="1">
            <a:spLocks/>
          </p:cNvSpPr>
          <p:nvPr/>
        </p:nvSpPr>
        <p:spPr>
          <a:xfrm>
            <a:off x="477981" y="4894906"/>
            <a:ext cx="3170094" cy="1576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Tools:</a:t>
            </a:r>
          </a:p>
          <a:p>
            <a:r>
              <a:rPr lang="en-US" sz="2000" dirty="0"/>
              <a:t>Excel</a:t>
            </a:r>
          </a:p>
          <a:p>
            <a:r>
              <a:rPr lang="en-US" sz="2000" dirty="0"/>
              <a:t>R programming</a:t>
            </a:r>
          </a:p>
          <a:p>
            <a:r>
              <a:rPr lang="en-US" sz="2000" dirty="0"/>
              <a:t>Windows 10 Pro</a:t>
            </a: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0DF39-13CF-5A41-E844-32AE5AEE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81" y="2390653"/>
            <a:ext cx="2655744" cy="1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16200000">
            <a:off x="-1127925" y="2767347"/>
            <a:ext cx="3939688" cy="1642986"/>
          </a:xfrm>
        </p:spPr>
        <p:txBody>
          <a:bodyPr>
            <a:normAutofit fontScale="90000"/>
          </a:bodyPr>
          <a:lstStyle/>
          <a:p>
            <a:pPr algn="r"/>
            <a:r>
              <a:rPr lang="en-US" sz="5600" b="1" dirty="0">
                <a:latin typeface="+mn-lt"/>
              </a:rPr>
              <a:t>Research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A7030-BEAB-BE08-175D-4CCFD301C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37090" y="3338502"/>
            <a:ext cx="3620005" cy="1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E33785-23DE-5AE8-5884-58104447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7"/>
          <a:stretch/>
        </p:blipFill>
        <p:spPr>
          <a:xfrm>
            <a:off x="1663412" y="0"/>
            <a:ext cx="10508163" cy="685109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FD2173-7A81-6ABB-9515-03D7FDB3253D}"/>
              </a:ext>
            </a:extLst>
          </p:cNvPr>
          <p:cNvSpPr txBox="1">
            <a:spLocks/>
          </p:cNvSpPr>
          <p:nvPr/>
        </p:nvSpPr>
        <p:spPr>
          <a:xfrm>
            <a:off x="4365971" y="197047"/>
            <a:ext cx="1925772" cy="305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MetroPT-3 Dataset</a:t>
            </a:r>
            <a:endParaRPr lang="en-GB" sz="14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33E8B1F-53A6-BA70-D843-BE5A25ECF65B}"/>
              </a:ext>
            </a:extLst>
          </p:cNvPr>
          <p:cNvSpPr txBox="1">
            <a:spLocks/>
          </p:cNvSpPr>
          <p:nvPr/>
        </p:nvSpPr>
        <p:spPr>
          <a:xfrm>
            <a:off x="11188988" y="197047"/>
            <a:ext cx="860772" cy="11135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Metro </a:t>
            </a:r>
          </a:p>
          <a:p>
            <a:pPr marL="0" indent="0">
              <a:buNone/>
            </a:pPr>
            <a:r>
              <a:rPr lang="en-US" sz="1400" b="1" dirty="0"/>
              <a:t>Railway </a:t>
            </a:r>
          </a:p>
          <a:p>
            <a:pPr marL="0" indent="0">
              <a:buNone/>
            </a:pPr>
            <a:r>
              <a:rPr lang="en-US" sz="1400" b="1" dirty="0"/>
              <a:t>Station</a:t>
            </a:r>
            <a:endParaRPr lang="en-GB" sz="14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D07714-E782-07A3-FD7A-BE7763D3B82B}"/>
              </a:ext>
            </a:extLst>
          </p:cNvPr>
          <p:cNvSpPr txBox="1">
            <a:spLocks/>
          </p:cNvSpPr>
          <p:nvPr/>
        </p:nvSpPr>
        <p:spPr>
          <a:xfrm>
            <a:off x="8478298" y="1797569"/>
            <a:ext cx="1576037" cy="305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80/20 Data split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02701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Data Analysis Techniques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310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14EB7F0F-FEC1-0686-1FE6-69CCFC062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533430"/>
              </p:ext>
            </p:extLst>
          </p:nvPr>
        </p:nvGraphicFramePr>
        <p:xfrm>
          <a:off x="782319" y="1808480"/>
          <a:ext cx="10845229" cy="4549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339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310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B4994A-C8A0-4A49-60DD-CB5467E9D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72" y="4410636"/>
            <a:ext cx="5777856" cy="237440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953B740-FF6E-F866-0E73-FFB847D76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73"/>
          <a:stretch/>
        </p:blipFill>
        <p:spPr bwMode="auto">
          <a:xfrm>
            <a:off x="46037" y="1603915"/>
            <a:ext cx="6367780" cy="1992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computer screen shot of a black screen with white and green text&#10;&#10;Description automatically generated">
            <a:extLst>
              <a:ext uri="{FF2B5EF4-FFF2-40B4-BE49-F238E27FC236}">
                <a16:creationId xmlns:a16="http://schemas.microsoft.com/office/drawing/2014/main" id="{5C891A3E-8F08-9A71-922D-0828AAFE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431" y="2112421"/>
            <a:ext cx="6367780" cy="24003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A4178E-63CD-0484-824D-E1B1324A2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124" y="2302268"/>
            <a:ext cx="6367780" cy="1996440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514F41-CE01-EB0E-B454-31C7DDA182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281" b="10534"/>
          <a:stretch/>
        </p:blipFill>
        <p:spPr bwMode="auto">
          <a:xfrm>
            <a:off x="5742367" y="1663010"/>
            <a:ext cx="6365240" cy="7816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432DC661-F042-5A77-C06E-6833AA8CDB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074" y="3777625"/>
            <a:ext cx="6367780" cy="1460500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2411DA-94E3-992F-125C-20833081E2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8752" y="3978576"/>
            <a:ext cx="4779762" cy="28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Result Comparison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614F2-2247-BF0D-BFA4-3AAB87F5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8203"/>
              </p:ext>
            </p:extLst>
          </p:nvPr>
        </p:nvGraphicFramePr>
        <p:xfrm>
          <a:off x="319263" y="2131171"/>
          <a:ext cx="11548876" cy="417391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23712">
                  <a:extLst>
                    <a:ext uri="{9D8B030D-6E8A-4147-A177-3AD203B41FA5}">
                      <a16:colId xmlns:a16="http://schemas.microsoft.com/office/drawing/2014/main" val="814894412"/>
                    </a:ext>
                  </a:extLst>
                </a:gridCol>
                <a:gridCol w="2485399">
                  <a:extLst>
                    <a:ext uri="{9D8B030D-6E8A-4147-A177-3AD203B41FA5}">
                      <a16:colId xmlns:a16="http://schemas.microsoft.com/office/drawing/2014/main" val="2585572525"/>
                    </a:ext>
                  </a:extLst>
                </a:gridCol>
                <a:gridCol w="1394142">
                  <a:extLst>
                    <a:ext uri="{9D8B030D-6E8A-4147-A177-3AD203B41FA5}">
                      <a16:colId xmlns:a16="http://schemas.microsoft.com/office/drawing/2014/main" val="2345585716"/>
                    </a:ext>
                  </a:extLst>
                </a:gridCol>
                <a:gridCol w="1394142">
                  <a:extLst>
                    <a:ext uri="{9D8B030D-6E8A-4147-A177-3AD203B41FA5}">
                      <a16:colId xmlns:a16="http://schemas.microsoft.com/office/drawing/2014/main" val="2394955590"/>
                    </a:ext>
                  </a:extLst>
                </a:gridCol>
                <a:gridCol w="1417338">
                  <a:extLst>
                    <a:ext uri="{9D8B030D-6E8A-4147-A177-3AD203B41FA5}">
                      <a16:colId xmlns:a16="http://schemas.microsoft.com/office/drawing/2014/main" val="2138040948"/>
                    </a:ext>
                  </a:extLst>
                </a:gridCol>
                <a:gridCol w="1381032">
                  <a:extLst>
                    <a:ext uri="{9D8B030D-6E8A-4147-A177-3AD203B41FA5}">
                      <a16:colId xmlns:a16="http://schemas.microsoft.com/office/drawing/2014/main" val="756541230"/>
                    </a:ext>
                  </a:extLst>
                </a:gridCol>
                <a:gridCol w="1390153">
                  <a:extLst>
                    <a:ext uri="{9D8B030D-6E8A-4147-A177-3AD203B41FA5}">
                      <a16:colId xmlns:a16="http://schemas.microsoft.com/office/drawing/2014/main" val="3699776887"/>
                    </a:ext>
                  </a:extLst>
                </a:gridCol>
                <a:gridCol w="1462958">
                  <a:extLst>
                    <a:ext uri="{9D8B030D-6E8A-4147-A177-3AD203B41FA5}">
                      <a16:colId xmlns:a16="http://schemas.microsoft.com/office/drawing/2014/main" val="583750263"/>
                    </a:ext>
                  </a:extLst>
                </a:gridCol>
              </a:tblGrid>
              <a:tr h="346106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60">
                          <a:solidFill>
                            <a:schemeClr val="tx1"/>
                          </a:solidFill>
                          <a:effectLst/>
                        </a:rPr>
                        <a:t>S/N</a:t>
                      </a:r>
                      <a:endParaRPr lang="en-GB" sz="2000" b="1" cap="none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6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GB" sz="2000" b="1" cap="none" spc="6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MetroPT-3 Dataset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Analogue Sensor</a:t>
                      </a:r>
                      <a:endParaRPr lang="en-GB" sz="20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Digital Sensor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81683"/>
                  </a:ext>
                </a:extLst>
              </a:tr>
              <a:tr h="34610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25400" cmpd="sng">
                      <a:noFill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>
                  <a:txBody>
                    <a:bodyPr/>
                    <a:lstStyle/>
                    <a:p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GB" sz="2000"/>
                    </a:p>
                  </a:txBody>
                  <a:tcPr marL="106424" marR="106424" marT="74374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>
                  <a:txBody>
                    <a:bodyPr/>
                    <a:lstStyle/>
                    <a:p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GB" sz="2000"/>
                    </a:p>
                  </a:txBody>
                  <a:tcPr marL="106424" marR="106424" marT="74374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6424" marR="106424" marT="74374" marB="0" anchor="ctr"/>
                </a:tc>
                <a:tc>
                  <a:txBody>
                    <a:bodyPr/>
                    <a:lstStyle/>
                    <a:p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GB" sz="2000"/>
                    </a:p>
                  </a:txBody>
                  <a:tcPr marL="106424" marR="106424" marT="74374" marB="0" anchor="ctr"/>
                </a:tc>
                <a:extLst>
                  <a:ext uri="{0D108BD9-81ED-4DB2-BD59-A6C34878D82A}">
                    <a16:rowId xmlns:a16="http://schemas.microsoft.com/office/drawing/2014/main" val="1680167692"/>
                  </a:ext>
                </a:extLst>
              </a:tr>
              <a:tr h="400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0.9321386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0.9349089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0.9170735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0.9191520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0.7028913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0.7604012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extLst>
                  <a:ext uri="{0D108BD9-81ED-4DB2-BD59-A6C34878D82A}">
                    <a16:rowId xmlns:a16="http://schemas.microsoft.com/office/drawing/2014/main" val="401889025"/>
                  </a:ext>
                </a:extLst>
              </a:tr>
              <a:tr h="400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0.9283949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0.9308466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0.9304853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0.9341695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0.6955602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0.7555654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extLst>
                  <a:ext uri="{0D108BD9-81ED-4DB2-BD59-A6C34878D82A}">
                    <a16:rowId xmlns:a16="http://schemas.microsoft.com/office/drawing/2014/main" val="3708530908"/>
                  </a:ext>
                </a:extLst>
              </a:tr>
              <a:tr h="400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0.9435982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0.9462860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0.9887900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0.9888664</a:t>
                      </a:r>
                      <a:endParaRPr lang="en-GB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0.7028913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0.7604012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extLst>
                  <a:ext uri="{0D108BD9-81ED-4DB2-BD59-A6C34878D82A}">
                    <a16:rowId xmlns:a16="http://schemas.microsoft.com/office/drawing/2014/main" val="1735596551"/>
                  </a:ext>
                </a:extLst>
              </a:tr>
              <a:tr h="400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GBM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0.9338117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0.9366082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0.9343483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0.9375885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0.6955602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0.7555654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extLst>
                  <a:ext uri="{0D108BD9-81ED-4DB2-BD59-A6C34878D82A}">
                    <a16:rowId xmlns:a16="http://schemas.microsoft.com/office/drawing/2014/main" val="1027266909"/>
                  </a:ext>
                </a:extLst>
              </a:tr>
              <a:tr h="400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Neural Network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0.9380123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</a:rPr>
                        <a:t>0.9409244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0.9372720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0.9401799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0.7028913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0.7604012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3752" marR="64351" marT="64351" marB="64351" anchor="ctr"/>
                </a:tc>
                <a:extLst>
                  <a:ext uri="{0D108BD9-81ED-4DB2-BD59-A6C34878D82A}">
                    <a16:rowId xmlns:a16="http://schemas.microsoft.com/office/drawing/2014/main" val="706266682"/>
                  </a:ext>
                </a:extLst>
              </a:tr>
              <a:tr h="3737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effectLst/>
                        </a:rPr>
                        <a:t>Hybrid Model</a:t>
                      </a:r>
                      <a:endParaRPr lang="en-GB" sz="20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0.9393089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0.9422346</a:t>
                      </a:r>
                      <a:endParaRPr lang="en-GB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2011" marR="76509" marT="51006" marB="51006" anchor="ctr"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5627" marR="95627" marT="74374" marB="0"/>
                </a:tc>
                <a:extLst>
                  <a:ext uri="{0D108BD9-81ED-4DB2-BD59-A6C34878D82A}">
                    <a16:rowId xmlns:a16="http://schemas.microsoft.com/office/drawing/2014/main" val="198335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1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Comparison – MetroPT-3 Dataset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614F2-2247-BF0D-BFA4-3AAB87F5E0AD}"/>
              </a:ext>
            </a:extLst>
          </p:cNvPr>
          <p:cNvGraphicFramePr>
            <a:graphicFrameLocks noGrp="1"/>
          </p:cNvGraphicFramePr>
          <p:nvPr/>
        </p:nvGraphicFramePr>
        <p:xfrm>
          <a:off x="346525" y="2260867"/>
          <a:ext cx="11494351" cy="3586358"/>
        </p:xfrm>
        <a:graphic>
          <a:graphicData uri="http://schemas.openxmlformats.org/drawingml/2006/table">
            <a:tbl>
              <a:tblPr firstRow="1" firstCol="1" bandRow="1">
                <a:noFill/>
                <a:tableStyleId>{8799B23B-EC83-4686-B30A-512413B5E67A}</a:tableStyleId>
              </a:tblPr>
              <a:tblGrid>
                <a:gridCol w="831597">
                  <a:extLst>
                    <a:ext uri="{9D8B030D-6E8A-4147-A177-3AD203B41FA5}">
                      <a16:colId xmlns:a16="http://schemas.microsoft.com/office/drawing/2014/main" val="814894412"/>
                    </a:ext>
                  </a:extLst>
                </a:gridCol>
                <a:gridCol w="2064215">
                  <a:extLst>
                    <a:ext uri="{9D8B030D-6E8A-4147-A177-3AD203B41FA5}">
                      <a16:colId xmlns:a16="http://schemas.microsoft.com/office/drawing/2014/main" val="606779797"/>
                    </a:ext>
                  </a:extLst>
                </a:gridCol>
                <a:gridCol w="2104516">
                  <a:extLst>
                    <a:ext uri="{9D8B030D-6E8A-4147-A177-3AD203B41FA5}">
                      <a16:colId xmlns:a16="http://schemas.microsoft.com/office/drawing/2014/main" val="2377207299"/>
                    </a:ext>
                  </a:extLst>
                </a:gridCol>
                <a:gridCol w="1794998">
                  <a:extLst>
                    <a:ext uri="{9D8B030D-6E8A-4147-A177-3AD203B41FA5}">
                      <a16:colId xmlns:a16="http://schemas.microsoft.com/office/drawing/2014/main" val="2345585716"/>
                    </a:ext>
                  </a:extLst>
                </a:gridCol>
                <a:gridCol w="1771969">
                  <a:extLst>
                    <a:ext uri="{9D8B030D-6E8A-4147-A177-3AD203B41FA5}">
                      <a16:colId xmlns:a16="http://schemas.microsoft.com/office/drawing/2014/main" val="2983859954"/>
                    </a:ext>
                  </a:extLst>
                </a:gridCol>
                <a:gridCol w="1463528">
                  <a:extLst>
                    <a:ext uri="{9D8B030D-6E8A-4147-A177-3AD203B41FA5}">
                      <a16:colId xmlns:a16="http://schemas.microsoft.com/office/drawing/2014/main" val="2839911228"/>
                    </a:ext>
                  </a:extLst>
                </a:gridCol>
                <a:gridCol w="1463528">
                  <a:extLst>
                    <a:ext uri="{9D8B030D-6E8A-4147-A177-3AD203B41FA5}">
                      <a16:colId xmlns:a16="http://schemas.microsoft.com/office/drawing/2014/main" val="3786449421"/>
                    </a:ext>
                  </a:extLst>
                </a:gridCol>
              </a:tblGrid>
              <a:tr h="890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GB" sz="16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GB" sz="16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GB" sz="16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GB" sz="16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GB" sz="16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GB" sz="16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0" cap="none" spc="6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GB" sz="16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42131" marR="142131" marT="9932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1683"/>
                  </a:ext>
                </a:extLst>
              </a:tr>
              <a:tr h="449252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MetroPT-3 (Metro4) Dataset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92933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Metro4 dataset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0.9321386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0.8985375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0.9743491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0.9349089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025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Metro4 dataset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0.9283949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0.9003325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0.9635016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0.9308466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530908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Metro4 dataset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0.9435982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0.9035375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0.9932804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0.9462860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96551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Metro4 dataset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GBM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0.9338117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0.8989365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0.9775755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0.9366082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266909"/>
                  </a:ext>
                </a:extLst>
              </a:tr>
              <a:tr h="4492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Metro4 dataset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Neural Network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0.9380123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0.8989984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0.9869521</a:t>
                      </a:r>
                      <a:endParaRPr lang="en-GB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cap="none" spc="0" dirty="0">
                          <a:solidFill>
                            <a:schemeClr val="tx1"/>
                          </a:solidFill>
                          <a:effectLst/>
                        </a:rPr>
                        <a:t>0.9409244</a:t>
                      </a:r>
                      <a:endParaRPr lang="en-GB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27712" marR="127712" marT="99328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6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8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Comparison – Analogue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/>
              <a:pPr defTabSz="914400"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614F2-2247-BF0D-BFA4-3AAB87F5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28769"/>
              </p:ext>
            </p:extLst>
          </p:nvPr>
        </p:nvGraphicFramePr>
        <p:xfrm>
          <a:off x="319263" y="2233136"/>
          <a:ext cx="11548875" cy="3713216"/>
        </p:xfrm>
        <a:graphic>
          <a:graphicData uri="http://schemas.openxmlformats.org/drawingml/2006/table">
            <a:tbl>
              <a:tblPr firstRow="1" firstCol="1" bandRow="1">
                <a:noFill/>
                <a:tableStyleId>{8799B23B-EC83-4686-B30A-512413B5E67A}</a:tableStyleId>
              </a:tblPr>
              <a:tblGrid>
                <a:gridCol w="981056">
                  <a:extLst>
                    <a:ext uri="{9D8B030D-6E8A-4147-A177-3AD203B41FA5}">
                      <a16:colId xmlns:a16="http://schemas.microsoft.com/office/drawing/2014/main" val="814894412"/>
                    </a:ext>
                  </a:extLst>
                </a:gridCol>
                <a:gridCol w="2222533">
                  <a:extLst>
                    <a:ext uri="{9D8B030D-6E8A-4147-A177-3AD203B41FA5}">
                      <a16:colId xmlns:a16="http://schemas.microsoft.com/office/drawing/2014/main" val="606779797"/>
                    </a:ext>
                  </a:extLst>
                </a:gridCol>
                <a:gridCol w="2120712">
                  <a:extLst>
                    <a:ext uri="{9D8B030D-6E8A-4147-A177-3AD203B41FA5}">
                      <a16:colId xmlns:a16="http://schemas.microsoft.com/office/drawing/2014/main" val="3028629813"/>
                    </a:ext>
                  </a:extLst>
                </a:gridCol>
                <a:gridCol w="1642163">
                  <a:extLst>
                    <a:ext uri="{9D8B030D-6E8A-4147-A177-3AD203B41FA5}">
                      <a16:colId xmlns:a16="http://schemas.microsoft.com/office/drawing/2014/main" val="1166114606"/>
                    </a:ext>
                  </a:extLst>
                </a:gridCol>
                <a:gridCol w="1593990">
                  <a:extLst>
                    <a:ext uri="{9D8B030D-6E8A-4147-A177-3AD203B41FA5}">
                      <a16:colId xmlns:a16="http://schemas.microsoft.com/office/drawing/2014/main" val="2687495779"/>
                    </a:ext>
                  </a:extLst>
                </a:gridCol>
                <a:gridCol w="1491949">
                  <a:extLst>
                    <a:ext uri="{9D8B030D-6E8A-4147-A177-3AD203B41FA5}">
                      <a16:colId xmlns:a16="http://schemas.microsoft.com/office/drawing/2014/main" val="2839911228"/>
                    </a:ext>
                  </a:extLst>
                </a:gridCol>
                <a:gridCol w="1496472">
                  <a:extLst>
                    <a:ext uri="{9D8B030D-6E8A-4147-A177-3AD203B41FA5}">
                      <a16:colId xmlns:a16="http://schemas.microsoft.com/office/drawing/2014/main" val="3786449421"/>
                    </a:ext>
                  </a:extLst>
                </a:gridCol>
              </a:tblGrid>
              <a:tr h="437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S/N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DATASET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181683"/>
                  </a:ext>
                </a:extLst>
              </a:tr>
              <a:tr h="361032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92933"/>
                  </a:ext>
                </a:extLst>
              </a:tr>
              <a:tr h="361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0.9170735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0.8969832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0.9424444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0.9191520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89025"/>
                  </a:ext>
                </a:extLst>
              </a:tr>
              <a:tr h="361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 Tree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0.9304853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0.8874385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0.9860955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0.9341695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530908"/>
                  </a:ext>
                </a:extLst>
              </a:tr>
              <a:tr h="361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0.9887900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0.9825141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0.9953015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0.9888664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96551"/>
                  </a:ext>
                </a:extLst>
              </a:tr>
              <a:tr h="361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GBM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0.9343483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0.8937816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0.9859109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0.9375885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266909"/>
                  </a:ext>
                </a:extLst>
              </a:tr>
              <a:tr h="361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Neural Network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0.9372720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0.8988208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0.9855287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0.9401799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266682"/>
                  </a:ext>
                </a:extLst>
              </a:tr>
              <a:tr h="3610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Analogue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Hybrid Model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0.9393089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0.9896012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0.8991952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0.9422346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36238" marR="102179" marT="68119" marB="681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4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4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Comparison – Digital Dataset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5CEABB6-07DC-46E8-9B57-56EC44A396E5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2614F2-2247-BF0D-BFA4-3AAB87F5E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9772"/>
              </p:ext>
            </p:extLst>
          </p:nvPr>
        </p:nvGraphicFramePr>
        <p:xfrm>
          <a:off x="319263" y="2542356"/>
          <a:ext cx="11548875" cy="3525030"/>
        </p:xfrm>
        <a:graphic>
          <a:graphicData uri="http://schemas.openxmlformats.org/drawingml/2006/table">
            <a:tbl>
              <a:tblPr firstRow="1" firstCol="1" bandRow="1">
                <a:noFill/>
                <a:tableStyleId>{8799B23B-EC83-4686-B30A-512413B5E67A}</a:tableStyleId>
              </a:tblPr>
              <a:tblGrid>
                <a:gridCol w="1028559">
                  <a:extLst>
                    <a:ext uri="{9D8B030D-6E8A-4147-A177-3AD203B41FA5}">
                      <a16:colId xmlns:a16="http://schemas.microsoft.com/office/drawing/2014/main" val="814894412"/>
                    </a:ext>
                  </a:extLst>
                </a:gridCol>
                <a:gridCol w="1985055">
                  <a:extLst>
                    <a:ext uri="{9D8B030D-6E8A-4147-A177-3AD203B41FA5}">
                      <a16:colId xmlns:a16="http://schemas.microsoft.com/office/drawing/2014/main" val="606779797"/>
                    </a:ext>
                  </a:extLst>
                </a:gridCol>
                <a:gridCol w="2018648">
                  <a:extLst>
                    <a:ext uri="{9D8B030D-6E8A-4147-A177-3AD203B41FA5}">
                      <a16:colId xmlns:a16="http://schemas.microsoft.com/office/drawing/2014/main" val="2377207299"/>
                    </a:ext>
                  </a:extLst>
                </a:gridCol>
                <a:gridCol w="1760650">
                  <a:extLst>
                    <a:ext uri="{9D8B030D-6E8A-4147-A177-3AD203B41FA5}">
                      <a16:colId xmlns:a16="http://schemas.microsoft.com/office/drawing/2014/main" val="2345585716"/>
                    </a:ext>
                  </a:extLst>
                </a:gridCol>
                <a:gridCol w="1741455">
                  <a:extLst>
                    <a:ext uri="{9D8B030D-6E8A-4147-A177-3AD203B41FA5}">
                      <a16:colId xmlns:a16="http://schemas.microsoft.com/office/drawing/2014/main" val="2983859954"/>
                    </a:ext>
                  </a:extLst>
                </a:gridCol>
                <a:gridCol w="1484355">
                  <a:extLst>
                    <a:ext uri="{9D8B030D-6E8A-4147-A177-3AD203B41FA5}">
                      <a16:colId xmlns:a16="http://schemas.microsoft.com/office/drawing/2014/main" val="2839911228"/>
                    </a:ext>
                  </a:extLst>
                </a:gridCol>
                <a:gridCol w="1530153">
                  <a:extLst>
                    <a:ext uri="{9D8B030D-6E8A-4147-A177-3AD203B41FA5}">
                      <a16:colId xmlns:a16="http://schemas.microsoft.com/office/drawing/2014/main" val="3786449421"/>
                    </a:ext>
                  </a:extLst>
                </a:gridCol>
              </a:tblGrid>
              <a:tr h="490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S/N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MODEL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ACCURACY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PRECISION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RECALL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F1-SCORE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99164" marT="99164" marB="9916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181683"/>
                  </a:ext>
                </a:extLst>
              </a:tr>
              <a:tr h="404783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Digital Sensor Dataset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92933"/>
                  </a:ext>
                </a:extLst>
              </a:tr>
              <a:tr h="404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Digital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0.7028913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0.6372372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0.9425815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0.7604012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89025"/>
                  </a:ext>
                </a:extLst>
              </a:tr>
              <a:tr h="404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Digital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Decision Tree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0.6955602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0.6313136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0.9407113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0.7555654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530908"/>
                  </a:ext>
                </a:extLst>
              </a:tr>
              <a:tr h="404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Digital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Random Forest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0.7028913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0.6372372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0.9425815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0.7604012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96551"/>
                  </a:ext>
                </a:extLst>
              </a:tr>
              <a:tr h="404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Digital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GBM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0.6955602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0.6313136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0.9407113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0.7555654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66909"/>
                  </a:ext>
                </a:extLst>
              </a:tr>
              <a:tr h="4047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n-GB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Digital Dataset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Neural Network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0.7028913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0.6372372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0.9425815</a:t>
                      </a:r>
                      <a:endPara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0.7604012</a:t>
                      </a:r>
                      <a:endParaRPr lang="en-GB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65273" marR="85942" marT="85942" marB="859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66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81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  <a:b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288A2D-3E98-76E3-DE5C-196BB4C8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1" t="-1148" r="-1083" b="-1243"/>
          <a:stretch/>
        </p:blipFill>
        <p:spPr>
          <a:xfrm>
            <a:off x="254001" y="1655276"/>
            <a:ext cx="11495614" cy="51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2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6D282-1E44-16C1-8D30-9C2ED31A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G" sz="5400" b="1">
                <a:latin typeface="+mn-lt"/>
              </a:rPr>
              <a:t>Table of Content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CF03-C539-6285-F189-9ECED847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G" sz="2000"/>
              <a:t>Introduction</a:t>
            </a: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Significance of Research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Aims and Objectives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Literature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Methodology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2BB3C60-205B-BD92-ABF7-5A45EE40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pic>
        <p:nvPicPr>
          <p:cNvPr id="4" name="Picture 3" descr="Asset Lifecycle Management: A Complete Guide for 2024 | Infraon">
            <a:extLst>
              <a:ext uri="{FF2B5EF4-FFF2-40B4-BE49-F238E27FC236}">
                <a16:creationId xmlns:a16="http://schemas.microsoft.com/office/drawing/2014/main" id="{B52808F6-7B1F-EB30-2CD4-CB4662371E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" r="2" b="30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DF7B4BC-9046-94DC-A2C4-06921607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en-GB" noProof="0">
                <a:solidFill>
                  <a:srgbClr val="FFFFFF"/>
                </a:solidFill>
              </a:rPr>
              <a:t>Pitch Deck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1079F6-7D02-AD07-114C-82BC9A2D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GB" noProof="0">
                <a:solidFill>
                  <a:srgbClr val="FFFFFF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en-GB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7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Prior Research Vs Major Contribution by this research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E24F2D8F-2A07-70C1-0AD7-C33002A72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5650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21733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Key Findings</a:t>
            </a:r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C7547-7F6F-3540-E8BA-F1A769838FE3}"/>
              </a:ext>
            </a:extLst>
          </p:cNvPr>
          <p:cNvSpPr txBox="1"/>
          <p:nvPr/>
        </p:nvSpPr>
        <p:spPr>
          <a:xfrm>
            <a:off x="572493" y="2071316"/>
            <a:ext cx="6713552" cy="4348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Significant increase in the use of big data and machine learning for optimizing Asset and Equipment Lifecycle Management.</a:t>
            </a: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Predictive maintenance techniques like Random Forest, Decision Tree, Neural Networks, etc., improve operational efficiency and reduce downtime. </a:t>
            </a:r>
            <a:endParaRPr lang="en-US" sz="2000" b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Best Dataset: </a:t>
            </a:r>
            <a:r>
              <a:rPr lang="en-US" sz="2000" dirty="0"/>
              <a:t>The analogue dataset provided the most accurate predictions compared to the digital and entire MetroPT-3 datasets.</a:t>
            </a:r>
            <a:endParaRPr lang="en-US" sz="2000" b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Best Performing Model: </a:t>
            </a:r>
            <a:r>
              <a:rPr lang="en-US" sz="2000" dirty="0"/>
              <a:t>Random Forest achieved the highest and most consistent evaluation metrics across all models.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Hybrid Model Approach </a:t>
            </a:r>
            <a:r>
              <a:rPr lang="en-US" sz="2000" dirty="0"/>
              <a:t>combines Random Forest and Neural Network with Accuracy – 93.9 % (Second best model)</a:t>
            </a:r>
          </a:p>
        </p:txBody>
      </p:sp>
      <p:pic>
        <p:nvPicPr>
          <p:cNvPr id="28" name="Picture 27" descr="A railway junction and power lines">
            <a:extLst>
              <a:ext uri="{FF2B5EF4-FFF2-40B4-BE49-F238E27FC236}">
                <a16:creationId xmlns:a16="http://schemas.microsoft.com/office/drawing/2014/main" id="{E3D0E1A3-C8C2-FE14-70F2-A935F9C8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98" r="1882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474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Conclusions</a:t>
            </a:r>
            <a:endParaRPr lang="en-US" sz="5400" dirty="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2000" b="1" dirty="0"/>
              <a:t>Limitations</a:t>
            </a:r>
            <a:r>
              <a:rPr lang="en-GB" sz="2000" dirty="0"/>
              <a:t>: </a:t>
            </a:r>
          </a:p>
          <a:p>
            <a:r>
              <a:rPr lang="en-GB" sz="2000" dirty="0"/>
              <a:t>Ethical concerns related to data privacy and security in predictive maintenance applications.</a:t>
            </a:r>
          </a:p>
          <a:p>
            <a:r>
              <a:rPr lang="en-GB" sz="2000" dirty="0"/>
              <a:t>Lack of transparency, fairness, and model interpretability may impact model effectiveness and adoption.</a:t>
            </a:r>
          </a:p>
          <a:p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Recommendations and Future Work</a:t>
            </a:r>
            <a:r>
              <a:rPr lang="en-GB" sz="2000" dirty="0"/>
              <a:t>: </a:t>
            </a:r>
          </a:p>
          <a:p>
            <a:r>
              <a:rPr lang="en-GB" sz="2000" dirty="0"/>
              <a:t>Integrate diverse data sources to further enhance machine learning and deep learning models.</a:t>
            </a:r>
          </a:p>
          <a:p>
            <a:r>
              <a:rPr lang="en-GB" sz="2000" dirty="0"/>
              <a:t>Explore more advanced deep learning techniques such as RNN, CNN, LSTM, and Autoencoders to handle complex datasets and improve prediction accuracy.</a:t>
            </a:r>
          </a:p>
        </p:txBody>
      </p:sp>
      <p:pic>
        <p:nvPicPr>
          <p:cNvPr id="12" name="Picture 11" descr="A group of people discussing something&#10;&#10;Description automatically generated">
            <a:extLst>
              <a:ext uri="{FF2B5EF4-FFF2-40B4-BE49-F238E27FC236}">
                <a16:creationId xmlns:a16="http://schemas.microsoft.com/office/drawing/2014/main" id="{ED4F54FF-D944-9ED1-4032-67FE804B15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07" r="3437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242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References</a:t>
            </a:r>
            <a:br>
              <a:rPr lang="en-US" sz="4200" b="1" dirty="0"/>
            </a:br>
            <a:endParaRPr lang="en-US" sz="42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sh pins laying down with one standing up">
            <a:extLst>
              <a:ext uri="{FF2B5EF4-FFF2-40B4-BE49-F238E27FC236}">
                <a16:creationId xmlns:a16="http://schemas.microsoft.com/office/drawing/2014/main" id="{79ED17F8-BA7B-8FB2-3061-89070186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2" r="60280"/>
          <a:stretch/>
        </p:blipFill>
        <p:spPr>
          <a:xfrm>
            <a:off x="10890785" y="10"/>
            <a:ext cx="418995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E138EE2-EA9F-D2B2-67EA-5DF4E9F72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30965"/>
              </p:ext>
            </p:extLst>
          </p:nvPr>
        </p:nvGraphicFramePr>
        <p:xfrm>
          <a:off x="400050" y="1835658"/>
          <a:ext cx="10490735" cy="487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068610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ood human figure">
            <a:extLst>
              <a:ext uri="{FF2B5EF4-FFF2-40B4-BE49-F238E27FC236}">
                <a16:creationId xmlns:a16="http://schemas.microsoft.com/office/drawing/2014/main" id="{E4B84D49-7E89-C297-C8CB-6D019E59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2087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77981" y="3942849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cap="none" dirty="0">
                <a:solidFill>
                  <a:schemeClr val="bg1"/>
                </a:solidFill>
              </a:rPr>
              <a:t>                                     Questions?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90AF0C-40C1-BFA3-5C4F-1BD6683147E8}"/>
              </a:ext>
            </a:extLst>
          </p:cNvPr>
          <p:cNvSpPr txBox="1">
            <a:spLocks/>
          </p:cNvSpPr>
          <p:nvPr/>
        </p:nvSpPr>
        <p:spPr>
          <a:xfrm>
            <a:off x="477981" y="5557520"/>
            <a:ext cx="3860339" cy="952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b="1" dirty="0">
                <a:solidFill>
                  <a:schemeClr val="bg1"/>
                </a:solidFill>
              </a:rPr>
              <a:t>Oluwatosin Ojo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Data Engineer</a:t>
            </a:r>
          </a:p>
          <a:p>
            <a:r>
              <a:rPr lang="en-GB" sz="2200" b="1" dirty="0">
                <a:solidFill>
                  <a:schemeClr val="bg1"/>
                </a:solidFill>
              </a:rPr>
              <a:t>oao3crt@bolton.ac.uk</a:t>
            </a:r>
          </a:p>
        </p:txBody>
      </p:sp>
    </p:spTree>
    <p:extLst>
      <p:ext uri="{BB962C8B-B14F-4D97-AF65-F5344CB8AC3E}">
        <p14:creationId xmlns:p14="http://schemas.microsoft.com/office/powerpoint/2010/main" val="344069447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+mn-lt"/>
              </a:rPr>
              <a:t>Introduction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3AF09-E9FD-D96E-3BE6-EE27A4C5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845"/>
          <a:stretch/>
        </p:blipFill>
        <p:spPr>
          <a:xfrm>
            <a:off x="8262379" y="2706624"/>
            <a:ext cx="3740895" cy="2176272"/>
          </a:xfrm>
          <a:prstGeom prst="rect">
            <a:avLst/>
          </a:prstGeom>
        </p:spPr>
      </p:pic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EE0843E6-55F9-08E7-3A6F-F91339920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110487"/>
              </p:ext>
            </p:extLst>
          </p:nvPr>
        </p:nvGraphicFramePr>
        <p:xfrm>
          <a:off x="1003941" y="2706624"/>
          <a:ext cx="6894576" cy="382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 descr="Streetcar">
            <a:extLst>
              <a:ext uri="{FF2B5EF4-FFF2-40B4-BE49-F238E27FC236}">
                <a16:creationId xmlns:a16="http://schemas.microsoft.com/office/drawing/2014/main" id="{4749FBB2-392A-A37A-72AD-258EE1FDAC64}"/>
              </a:ext>
            </a:extLst>
          </p:cNvPr>
          <p:cNvSpPr/>
          <p:nvPr/>
        </p:nvSpPr>
        <p:spPr>
          <a:xfrm>
            <a:off x="533275" y="2730242"/>
            <a:ext cx="451354" cy="45135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Rectangle 5" descr="Business Growth">
            <a:extLst>
              <a:ext uri="{FF2B5EF4-FFF2-40B4-BE49-F238E27FC236}">
                <a16:creationId xmlns:a16="http://schemas.microsoft.com/office/drawing/2014/main" id="{2BA00A7D-DED7-B087-7F19-F12F143EE92A}"/>
              </a:ext>
            </a:extLst>
          </p:cNvPr>
          <p:cNvSpPr/>
          <p:nvPr/>
        </p:nvSpPr>
        <p:spPr>
          <a:xfrm>
            <a:off x="533275" y="3800864"/>
            <a:ext cx="451354" cy="451354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Rectangle 6" descr="Statistics">
            <a:extLst>
              <a:ext uri="{FF2B5EF4-FFF2-40B4-BE49-F238E27FC236}">
                <a16:creationId xmlns:a16="http://schemas.microsoft.com/office/drawing/2014/main" id="{28B8293D-2613-16E9-6353-F6F619D2D602}"/>
              </a:ext>
            </a:extLst>
          </p:cNvPr>
          <p:cNvSpPr/>
          <p:nvPr/>
        </p:nvSpPr>
        <p:spPr>
          <a:xfrm>
            <a:off x="533275" y="4918581"/>
            <a:ext cx="451354" cy="451354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9947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rot="16200000">
            <a:off x="-732186" y="2609150"/>
            <a:ext cx="3939688" cy="2070496"/>
          </a:xfrm>
        </p:spPr>
        <p:txBody>
          <a:bodyPr>
            <a:normAutofit/>
          </a:bodyPr>
          <a:lstStyle/>
          <a:p>
            <a:pPr algn="r"/>
            <a:r>
              <a:rPr lang="en-US" sz="5600" b="1" dirty="0">
                <a:latin typeface="+mn-lt"/>
              </a:rPr>
              <a:t>Significance of Research</a:t>
            </a:r>
          </a:p>
        </p:txBody>
      </p:sp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7CAE79E6-5067-E020-9B85-4C195D3BE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44132"/>
              </p:ext>
            </p:extLst>
          </p:nvPr>
        </p:nvGraphicFramePr>
        <p:xfrm>
          <a:off x="3371850" y="628650"/>
          <a:ext cx="7981951" cy="603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72A7030-BEAB-BE08-175D-4CCFD301C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45517" y="3338500"/>
            <a:ext cx="3620005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299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780DCF37-41F7-CE9D-6AD2-0BACDC3F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232" y="1127853"/>
            <a:ext cx="5462647" cy="10264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Aim and Objectives</a:t>
            </a:r>
          </a:p>
        </p:txBody>
      </p:sp>
      <p:pic>
        <p:nvPicPr>
          <p:cNvPr id="29" name="Picture 28" descr="Blue 3D art design">
            <a:extLst>
              <a:ext uri="{FF2B5EF4-FFF2-40B4-BE49-F238E27FC236}">
                <a16:creationId xmlns:a16="http://schemas.microsoft.com/office/drawing/2014/main" id="{A0B127CD-C637-6DFD-0DC6-FBB4997C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178" t="2286" r="1102" b="569"/>
          <a:stretch/>
        </p:blipFill>
        <p:spPr>
          <a:xfrm>
            <a:off x="0" y="10"/>
            <a:ext cx="3143250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06172-1FB0-2C59-370C-D122D8E9DACA}"/>
              </a:ext>
            </a:extLst>
          </p:cNvPr>
          <p:cNvSpPr txBox="1"/>
          <p:nvPr/>
        </p:nvSpPr>
        <p:spPr>
          <a:xfrm>
            <a:off x="3143250" y="2374947"/>
            <a:ext cx="8733791" cy="42623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Aim</a:t>
            </a:r>
            <a:br>
              <a:rPr lang="en-US" sz="2000" b="1" dirty="0"/>
            </a:br>
            <a:r>
              <a:rPr lang="en-US" sz="2000" dirty="0"/>
              <a:t>The aim of this report is to develop an Equipment Lifecycle Management System that integrates various machine learning and deep learning techniques to predicting failures and improve equipment maintenance.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lvl="0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Objectives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Organize a detailed literature review to analyze various technological advancements in big data, ML, and AI for improving lifecycle management.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Identify the issues and challenges about the utilization of big data and ML technologies in Equipment Lifecycle Management.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Design, develop, and implement a hybrid model system infusing different machine learning and deep learning techniques to improve the optimization of equipment lifecycle management.</a:t>
            </a:r>
          </a:p>
          <a:p>
            <a:pPr marL="171450" lvl="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Evaluate the performance of the models used, identify their merits and weaknesses, and suggest areas for future advancements or considerations.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5CEABB6-07DC-46E8-9B57-56EC44A396E5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933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Research Questions</a:t>
            </a:r>
          </a:p>
        </p:txBody>
      </p:sp>
      <p:pic>
        <p:nvPicPr>
          <p:cNvPr id="45" name="Picture 44" descr="View of motion blurred underground railway">
            <a:extLst>
              <a:ext uri="{FF2B5EF4-FFF2-40B4-BE49-F238E27FC236}">
                <a16:creationId xmlns:a16="http://schemas.microsoft.com/office/drawing/2014/main" id="{35EBCE5E-0A26-D91D-D64B-F732D204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498" r="1117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BDB89-83F8-ECDA-E0D2-F1F405CFBD98}"/>
              </a:ext>
            </a:extLst>
          </p:cNvPr>
          <p:cNvSpPr txBox="1"/>
          <p:nvPr/>
        </p:nvSpPr>
        <p:spPr>
          <a:xfrm>
            <a:off x="4500880" y="2560003"/>
            <a:ext cx="7589520" cy="428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lvl="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contemporary ML and DL techniques are prevalent in addressing Asset and Equipment Lifecycle Management via Predictive Maintenance Systems?</a:t>
            </a:r>
          </a:p>
          <a:p>
            <a:pPr marL="457200" lvl="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What equipment features and attributes of equipment are the most indicative for forecasting potential failures in Metro Railways?</a:t>
            </a:r>
          </a:p>
          <a:p>
            <a:pPr marL="457200" lvl="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</a:rPr>
              <a:t>How can predictive maintenance models be optimized using feature engineering, data sampling and feature selection to accurately forecast equipment failures?</a:t>
            </a:r>
            <a:endParaRPr lang="en-US" sz="2000" dirty="0"/>
          </a:p>
          <a:p>
            <a:pPr marL="457200" lvl="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</a:rPr>
              <a:t>Which ML or DL modelling technique is most effective for predicting equipment failures and what performance metric should be prioritized in evaluating models?</a:t>
            </a:r>
            <a:endParaRPr lang="en-US" sz="2000" dirty="0"/>
          </a:p>
          <a:p>
            <a:pPr marL="457200" lvl="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</a:rPr>
              <a:t>How will the implementation and integration of a predictive maintenance system benefit Metro Railways and other industries and what impact would it have on their decision-making process?</a:t>
            </a:r>
            <a:endParaRPr lang="en-US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5CEABB6-07DC-46E8-9B57-56EC44A396E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291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  <a:endParaRPr lang="en-US" sz="4000" b="1" kern="1200">
              <a:solidFill>
                <a:srgbClr val="FFFFFF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DE1197-02B7-3F4A-A398-CA80FC775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33653"/>
              </p:ext>
            </p:extLst>
          </p:nvPr>
        </p:nvGraphicFramePr>
        <p:xfrm>
          <a:off x="132080" y="1848630"/>
          <a:ext cx="11968479" cy="459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40">
                  <a:extLst>
                    <a:ext uri="{9D8B030D-6E8A-4147-A177-3AD203B41FA5}">
                      <a16:colId xmlns:a16="http://schemas.microsoft.com/office/drawing/2014/main" val="3776842989"/>
                    </a:ext>
                  </a:extLst>
                </a:gridCol>
                <a:gridCol w="1296585">
                  <a:extLst>
                    <a:ext uri="{9D8B030D-6E8A-4147-A177-3AD203B41FA5}">
                      <a16:colId xmlns:a16="http://schemas.microsoft.com/office/drawing/2014/main" val="308285511"/>
                    </a:ext>
                  </a:extLst>
                </a:gridCol>
                <a:gridCol w="1665614">
                  <a:extLst>
                    <a:ext uri="{9D8B030D-6E8A-4147-A177-3AD203B41FA5}">
                      <a16:colId xmlns:a16="http://schemas.microsoft.com/office/drawing/2014/main" val="2296491497"/>
                    </a:ext>
                  </a:extLst>
                </a:gridCol>
                <a:gridCol w="1466139">
                  <a:extLst>
                    <a:ext uri="{9D8B030D-6E8A-4147-A177-3AD203B41FA5}">
                      <a16:colId xmlns:a16="http://schemas.microsoft.com/office/drawing/2014/main" val="225729483"/>
                    </a:ext>
                  </a:extLst>
                </a:gridCol>
                <a:gridCol w="2174670">
                  <a:extLst>
                    <a:ext uri="{9D8B030D-6E8A-4147-A177-3AD203B41FA5}">
                      <a16:colId xmlns:a16="http://schemas.microsoft.com/office/drawing/2014/main" val="896327497"/>
                    </a:ext>
                  </a:extLst>
                </a:gridCol>
                <a:gridCol w="2237595">
                  <a:extLst>
                    <a:ext uri="{9D8B030D-6E8A-4147-A177-3AD203B41FA5}">
                      <a16:colId xmlns:a16="http://schemas.microsoft.com/office/drawing/2014/main" val="3782804601"/>
                    </a:ext>
                  </a:extLst>
                </a:gridCol>
                <a:gridCol w="2230236">
                  <a:extLst>
                    <a:ext uri="{9D8B030D-6E8A-4147-A177-3AD203B41FA5}">
                      <a16:colId xmlns:a16="http://schemas.microsoft.com/office/drawing/2014/main" val="3653012700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RELEVANCE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METHODOLOGY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STRENGHTS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WEAKNESS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3744026"/>
                  </a:ext>
                </a:extLst>
              </a:tr>
              <a:tr h="3923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(Li and Jung, 2023)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Experimental – LSTM and Autoencoders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LSTM and Autoencoders are used to identify abnormality of timepoints, intervals, and series 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Structured comprehensive approach making use of diverse DL techniques used in addressing complex time-series data.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Interpreting the DL models such as LSTM and Autoencoders used, and its results can be complex.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  <a:effectLst/>
                        </a:rPr>
                        <a:t>Contribution to the field of anomaly detection.</a:t>
                      </a:r>
                      <a:endParaRPr lang="en-GB" sz="1800" b="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05681" marR="63409" marT="55954" marB="6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984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  <a:endParaRPr lang="en-US" sz="4000" b="1" kern="1200">
              <a:solidFill>
                <a:srgbClr val="FFFFFF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DE1197-02B7-3F4A-A398-CA80FC775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56349"/>
              </p:ext>
            </p:extLst>
          </p:nvPr>
        </p:nvGraphicFramePr>
        <p:xfrm>
          <a:off x="132080" y="1848630"/>
          <a:ext cx="11968479" cy="459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640">
                  <a:extLst>
                    <a:ext uri="{9D8B030D-6E8A-4147-A177-3AD203B41FA5}">
                      <a16:colId xmlns:a16="http://schemas.microsoft.com/office/drawing/2014/main" val="3776842989"/>
                    </a:ext>
                  </a:extLst>
                </a:gridCol>
                <a:gridCol w="1296585">
                  <a:extLst>
                    <a:ext uri="{9D8B030D-6E8A-4147-A177-3AD203B41FA5}">
                      <a16:colId xmlns:a16="http://schemas.microsoft.com/office/drawing/2014/main" val="308285511"/>
                    </a:ext>
                  </a:extLst>
                </a:gridCol>
                <a:gridCol w="1665614">
                  <a:extLst>
                    <a:ext uri="{9D8B030D-6E8A-4147-A177-3AD203B41FA5}">
                      <a16:colId xmlns:a16="http://schemas.microsoft.com/office/drawing/2014/main" val="2296491497"/>
                    </a:ext>
                  </a:extLst>
                </a:gridCol>
                <a:gridCol w="1466139">
                  <a:extLst>
                    <a:ext uri="{9D8B030D-6E8A-4147-A177-3AD203B41FA5}">
                      <a16:colId xmlns:a16="http://schemas.microsoft.com/office/drawing/2014/main" val="225729483"/>
                    </a:ext>
                  </a:extLst>
                </a:gridCol>
                <a:gridCol w="2174670">
                  <a:extLst>
                    <a:ext uri="{9D8B030D-6E8A-4147-A177-3AD203B41FA5}">
                      <a16:colId xmlns:a16="http://schemas.microsoft.com/office/drawing/2014/main" val="896327497"/>
                    </a:ext>
                  </a:extLst>
                </a:gridCol>
                <a:gridCol w="2237595">
                  <a:extLst>
                    <a:ext uri="{9D8B030D-6E8A-4147-A177-3AD203B41FA5}">
                      <a16:colId xmlns:a16="http://schemas.microsoft.com/office/drawing/2014/main" val="3782804601"/>
                    </a:ext>
                  </a:extLst>
                </a:gridCol>
                <a:gridCol w="2230236">
                  <a:extLst>
                    <a:ext uri="{9D8B030D-6E8A-4147-A177-3AD203B41FA5}">
                      <a16:colId xmlns:a16="http://schemas.microsoft.com/office/drawing/2014/main" val="3653012700"/>
                    </a:ext>
                  </a:extLst>
                </a:gridCol>
              </a:tblGrid>
              <a:tr h="671050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RELEVANCE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METHODOLOGY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STRENGHTS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WEAKNESS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3744026"/>
                  </a:ext>
                </a:extLst>
              </a:tr>
              <a:tr h="39237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(Gupta, 2023)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Experimental - Autoencoders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Makes use of sparse and variational autoencoders on the digital and analogue sensor data.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Increase in performance levels of detecting anomalies and a reduction of false alarms.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Limits in exploring analogue dataset and comparing other models on the datasets involved.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dirty="0">
                          <a:effectLst/>
                        </a:rPr>
                        <a:t>Shows the importance of DL in predictions and detecting anomalies.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978" marR="529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9843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9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</a:t>
            </a:r>
            <a:endParaRPr lang="en-US" sz="4000" b="1" kern="1200">
              <a:solidFill>
                <a:srgbClr val="FFFFFF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DE1197-02B7-3F4A-A398-CA80FC775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24372"/>
              </p:ext>
            </p:extLst>
          </p:nvPr>
        </p:nvGraphicFramePr>
        <p:xfrm>
          <a:off x="223520" y="1706076"/>
          <a:ext cx="11765280" cy="4922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3776842989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3082855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96491497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25729483"/>
                    </a:ext>
                  </a:extLst>
                </a:gridCol>
                <a:gridCol w="2520334">
                  <a:extLst>
                    <a:ext uri="{9D8B030D-6E8A-4147-A177-3AD203B41FA5}">
                      <a16:colId xmlns:a16="http://schemas.microsoft.com/office/drawing/2014/main" val="896327497"/>
                    </a:ext>
                  </a:extLst>
                </a:gridCol>
                <a:gridCol w="1312175">
                  <a:extLst>
                    <a:ext uri="{9D8B030D-6E8A-4147-A177-3AD203B41FA5}">
                      <a16:colId xmlns:a16="http://schemas.microsoft.com/office/drawing/2014/main" val="3782804601"/>
                    </a:ext>
                  </a:extLst>
                </a:gridCol>
                <a:gridCol w="2192371">
                  <a:extLst>
                    <a:ext uri="{9D8B030D-6E8A-4147-A177-3AD203B41FA5}">
                      <a16:colId xmlns:a16="http://schemas.microsoft.com/office/drawing/2014/main" val="3653012700"/>
                    </a:ext>
                  </a:extLst>
                </a:gridCol>
              </a:tblGrid>
              <a:tr h="548776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RELEVANCE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METHODOLOGY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DETAILS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STRENGHTS</a:t>
                      </a:r>
                      <a:endParaRPr lang="en-GB" sz="18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WEAKNESS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IMPACT</a:t>
                      </a:r>
                      <a:endParaRPr lang="en-GB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47304" marR="69723" marT="13515" marB="101366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3744026"/>
                  </a:ext>
                </a:extLst>
              </a:tr>
              <a:tr h="1626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(Alamr and Artoli, 2023)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Experimental – Transformers encoder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Transformer encoder anomaly detection using </a:t>
                      </a: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ECG5000 and MIT-BIH Arrhythmia datasets.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Outperforms other traditional models by achieving high levels of Accuracy, Precision and F1-score.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Lower performance on </a:t>
                      </a: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MIT-BIH Arrhythmia dataset.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Transformer models offer improved performance levels for detecting anomalies.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39843154"/>
                  </a:ext>
                </a:extLst>
              </a:tr>
              <a:tr h="1626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(Amram et al., 2021b)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Experimental – Logistic Regression, Random Fores, Decision Tree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Initiates various ML models and checks its performance in predicting failures.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Improves prediction accuracy which can be integrated into various systems.</a:t>
                      </a:r>
                      <a:endParaRPr lang="en-GB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>
                          <a:solidFill>
                            <a:schemeClr val="tx1"/>
                          </a:solidFill>
                          <a:effectLst/>
                        </a:rPr>
                        <a:t>Sole focus on decision tree technique.</a:t>
                      </a:r>
                      <a:endParaRPr lang="en-GB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GB" sz="1800" cap="none" spc="0" dirty="0">
                          <a:solidFill>
                            <a:schemeClr val="tx1"/>
                          </a:solidFill>
                          <a:effectLst/>
                        </a:rPr>
                        <a:t>Adopts a strategic and scalable solution to detecting failures using decision tree algorithms.</a:t>
                      </a:r>
                      <a:endParaRPr lang="en-GB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304" marR="31987" marT="13515" marB="101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1227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4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7189</TotalTime>
  <Words>1860</Words>
  <Application>Microsoft Office PowerPoint</Application>
  <PresentationFormat>Widescreen</PresentationFormat>
  <Paragraphs>398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Office 2013 - 2022 Theme</vt:lpstr>
      <vt:lpstr>ENHANCING AND OPTIMIZING ASSET AND EQUIPMENT LIFECYCLE MANAGEMENT THROUGH PREDICTIVE MAINTENANCE TECHNIQUES</vt:lpstr>
      <vt:lpstr>Table of Content</vt:lpstr>
      <vt:lpstr>Introduction</vt:lpstr>
      <vt:lpstr>Significance of Research</vt:lpstr>
      <vt:lpstr>Aim and Objectives</vt:lpstr>
      <vt:lpstr>Research Questions</vt:lpstr>
      <vt:lpstr>LITERATURE REVIEW</vt:lpstr>
      <vt:lpstr>LITERATURE REVIEW</vt:lpstr>
      <vt:lpstr>LITERATURE REVIEW</vt:lpstr>
      <vt:lpstr>LITERATURE REVIEW</vt:lpstr>
      <vt:lpstr>Research Philosophy</vt:lpstr>
      <vt:lpstr>Research Methodology</vt:lpstr>
      <vt:lpstr>Data Analysis Techniques</vt:lpstr>
      <vt:lpstr>Implementation</vt:lpstr>
      <vt:lpstr>Dataset Result Comparison</vt:lpstr>
      <vt:lpstr>Result Comparison – MetroPT-3 Dataset</vt:lpstr>
      <vt:lpstr>Result Comparison – Analogue Dataset</vt:lpstr>
      <vt:lpstr>Result Comparison – Digital Dataset</vt:lpstr>
      <vt:lpstr>Results  Overview</vt:lpstr>
      <vt:lpstr>Prior Research Vs Major Contribution by this research</vt:lpstr>
      <vt:lpstr>Key Findings</vt:lpstr>
      <vt:lpstr>Conclusions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Ojo, Oluwatosin</cp:lastModifiedBy>
  <cp:revision>86</cp:revision>
  <dcterms:created xsi:type="dcterms:W3CDTF">2024-05-13T09:56:51Z</dcterms:created>
  <dcterms:modified xsi:type="dcterms:W3CDTF">2024-09-12T17:33:27Z</dcterms:modified>
</cp:coreProperties>
</file>