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24" r:id="rId1"/>
  </p:sldMasterIdLst>
  <p:notesMasterIdLst>
    <p:notesMasterId r:id="rId25"/>
  </p:notesMasterIdLst>
  <p:handoutMasterIdLst>
    <p:handoutMasterId r:id="rId26"/>
  </p:handoutMasterIdLst>
  <p:sldIdLst>
    <p:sldId id="346" r:id="rId2"/>
    <p:sldId id="267" r:id="rId3"/>
    <p:sldId id="324" r:id="rId4"/>
    <p:sldId id="329" r:id="rId5"/>
    <p:sldId id="328" r:id="rId6"/>
    <p:sldId id="326" r:id="rId7"/>
    <p:sldId id="347" r:id="rId8"/>
    <p:sldId id="333" r:id="rId9"/>
    <p:sldId id="335" r:id="rId10"/>
    <p:sldId id="332" r:id="rId11"/>
    <p:sldId id="348" r:id="rId12"/>
    <p:sldId id="340" r:id="rId13"/>
    <p:sldId id="336" r:id="rId14"/>
    <p:sldId id="317" r:id="rId15"/>
    <p:sldId id="331" r:id="rId16"/>
    <p:sldId id="343" r:id="rId17"/>
    <p:sldId id="263" r:id="rId18"/>
    <p:sldId id="342" r:id="rId19"/>
    <p:sldId id="258" r:id="rId20"/>
    <p:sldId id="339" r:id="rId21"/>
    <p:sldId id="338" r:id="rId22"/>
    <p:sldId id="344"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78B976-03ED-47D9-BBF6-84CF832D5124}">
          <p14:sldIdLst>
            <p14:sldId id="346"/>
            <p14:sldId id="267"/>
            <p14:sldId id="324"/>
            <p14:sldId id="329"/>
            <p14:sldId id="328"/>
            <p14:sldId id="326"/>
            <p14:sldId id="347"/>
            <p14:sldId id="333"/>
            <p14:sldId id="335"/>
            <p14:sldId id="332"/>
            <p14:sldId id="348"/>
          </p14:sldIdLst>
        </p14:section>
        <p14:section name="Chapter 3" id="{4DA18E57-1CB8-4773-AB34-E3CAF1488AE2}">
          <p14:sldIdLst>
            <p14:sldId id="340"/>
            <p14:sldId id="336"/>
            <p14:sldId id="317"/>
          </p14:sldIdLst>
        </p14:section>
        <p14:section name="Chapter 4" id="{8A0C0E4A-C3A9-4474-AEE3-B4F26AB9B4CF}">
          <p14:sldIdLst>
            <p14:sldId id="331"/>
            <p14:sldId id="343"/>
            <p14:sldId id="263"/>
            <p14:sldId id="342"/>
            <p14:sldId id="258"/>
            <p14:sldId id="339"/>
            <p14:sldId id="338"/>
            <p14:sldId id="344"/>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83" autoAdjust="0"/>
  </p:normalViewPr>
  <p:slideViewPr>
    <p:cSldViewPr snapToGrid="0">
      <p:cViewPr varScale="1">
        <p:scale>
          <a:sx n="70" d="100"/>
          <a:sy n="70" d="100"/>
        </p:scale>
        <p:origin x="536" y="60"/>
      </p:cViewPr>
      <p:guideLst/>
    </p:cSldViewPr>
  </p:slideViewPr>
  <p:notesTextViewPr>
    <p:cViewPr>
      <p:scale>
        <a:sx n="1" d="1"/>
        <a:sy n="1" d="1"/>
      </p:scale>
      <p:origin x="0" y="0"/>
    </p:cViewPr>
  </p:notesText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9C5D08-1BEB-4252-A5B4-3A3EBA2B4A5C}"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US"/>
        </a:p>
      </dgm:t>
    </dgm:pt>
    <dgm:pt modelId="{ADF11B54-E9E1-47A4-B45E-F52662B02E64}">
      <dgm:prSet custT="1"/>
      <dgm:spPr/>
      <dgm:t>
        <a:bodyPr/>
        <a:lstStyle/>
        <a:p>
          <a:r>
            <a:rPr lang="en-GB" sz="2400" dirty="0"/>
            <a:t>Organizations like data centres, metro rail companies, and hospitals struggle with traditional, reactive maintenance approaches.</a:t>
          </a:r>
          <a:endParaRPr lang="en-US" sz="2400" dirty="0"/>
        </a:p>
      </dgm:t>
    </dgm:pt>
    <dgm:pt modelId="{5B3A1522-7C75-49FF-9A9A-9C868A4C8543}" type="parTrans" cxnId="{BD1A8A09-0ADB-4FCA-91B9-1C80C600ACA1}">
      <dgm:prSet/>
      <dgm:spPr/>
      <dgm:t>
        <a:bodyPr/>
        <a:lstStyle/>
        <a:p>
          <a:endParaRPr lang="en-US" sz="2400"/>
        </a:p>
      </dgm:t>
    </dgm:pt>
    <dgm:pt modelId="{ED64E12C-92BB-4FF1-A89D-824217240147}" type="sibTrans" cxnId="{BD1A8A09-0ADB-4FCA-91B9-1C80C600ACA1}">
      <dgm:prSet phldrT="1" phldr="0"/>
      <dgm:spPr/>
      <dgm:t>
        <a:bodyPr/>
        <a:lstStyle/>
        <a:p>
          <a:endParaRPr lang="en-US" sz="2400"/>
        </a:p>
      </dgm:t>
    </dgm:pt>
    <dgm:pt modelId="{0263F2E7-C22E-43B6-BACE-208504338647}">
      <dgm:prSet custT="1"/>
      <dgm:spPr/>
      <dgm:t>
        <a:bodyPr/>
        <a:lstStyle/>
        <a:p>
          <a:r>
            <a:rPr lang="en-GB" sz="2400" dirty="0"/>
            <a:t>These approaches lead to prolonged downtimes, increased operational costs, and inefficient resource allocation as shown in the figure.</a:t>
          </a:r>
        </a:p>
      </dgm:t>
    </dgm:pt>
    <dgm:pt modelId="{B92CDFDE-5259-4D3A-8523-6E9B25A40ED9}" type="parTrans" cxnId="{1143DF8E-4B9C-42E6-A2D3-A51BE3D41FEF}">
      <dgm:prSet/>
      <dgm:spPr/>
      <dgm:t>
        <a:bodyPr/>
        <a:lstStyle/>
        <a:p>
          <a:endParaRPr lang="en-US" sz="2400"/>
        </a:p>
      </dgm:t>
    </dgm:pt>
    <dgm:pt modelId="{E91B8D2D-1902-45C6-85D4-08740BF49F33}" type="sibTrans" cxnId="{1143DF8E-4B9C-42E6-A2D3-A51BE3D41FEF}">
      <dgm:prSet phldrT="2" phldr="0"/>
      <dgm:spPr/>
      <dgm:t>
        <a:bodyPr/>
        <a:lstStyle/>
        <a:p>
          <a:endParaRPr lang="en-US" sz="2400"/>
        </a:p>
      </dgm:t>
    </dgm:pt>
    <dgm:pt modelId="{97843E44-E4C4-43BD-8EEE-83BF41F1ECAD}">
      <dgm:prSet custT="1"/>
      <dgm:spPr/>
      <dgm:t>
        <a:bodyPr/>
        <a:lstStyle/>
        <a:p>
          <a:r>
            <a:rPr lang="en-GB" sz="2400" dirty="0"/>
            <a:t>Many organizations face difficulties integrating and scaling predictive maintenance solutions due to issues like big data, system integration, and accuracy of predictive techniques.</a:t>
          </a:r>
          <a:endParaRPr lang="en-US" sz="2400" dirty="0"/>
        </a:p>
      </dgm:t>
    </dgm:pt>
    <dgm:pt modelId="{211E2017-BC66-4038-AB95-89BCF3450AFC}" type="parTrans" cxnId="{E7F54D18-31D4-4722-B3AA-491774E6B672}">
      <dgm:prSet/>
      <dgm:spPr/>
      <dgm:t>
        <a:bodyPr/>
        <a:lstStyle/>
        <a:p>
          <a:endParaRPr lang="en-US" sz="2400"/>
        </a:p>
      </dgm:t>
    </dgm:pt>
    <dgm:pt modelId="{117402E2-2A77-40B2-B60B-12340F1CD1FE}" type="sibTrans" cxnId="{E7F54D18-31D4-4722-B3AA-491774E6B672}">
      <dgm:prSet phldrT="3" phldr="0"/>
      <dgm:spPr/>
      <dgm:t>
        <a:bodyPr/>
        <a:lstStyle/>
        <a:p>
          <a:endParaRPr lang="en-US" sz="2400"/>
        </a:p>
      </dgm:t>
    </dgm:pt>
    <dgm:pt modelId="{7036F8DC-C050-4B6D-9618-EFD7ACB034BC}" type="pres">
      <dgm:prSet presAssocID="{5D9C5D08-1BEB-4252-A5B4-3A3EBA2B4A5C}" presName="vert0" presStyleCnt="0">
        <dgm:presLayoutVars>
          <dgm:dir/>
          <dgm:animOne val="branch"/>
          <dgm:animLvl val="lvl"/>
        </dgm:presLayoutVars>
      </dgm:prSet>
      <dgm:spPr/>
    </dgm:pt>
    <dgm:pt modelId="{F666A917-C64F-4143-8C50-56E701C6D5AA}" type="pres">
      <dgm:prSet presAssocID="{ADF11B54-E9E1-47A4-B45E-F52662B02E64}" presName="thickLine" presStyleLbl="alignNode1" presStyleIdx="0" presStyleCnt="3"/>
      <dgm:spPr/>
    </dgm:pt>
    <dgm:pt modelId="{2A4C7CDD-0318-44FA-ACF4-BB52188C1ADC}" type="pres">
      <dgm:prSet presAssocID="{ADF11B54-E9E1-47A4-B45E-F52662B02E64}" presName="horz1" presStyleCnt="0"/>
      <dgm:spPr/>
    </dgm:pt>
    <dgm:pt modelId="{F77B3930-5393-4FAD-83B6-96BCA719BB60}" type="pres">
      <dgm:prSet presAssocID="{ADF11B54-E9E1-47A4-B45E-F52662B02E64}" presName="tx1" presStyleLbl="revTx" presStyleIdx="0" presStyleCnt="3"/>
      <dgm:spPr/>
    </dgm:pt>
    <dgm:pt modelId="{66C53A50-D1E1-4FD2-9EB2-4EE1817429F7}" type="pres">
      <dgm:prSet presAssocID="{ADF11B54-E9E1-47A4-B45E-F52662B02E64}" presName="vert1" presStyleCnt="0"/>
      <dgm:spPr/>
    </dgm:pt>
    <dgm:pt modelId="{F36487C4-EDC3-488B-A2DB-3CFD2DC2DCB1}" type="pres">
      <dgm:prSet presAssocID="{0263F2E7-C22E-43B6-BACE-208504338647}" presName="thickLine" presStyleLbl="alignNode1" presStyleIdx="1" presStyleCnt="3"/>
      <dgm:spPr/>
    </dgm:pt>
    <dgm:pt modelId="{E3F06BE8-ED38-45D6-ABAB-5F25B62D6D1C}" type="pres">
      <dgm:prSet presAssocID="{0263F2E7-C22E-43B6-BACE-208504338647}" presName="horz1" presStyleCnt="0"/>
      <dgm:spPr/>
    </dgm:pt>
    <dgm:pt modelId="{840EC0B3-AC64-4DFF-9676-39615AD850D3}" type="pres">
      <dgm:prSet presAssocID="{0263F2E7-C22E-43B6-BACE-208504338647}" presName="tx1" presStyleLbl="revTx" presStyleIdx="1" presStyleCnt="3"/>
      <dgm:spPr/>
    </dgm:pt>
    <dgm:pt modelId="{E56768B6-AF16-40B2-A501-031C80795EBD}" type="pres">
      <dgm:prSet presAssocID="{0263F2E7-C22E-43B6-BACE-208504338647}" presName="vert1" presStyleCnt="0"/>
      <dgm:spPr/>
    </dgm:pt>
    <dgm:pt modelId="{3C7B41F8-2A0B-4047-8864-F0B9D441871F}" type="pres">
      <dgm:prSet presAssocID="{97843E44-E4C4-43BD-8EEE-83BF41F1ECAD}" presName="thickLine" presStyleLbl="alignNode1" presStyleIdx="2" presStyleCnt="3"/>
      <dgm:spPr/>
    </dgm:pt>
    <dgm:pt modelId="{C16981EA-635B-4105-8C71-EC0A7C38EA89}" type="pres">
      <dgm:prSet presAssocID="{97843E44-E4C4-43BD-8EEE-83BF41F1ECAD}" presName="horz1" presStyleCnt="0"/>
      <dgm:spPr/>
    </dgm:pt>
    <dgm:pt modelId="{5C5BE6CA-E8B6-460B-8E94-15571BFFF038}" type="pres">
      <dgm:prSet presAssocID="{97843E44-E4C4-43BD-8EEE-83BF41F1ECAD}" presName="tx1" presStyleLbl="revTx" presStyleIdx="2" presStyleCnt="3"/>
      <dgm:spPr/>
    </dgm:pt>
    <dgm:pt modelId="{10710029-B59D-457F-AEB4-CF052A67D470}" type="pres">
      <dgm:prSet presAssocID="{97843E44-E4C4-43BD-8EEE-83BF41F1ECAD}" presName="vert1" presStyleCnt="0"/>
      <dgm:spPr/>
    </dgm:pt>
  </dgm:ptLst>
  <dgm:cxnLst>
    <dgm:cxn modelId="{AB4B1306-7F3B-428A-9DEA-D34C132364B1}" type="presOf" srcId="{97843E44-E4C4-43BD-8EEE-83BF41F1ECAD}" destId="{5C5BE6CA-E8B6-460B-8E94-15571BFFF038}" srcOrd="0" destOrd="0" presId="urn:microsoft.com/office/officeart/2008/layout/LinedList"/>
    <dgm:cxn modelId="{BD1A8A09-0ADB-4FCA-91B9-1C80C600ACA1}" srcId="{5D9C5D08-1BEB-4252-A5B4-3A3EBA2B4A5C}" destId="{ADF11B54-E9E1-47A4-B45E-F52662B02E64}" srcOrd="0" destOrd="0" parTransId="{5B3A1522-7C75-49FF-9A9A-9C868A4C8543}" sibTransId="{ED64E12C-92BB-4FF1-A89D-824217240147}"/>
    <dgm:cxn modelId="{E7F54D18-31D4-4722-B3AA-491774E6B672}" srcId="{5D9C5D08-1BEB-4252-A5B4-3A3EBA2B4A5C}" destId="{97843E44-E4C4-43BD-8EEE-83BF41F1ECAD}" srcOrd="2" destOrd="0" parTransId="{211E2017-BC66-4038-AB95-89BCF3450AFC}" sibTransId="{117402E2-2A77-40B2-B60B-12340F1CD1FE}"/>
    <dgm:cxn modelId="{1143DF8E-4B9C-42E6-A2D3-A51BE3D41FEF}" srcId="{5D9C5D08-1BEB-4252-A5B4-3A3EBA2B4A5C}" destId="{0263F2E7-C22E-43B6-BACE-208504338647}" srcOrd="1" destOrd="0" parTransId="{B92CDFDE-5259-4D3A-8523-6E9B25A40ED9}" sibTransId="{E91B8D2D-1902-45C6-85D4-08740BF49F33}"/>
    <dgm:cxn modelId="{8D47379C-38DE-483D-B8F3-13A35C7FA179}" type="presOf" srcId="{0263F2E7-C22E-43B6-BACE-208504338647}" destId="{840EC0B3-AC64-4DFF-9676-39615AD850D3}" srcOrd="0" destOrd="0" presId="urn:microsoft.com/office/officeart/2008/layout/LinedList"/>
    <dgm:cxn modelId="{3D8845A0-AC3B-4BDC-BD21-F44F31B6B194}" type="presOf" srcId="{5D9C5D08-1BEB-4252-A5B4-3A3EBA2B4A5C}" destId="{7036F8DC-C050-4B6D-9618-EFD7ACB034BC}" srcOrd="0" destOrd="0" presId="urn:microsoft.com/office/officeart/2008/layout/LinedList"/>
    <dgm:cxn modelId="{A3306CB5-8FE5-4177-9261-71D5EAB89009}" type="presOf" srcId="{ADF11B54-E9E1-47A4-B45E-F52662B02E64}" destId="{F77B3930-5393-4FAD-83B6-96BCA719BB60}" srcOrd="0" destOrd="0" presId="urn:microsoft.com/office/officeart/2008/layout/LinedList"/>
    <dgm:cxn modelId="{7A2D17A1-A703-49E3-8ADF-178E562018FA}" type="presParOf" srcId="{7036F8DC-C050-4B6D-9618-EFD7ACB034BC}" destId="{F666A917-C64F-4143-8C50-56E701C6D5AA}" srcOrd="0" destOrd="0" presId="urn:microsoft.com/office/officeart/2008/layout/LinedList"/>
    <dgm:cxn modelId="{5BC7E6E6-384E-4004-A443-A83B32A4D927}" type="presParOf" srcId="{7036F8DC-C050-4B6D-9618-EFD7ACB034BC}" destId="{2A4C7CDD-0318-44FA-ACF4-BB52188C1ADC}" srcOrd="1" destOrd="0" presId="urn:microsoft.com/office/officeart/2008/layout/LinedList"/>
    <dgm:cxn modelId="{41EB5826-D6A1-4C14-9F95-80FAED13D5C3}" type="presParOf" srcId="{2A4C7CDD-0318-44FA-ACF4-BB52188C1ADC}" destId="{F77B3930-5393-4FAD-83B6-96BCA719BB60}" srcOrd="0" destOrd="0" presId="urn:microsoft.com/office/officeart/2008/layout/LinedList"/>
    <dgm:cxn modelId="{86B27331-A429-4590-A636-B01CB8AC1EE1}" type="presParOf" srcId="{2A4C7CDD-0318-44FA-ACF4-BB52188C1ADC}" destId="{66C53A50-D1E1-4FD2-9EB2-4EE1817429F7}" srcOrd="1" destOrd="0" presId="urn:microsoft.com/office/officeart/2008/layout/LinedList"/>
    <dgm:cxn modelId="{3508F55E-DBBB-433C-88ED-A0EDE9B3AF83}" type="presParOf" srcId="{7036F8DC-C050-4B6D-9618-EFD7ACB034BC}" destId="{F36487C4-EDC3-488B-A2DB-3CFD2DC2DCB1}" srcOrd="2" destOrd="0" presId="urn:microsoft.com/office/officeart/2008/layout/LinedList"/>
    <dgm:cxn modelId="{FD616297-E4BD-45CF-9259-CB63938F82F2}" type="presParOf" srcId="{7036F8DC-C050-4B6D-9618-EFD7ACB034BC}" destId="{E3F06BE8-ED38-45D6-ABAB-5F25B62D6D1C}" srcOrd="3" destOrd="0" presId="urn:microsoft.com/office/officeart/2008/layout/LinedList"/>
    <dgm:cxn modelId="{37C7784A-1F49-418E-AAE2-D2763D2B7333}" type="presParOf" srcId="{E3F06BE8-ED38-45D6-ABAB-5F25B62D6D1C}" destId="{840EC0B3-AC64-4DFF-9676-39615AD850D3}" srcOrd="0" destOrd="0" presId="urn:microsoft.com/office/officeart/2008/layout/LinedList"/>
    <dgm:cxn modelId="{C10A2CA9-4722-4959-A34D-BD24CB8443F3}" type="presParOf" srcId="{E3F06BE8-ED38-45D6-ABAB-5F25B62D6D1C}" destId="{E56768B6-AF16-40B2-A501-031C80795EBD}" srcOrd="1" destOrd="0" presId="urn:microsoft.com/office/officeart/2008/layout/LinedList"/>
    <dgm:cxn modelId="{49A25DE4-66F7-4201-A09E-7E1495561949}" type="presParOf" srcId="{7036F8DC-C050-4B6D-9618-EFD7ACB034BC}" destId="{3C7B41F8-2A0B-4047-8864-F0B9D441871F}" srcOrd="4" destOrd="0" presId="urn:microsoft.com/office/officeart/2008/layout/LinedList"/>
    <dgm:cxn modelId="{853EF07C-A147-4FD8-8DF6-A2F8C8CBE095}" type="presParOf" srcId="{7036F8DC-C050-4B6D-9618-EFD7ACB034BC}" destId="{C16981EA-635B-4105-8C71-EC0A7C38EA89}" srcOrd="5" destOrd="0" presId="urn:microsoft.com/office/officeart/2008/layout/LinedList"/>
    <dgm:cxn modelId="{1DBCA5BA-64C8-4C71-ADCF-7384BA4DEB66}" type="presParOf" srcId="{C16981EA-635B-4105-8C71-EC0A7C38EA89}" destId="{5C5BE6CA-E8B6-460B-8E94-15571BFFF038}" srcOrd="0" destOrd="0" presId="urn:microsoft.com/office/officeart/2008/layout/LinedList"/>
    <dgm:cxn modelId="{4B64F4D5-6919-4753-9DFD-A3D5C6F63877}" type="presParOf" srcId="{C16981EA-635B-4105-8C71-EC0A7C38EA89}" destId="{10710029-B59D-457F-AEB4-CF052A67D47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792155-A81B-4516-8352-B0827D66B3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6E1259E-1C6E-43C1-A42A-54BE3F7882D7}">
      <dgm:prSet/>
      <dgm:spPr/>
      <dgm:t>
        <a:bodyPr/>
        <a:lstStyle/>
        <a:p>
          <a:pPr>
            <a:lnSpc>
              <a:spcPct val="100000"/>
            </a:lnSpc>
          </a:pPr>
          <a:r>
            <a:rPr lang="en-GB" b="1" dirty="0"/>
            <a:t>1. MINIMAL DOWNTIME</a:t>
          </a:r>
          <a:endParaRPr lang="en-US" dirty="0"/>
        </a:p>
      </dgm:t>
    </dgm:pt>
    <dgm:pt modelId="{C28AEA5C-E586-48A3-A55A-CB99392DCDA4}" type="parTrans" cxnId="{DE95607B-9EBE-44C7-AF7C-9ABDE7ECC4DA}">
      <dgm:prSet/>
      <dgm:spPr/>
      <dgm:t>
        <a:bodyPr/>
        <a:lstStyle/>
        <a:p>
          <a:endParaRPr lang="en-US"/>
        </a:p>
      </dgm:t>
    </dgm:pt>
    <dgm:pt modelId="{0767478F-FE2D-4B72-A8A9-CF3017374563}" type="sibTrans" cxnId="{DE95607B-9EBE-44C7-AF7C-9ABDE7ECC4DA}">
      <dgm:prSet phldrT="1" phldr="0"/>
      <dgm:spPr/>
      <dgm:t>
        <a:bodyPr/>
        <a:lstStyle/>
        <a:p>
          <a:endParaRPr lang="en-US"/>
        </a:p>
      </dgm:t>
    </dgm:pt>
    <dgm:pt modelId="{6859E1F0-BA71-46B8-BADF-09E8B3EDA832}">
      <dgm:prSet/>
      <dgm:spPr/>
      <dgm:t>
        <a:bodyPr/>
        <a:lstStyle/>
        <a:p>
          <a:pPr>
            <a:lnSpc>
              <a:spcPct val="100000"/>
            </a:lnSpc>
          </a:pPr>
          <a:r>
            <a:rPr lang="en-GB" b="1" dirty="0"/>
            <a:t>2. INCREASED LIFESPAN</a:t>
          </a:r>
          <a:endParaRPr lang="en-US" dirty="0"/>
        </a:p>
      </dgm:t>
    </dgm:pt>
    <dgm:pt modelId="{2DE367A2-D5BA-4B40-A652-B960808B10CB}" type="parTrans" cxnId="{638CC9E1-E083-490F-AB36-AB7EB64E5D21}">
      <dgm:prSet/>
      <dgm:spPr/>
      <dgm:t>
        <a:bodyPr/>
        <a:lstStyle/>
        <a:p>
          <a:endParaRPr lang="en-US"/>
        </a:p>
      </dgm:t>
    </dgm:pt>
    <dgm:pt modelId="{856A76CC-9617-463F-96F0-B2DDA69573ED}" type="sibTrans" cxnId="{638CC9E1-E083-490F-AB36-AB7EB64E5D21}">
      <dgm:prSet phldrT="2" phldr="0"/>
      <dgm:spPr/>
      <dgm:t>
        <a:bodyPr/>
        <a:lstStyle/>
        <a:p>
          <a:endParaRPr lang="en-US" dirty="0"/>
        </a:p>
      </dgm:t>
    </dgm:pt>
    <dgm:pt modelId="{B2ED8777-2A64-4ACF-9F3E-B83B4E35CBB7}">
      <dgm:prSet/>
      <dgm:spPr/>
      <dgm:t>
        <a:bodyPr/>
        <a:lstStyle/>
        <a:p>
          <a:pPr>
            <a:lnSpc>
              <a:spcPct val="100000"/>
            </a:lnSpc>
          </a:pPr>
          <a:r>
            <a:rPr lang="en-GB" b="1" dirty="0"/>
            <a:t>3. RESOURCE ALLOCATION OPTIMIZATION</a:t>
          </a:r>
          <a:endParaRPr lang="en-US" dirty="0"/>
        </a:p>
      </dgm:t>
    </dgm:pt>
    <dgm:pt modelId="{78E765BB-8D06-4574-8E12-84F3BAA49948}" type="parTrans" cxnId="{394FE92F-9FDD-4185-88F4-C3DD0AA5FDF6}">
      <dgm:prSet/>
      <dgm:spPr/>
      <dgm:t>
        <a:bodyPr/>
        <a:lstStyle/>
        <a:p>
          <a:endParaRPr lang="en-US"/>
        </a:p>
      </dgm:t>
    </dgm:pt>
    <dgm:pt modelId="{2A79B40D-B260-4C33-A462-C4DD0836157F}" type="sibTrans" cxnId="{394FE92F-9FDD-4185-88F4-C3DD0AA5FDF6}">
      <dgm:prSet phldrT="3" phldr="0"/>
      <dgm:spPr/>
      <dgm:t>
        <a:bodyPr/>
        <a:lstStyle/>
        <a:p>
          <a:endParaRPr lang="en-US" dirty="0"/>
        </a:p>
      </dgm:t>
    </dgm:pt>
    <dgm:pt modelId="{0F392898-29DA-4A4A-B5AD-529AE3412DC1}">
      <dgm:prSet/>
      <dgm:spPr/>
      <dgm:t>
        <a:bodyPr/>
        <a:lstStyle/>
        <a:p>
          <a:pPr>
            <a:lnSpc>
              <a:spcPct val="100000"/>
            </a:lnSpc>
          </a:pPr>
          <a:r>
            <a:rPr lang="en-GB" b="1" dirty="0"/>
            <a:t>4. IMPROVED DECISION MAKING</a:t>
          </a:r>
          <a:endParaRPr lang="en-US" dirty="0"/>
        </a:p>
      </dgm:t>
    </dgm:pt>
    <dgm:pt modelId="{FCCC008F-E192-415B-BA56-D1CEC28820FA}" type="parTrans" cxnId="{5063724A-2B92-4303-B0BA-D3B305C9DD5A}">
      <dgm:prSet/>
      <dgm:spPr/>
      <dgm:t>
        <a:bodyPr/>
        <a:lstStyle/>
        <a:p>
          <a:endParaRPr lang="en-US"/>
        </a:p>
      </dgm:t>
    </dgm:pt>
    <dgm:pt modelId="{C616AFE5-46C6-4552-8548-4523F85857F5}" type="sibTrans" cxnId="{5063724A-2B92-4303-B0BA-D3B305C9DD5A}">
      <dgm:prSet phldrT="4" phldr="0"/>
      <dgm:spPr/>
      <dgm:t>
        <a:bodyPr/>
        <a:lstStyle/>
        <a:p>
          <a:endParaRPr lang="en-US"/>
        </a:p>
      </dgm:t>
    </dgm:pt>
    <dgm:pt modelId="{DFCB5EDE-8C00-45BF-A0B8-23F95A166337}" type="pres">
      <dgm:prSet presAssocID="{CC792155-A81B-4516-8352-B0827D66B309}" presName="root" presStyleCnt="0">
        <dgm:presLayoutVars>
          <dgm:dir/>
          <dgm:resizeHandles val="exact"/>
        </dgm:presLayoutVars>
      </dgm:prSet>
      <dgm:spPr/>
    </dgm:pt>
    <dgm:pt modelId="{C882B1A5-2D7B-4A5C-A275-1352B8651611}" type="pres">
      <dgm:prSet presAssocID="{86E1259E-1C6E-43C1-A42A-54BE3F7882D7}" presName="compNode" presStyleCnt="0"/>
      <dgm:spPr/>
    </dgm:pt>
    <dgm:pt modelId="{EE412180-B077-4FD9-ACD2-DF7DF87B67C4}" type="pres">
      <dgm:prSet presAssocID="{86E1259E-1C6E-43C1-A42A-54BE3F7882D7}" presName="bgRect" presStyleLbl="bgShp" presStyleIdx="0" presStyleCnt="4"/>
      <dgm:spPr/>
    </dgm:pt>
    <dgm:pt modelId="{AEF3D940-FFCE-49BD-A963-CAAA7477FD8B}" type="pres">
      <dgm:prSet presAssocID="{86E1259E-1C6E-43C1-A42A-54BE3F7882D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74A2B97-4165-493D-A5A2-C3A75274B5AB}" type="pres">
      <dgm:prSet presAssocID="{86E1259E-1C6E-43C1-A42A-54BE3F7882D7}" presName="spaceRect" presStyleCnt="0"/>
      <dgm:spPr/>
    </dgm:pt>
    <dgm:pt modelId="{41A30313-7051-4B66-B5A5-B6C158769878}" type="pres">
      <dgm:prSet presAssocID="{86E1259E-1C6E-43C1-A42A-54BE3F7882D7}" presName="parTx" presStyleLbl="revTx" presStyleIdx="0" presStyleCnt="4">
        <dgm:presLayoutVars>
          <dgm:chMax val="0"/>
          <dgm:chPref val="0"/>
        </dgm:presLayoutVars>
      </dgm:prSet>
      <dgm:spPr/>
    </dgm:pt>
    <dgm:pt modelId="{597EB090-FE1B-4A53-9619-226061403BCC}" type="pres">
      <dgm:prSet presAssocID="{0767478F-FE2D-4B72-A8A9-CF3017374563}" presName="sibTrans" presStyleCnt="0"/>
      <dgm:spPr/>
    </dgm:pt>
    <dgm:pt modelId="{71E1944F-7B3D-484D-95A1-1F124387A9D9}" type="pres">
      <dgm:prSet presAssocID="{6859E1F0-BA71-46B8-BADF-09E8B3EDA832}" presName="compNode" presStyleCnt="0"/>
      <dgm:spPr/>
    </dgm:pt>
    <dgm:pt modelId="{C5977394-81B2-47F4-8200-1EDA76FE8722}" type="pres">
      <dgm:prSet presAssocID="{6859E1F0-BA71-46B8-BADF-09E8B3EDA832}" presName="bgRect" presStyleLbl="bgShp" presStyleIdx="1" presStyleCnt="4"/>
      <dgm:spPr/>
    </dgm:pt>
    <dgm:pt modelId="{D437EC4A-EDD2-44BE-B6C6-3546B4DD9662}" type="pres">
      <dgm:prSet presAssocID="{6859E1F0-BA71-46B8-BADF-09E8B3EDA8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BB7E27EC-4E06-4F71-867F-FBBF6886A67F}" type="pres">
      <dgm:prSet presAssocID="{6859E1F0-BA71-46B8-BADF-09E8B3EDA832}" presName="spaceRect" presStyleCnt="0"/>
      <dgm:spPr/>
    </dgm:pt>
    <dgm:pt modelId="{2D964380-9D83-4EB2-A906-93615144843A}" type="pres">
      <dgm:prSet presAssocID="{6859E1F0-BA71-46B8-BADF-09E8B3EDA832}" presName="parTx" presStyleLbl="revTx" presStyleIdx="1" presStyleCnt="4">
        <dgm:presLayoutVars>
          <dgm:chMax val="0"/>
          <dgm:chPref val="0"/>
        </dgm:presLayoutVars>
      </dgm:prSet>
      <dgm:spPr/>
    </dgm:pt>
    <dgm:pt modelId="{20E98502-A29D-4EB3-A235-5251417851EC}" type="pres">
      <dgm:prSet presAssocID="{856A76CC-9617-463F-96F0-B2DDA69573ED}" presName="sibTrans" presStyleCnt="0"/>
      <dgm:spPr/>
    </dgm:pt>
    <dgm:pt modelId="{D952D08F-40EE-4036-900D-4F871D261E5E}" type="pres">
      <dgm:prSet presAssocID="{B2ED8777-2A64-4ACF-9F3E-B83B4E35CBB7}" presName="compNode" presStyleCnt="0"/>
      <dgm:spPr/>
    </dgm:pt>
    <dgm:pt modelId="{E10CDD42-ADA8-4DFF-ABB6-D735A28F275A}" type="pres">
      <dgm:prSet presAssocID="{B2ED8777-2A64-4ACF-9F3E-B83B4E35CBB7}" presName="bgRect" presStyleLbl="bgShp" presStyleIdx="2" presStyleCnt="4"/>
      <dgm:spPr/>
    </dgm:pt>
    <dgm:pt modelId="{60CC6330-957A-4DA6-95B7-139117AB3352}" type="pres">
      <dgm:prSet presAssocID="{B2ED8777-2A64-4ACF-9F3E-B83B4E35CBB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9B57CB5-FCED-44D0-94A1-11DD4AAFB09B}" type="pres">
      <dgm:prSet presAssocID="{B2ED8777-2A64-4ACF-9F3E-B83B4E35CBB7}" presName="spaceRect" presStyleCnt="0"/>
      <dgm:spPr/>
    </dgm:pt>
    <dgm:pt modelId="{BC625C81-6D1B-40DC-BBFA-929E35704CFB}" type="pres">
      <dgm:prSet presAssocID="{B2ED8777-2A64-4ACF-9F3E-B83B4E35CBB7}" presName="parTx" presStyleLbl="revTx" presStyleIdx="2" presStyleCnt="4">
        <dgm:presLayoutVars>
          <dgm:chMax val="0"/>
          <dgm:chPref val="0"/>
        </dgm:presLayoutVars>
      </dgm:prSet>
      <dgm:spPr/>
    </dgm:pt>
    <dgm:pt modelId="{930DE51A-8098-458C-8030-E2B768E05313}" type="pres">
      <dgm:prSet presAssocID="{2A79B40D-B260-4C33-A462-C4DD0836157F}" presName="sibTrans" presStyleCnt="0"/>
      <dgm:spPr/>
    </dgm:pt>
    <dgm:pt modelId="{88E649A2-8858-4965-88AB-370251039D07}" type="pres">
      <dgm:prSet presAssocID="{0F392898-29DA-4A4A-B5AD-529AE3412DC1}" presName="compNode" presStyleCnt="0"/>
      <dgm:spPr/>
    </dgm:pt>
    <dgm:pt modelId="{971C620F-ABC9-4C23-ADA4-41C570285416}" type="pres">
      <dgm:prSet presAssocID="{0F392898-29DA-4A4A-B5AD-529AE3412DC1}" presName="bgRect" presStyleLbl="bgShp" presStyleIdx="3" presStyleCnt="4"/>
      <dgm:spPr/>
    </dgm:pt>
    <dgm:pt modelId="{9B762A93-9EAF-4B08-933C-9BE023AE0529}" type="pres">
      <dgm:prSet presAssocID="{0F392898-29DA-4A4A-B5AD-529AE3412DC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593CFAA8-C3AA-4F2C-AD6E-6EE746FA0B49}" type="pres">
      <dgm:prSet presAssocID="{0F392898-29DA-4A4A-B5AD-529AE3412DC1}" presName="spaceRect" presStyleCnt="0"/>
      <dgm:spPr/>
    </dgm:pt>
    <dgm:pt modelId="{C35E0271-E6CC-4337-95C3-CC3D220D364A}" type="pres">
      <dgm:prSet presAssocID="{0F392898-29DA-4A4A-B5AD-529AE3412DC1}" presName="parTx" presStyleLbl="revTx" presStyleIdx="3" presStyleCnt="4">
        <dgm:presLayoutVars>
          <dgm:chMax val="0"/>
          <dgm:chPref val="0"/>
        </dgm:presLayoutVars>
      </dgm:prSet>
      <dgm:spPr/>
    </dgm:pt>
  </dgm:ptLst>
  <dgm:cxnLst>
    <dgm:cxn modelId="{394FE92F-9FDD-4185-88F4-C3DD0AA5FDF6}" srcId="{CC792155-A81B-4516-8352-B0827D66B309}" destId="{B2ED8777-2A64-4ACF-9F3E-B83B4E35CBB7}" srcOrd="2" destOrd="0" parTransId="{78E765BB-8D06-4574-8E12-84F3BAA49948}" sibTransId="{2A79B40D-B260-4C33-A462-C4DD0836157F}"/>
    <dgm:cxn modelId="{2EC3F760-31C5-414B-A9F2-639F3B8D3C67}" type="presOf" srcId="{86E1259E-1C6E-43C1-A42A-54BE3F7882D7}" destId="{41A30313-7051-4B66-B5A5-B6C158769878}" srcOrd="0" destOrd="0" presId="urn:microsoft.com/office/officeart/2018/2/layout/IconVerticalSolidList"/>
    <dgm:cxn modelId="{7548B046-8139-4BA1-993D-B4FF657E6ABA}" type="presOf" srcId="{6859E1F0-BA71-46B8-BADF-09E8B3EDA832}" destId="{2D964380-9D83-4EB2-A906-93615144843A}" srcOrd="0" destOrd="0" presId="urn:microsoft.com/office/officeart/2018/2/layout/IconVerticalSolidList"/>
    <dgm:cxn modelId="{5063724A-2B92-4303-B0BA-D3B305C9DD5A}" srcId="{CC792155-A81B-4516-8352-B0827D66B309}" destId="{0F392898-29DA-4A4A-B5AD-529AE3412DC1}" srcOrd="3" destOrd="0" parTransId="{FCCC008F-E192-415B-BA56-D1CEC28820FA}" sibTransId="{C616AFE5-46C6-4552-8548-4523F85857F5}"/>
    <dgm:cxn modelId="{DE95607B-9EBE-44C7-AF7C-9ABDE7ECC4DA}" srcId="{CC792155-A81B-4516-8352-B0827D66B309}" destId="{86E1259E-1C6E-43C1-A42A-54BE3F7882D7}" srcOrd="0" destOrd="0" parTransId="{C28AEA5C-E586-48A3-A55A-CB99392DCDA4}" sibTransId="{0767478F-FE2D-4B72-A8A9-CF3017374563}"/>
    <dgm:cxn modelId="{48A64B80-9988-4B9D-8FC4-0A6046EF567C}" type="presOf" srcId="{CC792155-A81B-4516-8352-B0827D66B309}" destId="{DFCB5EDE-8C00-45BF-A0B8-23F95A166337}" srcOrd="0" destOrd="0" presId="urn:microsoft.com/office/officeart/2018/2/layout/IconVerticalSolidList"/>
    <dgm:cxn modelId="{8C5E1990-1ACF-4206-BB9A-8D693966676C}" type="presOf" srcId="{B2ED8777-2A64-4ACF-9F3E-B83B4E35CBB7}" destId="{BC625C81-6D1B-40DC-BBFA-929E35704CFB}" srcOrd="0" destOrd="0" presId="urn:microsoft.com/office/officeart/2018/2/layout/IconVerticalSolidList"/>
    <dgm:cxn modelId="{8D3F1AB6-29CE-4128-9316-6864982FC26A}" type="presOf" srcId="{0F392898-29DA-4A4A-B5AD-529AE3412DC1}" destId="{C35E0271-E6CC-4337-95C3-CC3D220D364A}" srcOrd="0" destOrd="0" presId="urn:microsoft.com/office/officeart/2018/2/layout/IconVerticalSolidList"/>
    <dgm:cxn modelId="{638CC9E1-E083-490F-AB36-AB7EB64E5D21}" srcId="{CC792155-A81B-4516-8352-B0827D66B309}" destId="{6859E1F0-BA71-46B8-BADF-09E8B3EDA832}" srcOrd="1" destOrd="0" parTransId="{2DE367A2-D5BA-4B40-A652-B960808B10CB}" sibTransId="{856A76CC-9617-463F-96F0-B2DDA69573ED}"/>
    <dgm:cxn modelId="{87CE757A-FAB4-4439-A63E-32C878BE7444}" type="presParOf" srcId="{DFCB5EDE-8C00-45BF-A0B8-23F95A166337}" destId="{C882B1A5-2D7B-4A5C-A275-1352B8651611}" srcOrd="0" destOrd="0" presId="urn:microsoft.com/office/officeart/2018/2/layout/IconVerticalSolidList"/>
    <dgm:cxn modelId="{3F07F48E-D894-4E22-8C32-C833240CD2CC}" type="presParOf" srcId="{C882B1A5-2D7B-4A5C-A275-1352B8651611}" destId="{EE412180-B077-4FD9-ACD2-DF7DF87B67C4}" srcOrd="0" destOrd="0" presId="urn:microsoft.com/office/officeart/2018/2/layout/IconVerticalSolidList"/>
    <dgm:cxn modelId="{C4E27B29-0294-4A9E-BA6B-29F8ED06C80F}" type="presParOf" srcId="{C882B1A5-2D7B-4A5C-A275-1352B8651611}" destId="{AEF3D940-FFCE-49BD-A963-CAAA7477FD8B}" srcOrd="1" destOrd="0" presId="urn:microsoft.com/office/officeart/2018/2/layout/IconVerticalSolidList"/>
    <dgm:cxn modelId="{EAB61AA2-C1BE-4E35-93A2-BF750B88D781}" type="presParOf" srcId="{C882B1A5-2D7B-4A5C-A275-1352B8651611}" destId="{A74A2B97-4165-493D-A5A2-C3A75274B5AB}" srcOrd="2" destOrd="0" presId="urn:microsoft.com/office/officeart/2018/2/layout/IconVerticalSolidList"/>
    <dgm:cxn modelId="{CC8F13A6-8441-4CFB-80DE-B7FDE533A99B}" type="presParOf" srcId="{C882B1A5-2D7B-4A5C-A275-1352B8651611}" destId="{41A30313-7051-4B66-B5A5-B6C158769878}" srcOrd="3" destOrd="0" presId="urn:microsoft.com/office/officeart/2018/2/layout/IconVerticalSolidList"/>
    <dgm:cxn modelId="{008A4D76-820C-424F-A6D3-CA2C9747C21B}" type="presParOf" srcId="{DFCB5EDE-8C00-45BF-A0B8-23F95A166337}" destId="{597EB090-FE1B-4A53-9619-226061403BCC}" srcOrd="1" destOrd="0" presId="urn:microsoft.com/office/officeart/2018/2/layout/IconVerticalSolidList"/>
    <dgm:cxn modelId="{F9D2E92E-BBDF-400E-A52E-344FD53B1E3B}" type="presParOf" srcId="{DFCB5EDE-8C00-45BF-A0B8-23F95A166337}" destId="{71E1944F-7B3D-484D-95A1-1F124387A9D9}" srcOrd="2" destOrd="0" presId="urn:microsoft.com/office/officeart/2018/2/layout/IconVerticalSolidList"/>
    <dgm:cxn modelId="{16272755-DF56-42E3-A965-C5D9909FF467}" type="presParOf" srcId="{71E1944F-7B3D-484D-95A1-1F124387A9D9}" destId="{C5977394-81B2-47F4-8200-1EDA76FE8722}" srcOrd="0" destOrd="0" presId="urn:microsoft.com/office/officeart/2018/2/layout/IconVerticalSolidList"/>
    <dgm:cxn modelId="{47A57435-3156-4CA8-8BC3-04EC7A6CE9AA}" type="presParOf" srcId="{71E1944F-7B3D-484D-95A1-1F124387A9D9}" destId="{D437EC4A-EDD2-44BE-B6C6-3546B4DD9662}" srcOrd="1" destOrd="0" presId="urn:microsoft.com/office/officeart/2018/2/layout/IconVerticalSolidList"/>
    <dgm:cxn modelId="{B2DB695E-1789-49A3-8903-1BA61FE9AAC5}" type="presParOf" srcId="{71E1944F-7B3D-484D-95A1-1F124387A9D9}" destId="{BB7E27EC-4E06-4F71-867F-FBBF6886A67F}" srcOrd="2" destOrd="0" presId="urn:microsoft.com/office/officeart/2018/2/layout/IconVerticalSolidList"/>
    <dgm:cxn modelId="{994378BC-C5D1-48A1-A430-83F07DE43B4E}" type="presParOf" srcId="{71E1944F-7B3D-484D-95A1-1F124387A9D9}" destId="{2D964380-9D83-4EB2-A906-93615144843A}" srcOrd="3" destOrd="0" presId="urn:microsoft.com/office/officeart/2018/2/layout/IconVerticalSolidList"/>
    <dgm:cxn modelId="{2D93AE03-A76F-413E-B5FA-6D022E3A8902}" type="presParOf" srcId="{DFCB5EDE-8C00-45BF-A0B8-23F95A166337}" destId="{20E98502-A29D-4EB3-A235-5251417851EC}" srcOrd="3" destOrd="0" presId="urn:microsoft.com/office/officeart/2018/2/layout/IconVerticalSolidList"/>
    <dgm:cxn modelId="{4709A6F7-6459-4180-A68B-98BD9D2A5D3E}" type="presParOf" srcId="{DFCB5EDE-8C00-45BF-A0B8-23F95A166337}" destId="{D952D08F-40EE-4036-900D-4F871D261E5E}" srcOrd="4" destOrd="0" presId="urn:microsoft.com/office/officeart/2018/2/layout/IconVerticalSolidList"/>
    <dgm:cxn modelId="{0F0039CA-7437-44AC-9C0F-5885639A94EF}" type="presParOf" srcId="{D952D08F-40EE-4036-900D-4F871D261E5E}" destId="{E10CDD42-ADA8-4DFF-ABB6-D735A28F275A}" srcOrd="0" destOrd="0" presId="urn:microsoft.com/office/officeart/2018/2/layout/IconVerticalSolidList"/>
    <dgm:cxn modelId="{B25FF898-60EC-4E4C-8E28-A5884510F766}" type="presParOf" srcId="{D952D08F-40EE-4036-900D-4F871D261E5E}" destId="{60CC6330-957A-4DA6-95B7-139117AB3352}" srcOrd="1" destOrd="0" presId="urn:microsoft.com/office/officeart/2018/2/layout/IconVerticalSolidList"/>
    <dgm:cxn modelId="{7E0E05F7-1FD4-4629-838F-3DDF506DF6E0}" type="presParOf" srcId="{D952D08F-40EE-4036-900D-4F871D261E5E}" destId="{19B57CB5-FCED-44D0-94A1-11DD4AAFB09B}" srcOrd="2" destOrd="0" presId="urn:microsoft.com/office/officeart/2018/2/layout/IconVerticalSolidList"/>
    <dgm:cxn modelId="{613A729D-8E0A-421D-AF6B-6C63B7C64F4B}" type="presParOf" srcId="{D952D08F-40EE-4036-900D-4F871D261E5E}" destId="{BC625C81-6D1B-40DC-BBFA-929E35704CFB}" srcOrd="3" destOrd="0" presId="urn:microsoft.com/office/officeart/2018/2/layout/IconVerticalSolidList"/>
    <dgm:cxn modelId="{3A3821B2-63BF-4C2A-BFAA-A7DFD8DBBC38}" type="presParOf" srcId="{DFCB5EDE-8C00-45BF-A0B8-23F95A166337}" destId="{930DE51A-8098-458C-8030-E2B768E05313}" srcOrd="5" destOrd="0" presId="urn:microsoft.com/office/officeart/2018/2/layout/IconVerticalSolidList"/>
    <dgm:cxn modelId="{2F6B7444-F3F4-403A-A6C8-102E742BF665}" type="presParOf" srcId="{DFCB5EDE-8C00-45BF-A0B8-23F95A166337}" destId="{88E649A2-8858-4965-88AB-370251039D07}" srcOrd="6" destOrd="0" presId="urn:microsoft.com/office/officeart/2018/2/layout/IconVerticalSolidList"/>
    <dgm:cxn modelId="{D0221A9D-C3EE-4364-9669-ED50B04215D4}" type="presParOf" srcId="{88E649A2-8858-4965-88AB-370251039D07}" destId="{971C620F-ABC9-4C23-ADA4-41C570285416}" srcOrd="0" destOrd="0" presId="urn:microsoft.com/office/officeart/2018/2/layout/IconVerticalSolidList"/>
    <dgm:cxn modelId="{FA04E5B7-E0C8-4894-BD9A-3D78986682DC}" type="presParOf" srcId="{88E649A2-8858-4965-88AB-370251039D07}" destId="{9B762A93-9EAF-4B08-933C-9BE023AE0529}" srcOrd="1" destOrd="0" presId="urn:microsoft.com/office/officeart/2018/2/layout/IconVerticalSolidList"/>
    <dgm:cxn modelId="{82E8FC40-1096-4602-A226-A27371FED5BA}" type="presParOf" srcId="{88E649A2-8858-4965-88AB-370251039D07}" destId="{593CFAA8-C3AA-4F2C-AD6E-6EE746FA0B49}" srcOrd="2" destOrd="0" presId="urn:microsoft.com/office/officeart/2018/2/layout/IconVerticalSolidList"/>
    <dgm:cxn modelId="{FE26BA76-8283-4776-AF73-7B745B83B73A}" type="presParOf" srcId="{88E649A2-8858-4965-88AB-370251039D07}" destId="{C35E0271-E6CC-4337-95C3-CC3D220D36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122D20-1211-497E-B5F3-D069DFCB3F7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DB79F94-BC09-46E5-9D46-F868AC712C94}">
      <dgm:prSet custT="1"/>
      <dgm:spPr/>
      <dgm:t>
        <a:bodyPr/>
        <a:lstStyle/>
        <a:p>
          <a:pPr>
            <a:lnSpc>
              <a:spcPct val="100000"/>
            </a:lnSpc>
          </a:pPr>
          <a:r>
            <a:rPr lang="en-GB" sz="2000" b="1" dirty="0"/>
            <a:t>Dataset: MetroPT-3 site data with over 1 million rows and 16 columns.</a:t>
          </a:r>
          <a:endParaRPr lang="en-GB" sz="2000" dirty="0"/>
        </a:p>
      </dgm:t>
    </dgm:pt>
    <dgm:pt modelId="{DA45BBD1-0A9D-4057-8C13-3E37027EDDE2}" type="parTrans" cxnId="{1B522D32-35E9-4A7E-9090-8AE44FE2CBD5}">
      <dgm:prSet/>
      <dgm:spPr/>
      <dgm:t>
        <a:bodyPr/>
        <a:lstStyle/>
        <a:p>
          <a:endParaRPr lang="en-GB" sz="2000"/>
        </a:p>
      </dgm:t>
    </dgm:pt>
    <dgm:pt modelId="{BFDDC57F-DDB0-4FC6-8124-616CC45DD6BD}" type="sibTrans" cxnId="{1B522D32-35E9-4A7E-9090-8AE44FE2CBD5}">
      <dgm:prSet/>
      <dgm:spPr/>
      <dgm:t>
        <a:bodyPr/>
        <a:lstStyle/>
        <a:p>
          <a:endParaRPr lang="en-GB" sz="2000"/>
        </a:p>
      </dgm:t>
    </dgm:pt>
    <dgm:pt modelId="{193FF882-3E8E-4084-9E27-45A05491B0F5}">
      <dgm:prSet custT="1"/>
      <dgm:spPr/>
      <dgm:t>
        <a:bodyPr/>
        <a:lstStyle/>
        <a:p>
          <a:pPr>
            <a:lnSpc>
              <a:spcPct val="100000"/>
            </a:lnSpc>
          </a:pPr>
          <a:r>
            <a:rPr lang="en-GB" sz="2000" b="1" dirty="0"/>
            <a:t>Data Sampling:</a:t>
          </a:r>
          <a:r>
            <a:rPr lang="en-GB" sz="2000" dirty="0"/>
            <a:t> Hybrid sampling approach to address class imbalance</a:t>
          </a:r>
        </a:p>
      </dgm:t>
    </dgm:pt>
    <dgm:pt modelId="{88A6ADC8-4D6A-4E46-A8D2-8562BA6F73F5}" type="parTrans" cxnId="{53C218C2-9124-4EA2-BD93-C439BD58B1F7}">
      <dgm:prSet/>
      <dgm:spPr/>
      <dgm:t>
        <a:bodyPr/>
        <a:lstStyle/>
        <a:p>
          <a:endParaRPr lang="en-GB" sz="2000"/>
        </a:p>
      </dgm:t>
    </dgm:pt>
    <dgm:pt modelId="{3E9F3A6F-18C0-4AFF-BC77-ECD60ABBE9A0}" type="sibTrans" cxnId="{53C218C2-9124-4EA2-BD93-C439BD58B1F7}">
      <dgm:prSet/>
      <dgm:spPr/>
      <dgm:t>
        <a:bodyPr/>
        <a:lstStyle/>
        <a:p>
          <a:endParaRPr lang="en-GB" sz="2000"/>
        </a:p>
      </dgm:t>
    </dgm:pt>
    <dgm:pt modelId="{C5DDF88C-4BAF-4C64-8E40-3BC210B85631}">
      <dgm:prSet custT="1"/>
      <dgm:spPr/>
      <dgm:t>
        <a:bodyPr/>
        <a:lstStyle/>
        <a:p>
          <a:pPr>
            <a:lnSpc>
              <a:spcPct val="100000"/>
            </a:lnSpc>
          </a:pPr>
          <a:r>
            <a:rPr lang="en-GB" sz="2000" b="1" dirty="0"/>
            <a:t>Model Development:</a:t>
          </a:r>
        </a:p>
        <a:p>
          <a:pPr>
            <a:lnSpc>
              <a:spcPct val="100000"/>
            </a:lnSpc>
          </a:pPr>
          <a:r>
            <a:rPr lang="en-GB" sz="2000" b="1" dirty="0"/>
            <a:t>Select Prevalent Features</a:t>
          </a:r>
        </a:p>
        <a:p>
          <a:pPr>
            <a:lnSpc>
              <a:spcPct val="100000"/>
            </a:lnSpc>
          </a:pPr>
          <a:r>
            <a:rPr lang="en-GB" sz="2000" b="1" dirty="0"/>
            <a:t>80/20 split</a:t>
          </a:r>
          <a:r>
            <a:rPr lang="en-GB" sz="2000" dirty="0"/>
            <a:t>, Logistic Regression, Decision Tree, Random Forest, Gradient Boosting Machine, and Neural Networks.</a:t>
          </a:r>
        </a:p>
      </dgm:t>
    </dgm:pt>
    <dgm:pt modelId="{829564D5-5DFD-470A-8CCE-2667F39439CB}" type="parTrans" cxnId="{035FC6F1-AD24-4134-9491-972AEACEEAF4}">
      <dgm:prSet/>
      <dgm:spPr/>
      <dgm:t>
        <a:bodyPr/>
        <a:lstStyle/>
        <a:p>
          <a:endParaRPr lang="en-GB" sz="2000"/>
        </a:p>
      </dgm:t>
    </dgm:pt>
    <dgm:pt modelId="{F677B8E4-2726-45D2-B9A5-E13CBF5D0CB9}" type="sibTrans" cxnId="{035FC6F1-AD24-4134-9491-972AEACEEAF4}">
      <dgm:prSet/>
      <dgm:spPr/>
      <dgm:t>
        <a:bodyPr/>
        <a:lstStyle/>
        <a:p>
          <a:endParaRPr lang="en-GB" sz="2000"/>
        </a:p>
      </dgm:t>
    </dgm:pt>
    <dgm:pt modelId="{C02F422B-27D2-4A52-8802-A1BF1AF19968}">
      <dgm:prSet custT="1"/>
      <dgm:spPr/>
      <dgm:t>
        <a:bodyPr/>
        <a:lstStyle/>
        <a:p>
          <a:pPr>
            <a:lnSpc>
              <a:spcPct val="100000"/>
            </a:lnSpc>
          </a:pPr>
          <a:r>
            <a:rPr lang="en-GB" sz="2000" b="1" dirty="0"/>
            <a:t>Model Evaluation:</a:t>
          </a:r>
          <a:r>
            <a:rPr lang="en-GB" sz="2000" dirty="0"/>
            <a:t> Accuracy, Precision, Recall and F1-score</a:t>
          </a:r>
        </a:p>
      </dgm:t>
    </dgm:pt>
    <dgm:pt modelId="{3F2EEA71-3EE9-4E24-AE07-F9D804DDC596}" type="parTrans" cxnId="{30149DB7-2902-43F1-8F36-FDAD610C6EBC}">
      <dgm:prSet/>
      <dgm:spPr/>
      <dgm:t>
        <a:bodyPr/>
        <a:lstStyle/>
        <a:p>
          <a:endParaRPr lang="en-GB" sz="2000"/>
        </a:p>
      </dgm:t>
    </dgm:pt>
    <dgm:pt modelId="{03440855-ACAD-41AC-B130-F32EE86AE294}" type="sibTrans" cxnId="{30149DB7-2902-43F1-8F36-FDAD610C6EBC}">
      <dgm:prSet/>
      <dgm:spPr/>
      <dgm:t>
        <a:bodyPr/>
        <a:lstStyle/>
        <a:p>
          <a:endParaRPr lang="en-GB" sz="2000"/>
        </a:p>
      </dgm:t>
    </dgm:pt>
    <dgm:pt modelId="{121FE66F-896E-4659-8A0B-DDAD4F81F4B7}">
      <dgm:prSet custT="1"/>
      <dgm:spPr/>
      <dgm:t>
        <a:bodyPr/>
        <a:lstStyle/>
        <a:p>
          <a:pPr>
            <a:lnSpc>
              <a:spcPct val="100000"/>
            </a:lnSpc>
          </a:pPr>
          <a:r>
            <a:rPr lang="en-GB" sz="2000" b="1" dirty="0"/>
            <a:t>Data Pre-processing</a:t>
          </a:r>
          <a:r>
            <a:rPr lang="en-GB" sz="2000" dirty="0"/>
            <a:t>: Ensure data quality and data reliability.</a:t>
          </a:r>
        </a:p>
      </dgm:t>
    </dgm:pt>
    <dgm:pt modelId="{8C6053B8-1EC1-4D09-8C7D-A1B8874F671E}" type="parTrans" cxnId="{DAB08498-26F4-4A30-967D-5CFC96657644}">
      <dgm:prSet/>
      <dgm:spPr/>
      <dgm:t>
        <a:bodyPr/>
        <a:lstStyle/>
        <a:p>
          <a:endParaRPr lang="en-GB"/>
        </a:p>
      </dgm:t>
    </dgm:pt>
    <dgm:pt modelId="{97DB89B5-4AD5-4FF2-90D6-A5D1682E83E0}" type="sibTrans" cxnId="{DAB08498-26F4-4A30-967D-5CFC96657644}">
      <dgm:prSet/>
      <dgm:spPr/>
      <dgm:t>
        <a:bodyPr/>
        <a:lstStyle/>
        <a:p>
          <a:endParaRPr lang="en-GB"/>
        </a:p>
      </dgm:t>
    </dgm:pt>
    <dgm:pt modelId="{825E760D-B283-4FDB-A856-1C09A313D8E1}">
      <dgm:prSet custT="1"/>
      <dgm:spPr/>
      <dgm:t>
        <a:bodyPr/>
        <a:lstStyle/>
        <a:p>
          <a:pPr>
            <a:lnSpc>
              <a:spcPct val="100000"/>
            </a:lnSpc>
          </a:pPr>
          <a:r>
            <a:rPr lang="en-GB" sz="2000" b="1"/>
            <a:t>Exploratory Data Analysis (EDA):</a:t>
          </a:r>
          <a:r>
            <a:rPr lang="en-GB" sz="2000"/>
            <a:t> Explore patterns, trends, and variables relationship.</a:t>
          </a:r>
          <a:endParaRPr lang="en-GB" sz="2000" dirty="0"/>
        </a:p>
      </dgm:t>
    </dgm:pt>
    <dgm:pt modelId="{0A051A5E-41DD-44C8-91E5-5936FE6193B4}" type="parTrans" cxnId="{85F2F11F-809C-4B72-B229-EF78F0AF2AAF}">
      <dgm:prSet/>
      <dgm:spPr/>
      <dgm:t>
        <a:bodyPr/>
        <a:lstStyle/>
        <a:p>
          <a:endParaRPr lang="en-GB"/>
        </a:p>
      </dgm:t>
    </dgm:pt>
    <dgm:pt modelId="{27CCEDE4-4D4A-4C0C-9234-A0EC4AC9841B}" type="sibTrans" cxnId="{85F2F11F-809C-4B72-B229-EF78F0AF2AAF}">
      <dgm:prSet/>
      <dgm:spPr/>
      <dgm:t>
        <a:bodyPr/>
        <a:lstStyle/>
        <a:p>
          <a:endParaRPr lang="en-GB"/>
        </a:p>
      </dgm:t>
    </dgm:pt>
    <dgm:pt modelId="{0B074C23-4E54-4AE1-A52B-A4DC8FE27FF0}">
      <dgm:prSet custT="1"/>
      <dgm:spPr/>
      <dgm:t>
        <a:bodyPr/>
        <a:lstStyle/>
        <a:p>
          <a:pPr>
            <a:lnSpc>
              <a:spcPct val="100000"/>
            </a:lnSpc>
          </a:pPr>
          <a:r>
            <a:rPr lang="en-US" sz="2000" dirty="0"/>
            <a:t>Engineer Failure column from given dates and time</a:t>
          </a:r>
          <a:endParaRPr lang="en-GB" sz="2000" dirty="0"/>
        </a:p>
      </dgm:t>
    </dgm:pt>
    <dgm:pt modelId="{E52ED91B-870C-432A-B007-AAF73FE1E822}" type="parTrans" cxnId="{5B22C867-3D14-4AA5-8193-DC7A438B7507}">
      <dgm:prSet/>
      <dgm:spPr/>
      <dgm:t>
        <a:bodyPr/>
        <a:lstStyle/>
        <a:p>
          <a:endParaRPr lang="en-GB"/>
        </a:p>
      </dgm:t>
    </dgm:pt>
    <dgm:pt modelId="{55735718-D7D7-4F73-9528-D3D8AF698C39}" type="sibTrans" cxnId="{5B22C867-3D14-4AA5-8193-DC7A438B7507}">
      <dgm:prSet/>
      <dgm:spPr/>
      <dgm:t>
        <a:bodyPr/>
        <a:lstStyle/>
        <a:p>
          <a:endParaRPr lang="en-GB"/>
        </a:p>
      </dgm:t>
    </dgm:pt>
    <dgm:pt modelId="{F57114A1-0469-48CF-A455-2E4731E7AC39}" type="pres">
      <dgm:prSet presAssocID="{36122D20-1211-497E-B5F3-D069DFCB3F7E}" presName="diagram" presStyleCnt="0">
        <dgm:presLayoutVars>
          <dgm:dir/>
          <dgm:resizeHandles val="exact"/>
        </dgm:presLayoutVars>
      </dgm:prSet>
      <dgm:spPr/>
    </dgm:pt>
    <dgm:pt modelId="{8382B794-4E91-4AEB-8B89-3DDB61759084}" type="pres">
      <dgm:prSet presAssocID="{8DB79F94-BC09-46E5-9D46-F868AC712C94}" presName="node" presStyleLbl="node1" presStyleIdx="0" presStyleCnt="7">
        <dgm:presLayoutVars>
          <dgm:bulletEnabled val="1"/>
        </dgm:presLayoutVars>
      </dgm:prSet>
      <dgm:spPr/>
    </dgm:pt>
    <dgm:pt modelId="{39B5215F-2521-464A-BA0B-61ED7E0CCB7C}" type="pres">
      <dgm:prSet presAssocID="{BFDDC57F-DDB0-4FC6-8124-616CC45DD6BD}" presName="sibTrans" presStyleCnt="0"/>
      <dgm:spPr/>
    </dgm:pt>
    <dgm:pt modelId="{592A321F-5D08-46B1-8755-BA5384F29D96}" type="pres">
      <dgm:prSet presAssocID="{825E760D-B283-4FDB-A856-1C09A313D8E1}" presName="node" presStyleLbl="node1" presStyleIdx="1" presStyleCnt="7">
        <dgm:presLayoutVars>
          <dgm:bulletEnabled val="1"/>
        </dgm:presLayoutVars>
      </dgm:prSet>
      <dgm:spPr/>
    </dgm:pt>
    <dgm:pt modelId="{AE1BCCD8-F6E9-4B85-8012-B54BF13475EE}" type="pres">
      <dgm:prSet presAssocID="{27CCEDE4-4D4A-4C0C-9234-A0EC4AC9841B}" presName="sibTrans" presStyleCnt="0"/>
      <dgm:spPr/>
    </dgm:pt>
    <dgm:pt modelId="{0DD638B6-30D4-44C6-8671-E112A276BC45}" type="pres">
      <dgm:prSet presAssocID="{121FE66F-896E-4659-8A0B-DDAD4F81F4B7}" presName="node" presStyleLbl="node1" presStyleIdx="2" presStyleCnt="7">
        <dgm:presLayoutVars>
          <dgm:bulletEnabled val="1"/>
        </dgm:presLayoutVars>
      </dgm:prSet>
      <dgm:spPr/>
    </dgm:pt>
    <dgm:pt modelId="{8EF0108D-4241-4929-8E0B-F2EFA245F84D}" type="pres">
      <dgm:prSet presAssocID="{97DB89B5-4AD5-4FF2-90D6-A5D1682E83E0}" presName="sibTrans" presStyleCnt="0"/>
      <dgm:spPr/>
    </dgm:pt>
    <dgm:pt modelId="{E34F1FA4-9B25-41B7-B0E8-B7A03700FB6D}" type="pres">
      <dgm:prSet presAssocID="{0B074C23-4E54-4AE1-A52B-A4DC8FE27FF0}" presName="node" presStyleLbl="node1" presStyleIdx="3" presStyleCnt="7">
        <dgm:presLayoutVars>
          <dgm:bulletEnabled val="1"/>
        </dgm:presLayoutVars>
      </dgm:prSet>
      <dgm:spPr/>
    </dgm:pt>
    <dgm:pt modelId="{02504074-9151-4579-ADA0-31D0EF8D391B}" type="pres">
      <dgm:prSet presAssocID="{55735718-D7D7-4F73-9528-D3D8AF698C39}" presName="sibTrans" presStyleCnt="0"/>
      <dgm:spPr/>
    </dgm:pt>
    <dgm:pt modelId="{33F6CA13-9EDE-4F2C-9E5A-B02740385ACA}" type="pres">
      <dgm:prSet presAssocID="{193FF882-3E8E-4084-9E27-45A05491B0F5}" presName="node" presStyleLbl="node1" presStyleIdx="4" presStyleCnt="7" custScaleY="125838">
        <dgm:presLayoutVars>
          <dgm:bulletEnabled val="1"/>
        </dgm:presLayoutVars>
      </dgm:prSet>
      <dgm:spPr/>
    </dgm:pt>
    <dgm:pt modelId="{37AAC4F3-12B4-4FA7-8478-EBEB7540DA9C}" type="pres">
      <dgm:prSet presAssocID="{3E9F3A6F-18C0-4AFF-BC77-ECD60ABBE9A0}" presName="sibTrans" presStyleCnt="0"/>
      <dgm:spPr/>
    </dgm:pt>
    <dgm:pt modelId="{31379D36-E21F-472E-8853-9E1500BE1ADE}" type="pres">
      <dgm:prSet presAssocID="{C5DDF88C-4BAF-4C64-8E40-3BC210B85631}" presName="node" presStyleLbl="node1" presStyleIdx="5" presStyleCnt="7" custScaleX="267778" custScaleY="145615">
        <dgm:presLayoutVars>
          <dgm:bulletEnabled val="1"/>
        </dgm:presLayoutVars>
      </dgm:prSet>
      <dgm:spPr/>
    </dgm:pt>
    <dgm:pt modelId="{8C15F58E-14E8-46F0-BFDA-CAE6CF1BD58B}" type="pres">
      <dgm:prSet presAssocID="{F677B8E4-2726-45D2-B9A5-E13CBF5D0CB9}" presName="sibTrans" presStyleCnt="0"/>
      <dgm:spPr/>
    </dgm:pt>
    <dgm:pt modelId="{0BC77CC1-0A93-4D16-B415-55C117273D7B}" type="pres">
      <dgm:prSet presAssocID="{C02F422B-27D2-4A52-8802-A1BF1AF19968}" presName="node" presStyleLbl="node1" presStyleIdx="6" presStyleCnt="7">
        <dgm:presLayoutVars>
          <dgm:bulletEnabled val="1"/>
        </dgm:presLayoutVars>
      </dgm:prSet>
      <dgm:spPr/>
    </dgm:pt>
  </dgm:ptLst>
  <dgm:cxnLst>
    <dgm:cxn modelId="{85F2F11F-809C-4B72-B229-EF78F0AF2AAF}" srcId="{36122D20-1211-497E-B5F3-D069DFCB3F7E}" destId="{825E760D-B283-4FDB-A856-1C09A313D8E1}" srcOrd="1" destOrd="0" parTransId="{0A051A5E-41DD-44C8-91E5-5936FE6193B4}" sibTransId="{27CCEDE4-4D4A-4C0C-9234-A0EC4AC9841B}"/>
    <dgm:cxn modelId="{3A0CAA25-FB75-409C-9DF5-9089D50BBE0F}" type="presOf" srcId="{0B074C23-4E54-4AE1-A52B-A4DC8FE27FF0}" destId="{E34F1FA4-9B25-41B7-B0E8-B7A03700FB6D}" srcOrd="0" destOrd="0" presId="urn:microsoft.com/office/officeart/2005/8/layout/default"/>
    <dgm:cxn modelId="{1B522D32-35E9-4A7E-9090-8AE44FE2CBD5}" srcId="{36122D20-1211-497E-B5F3-D069DFCB3F7E}" destId="{8DB79F94-BC09-46E5-9D46-F868AC712C94}" srcOrd="0" destOrd="0" parTransId="{DA45BBD1-0A9D-4057-8C13-3E37027EDDE2}" sibTransId="{BFDDC57F-DDB0-4FC6-8124-616CC45DD6BD}"/>
    <dgm:cxn modelId="{68F0033E-1D5C-4642-9F20-4BC2280DE315}" type="presOf" srcId="{193FF882-3E8E-4084-9E27-45A05491B0F5}" destId="{33F6CA13-9EDE-4F2C-9E5A-B02740385ACA}" srcOrd="0" destOrd="0" presId="urn:microsoft.com/office/officeart/2005/8/layout/default"/>
    <dgm:cxn modelId="{5B22C867-3D14-4AA5-8193-DC7A438B7507}" srcId="{36122D20-1211-497E-B5F3-D069DFCB3F7E}" destId="{0B074C23-4E54-4AE1-A52B-A4DC8FE27FF0}" srcOrd="3" destOrd="0" parTransId="{E52ED91B-870C-432A-B007-AAF73FE1E822}" sibTransId="{55735718-D7D7-4F73-9528-D3D8AF698C39}"/>
    <dgm:cxn modelId="{C4C20950-0A0B-4EE0-B3DA-141B05265598}" type="presOf" srcId="{C5DDF88C-4BAF-4C64-8E40-3BC210B85631}" destId="{31379D36-E21F-472E-8853-9E1500BE1ADE}" srcOrd="0" destOrd="0" presId="urn:microsoft.com/office/officeart/2005/8/layout/default"/>
    <dgm:cxn modelId="{7EB6A475-CEF8-408B-BDA2-E138B54D10A0}" type="presOf" srcId="{121FE66F-896E-4659-8A0B-DDAD4F81F4B7}" destId="{0DD638B6-30D4-44C6-8671-E112A276BC45}" srcOrd="0" destOrd="0" presId="urn:microsoft.com/office/officeart/2005/8/layout/default"/>
    <dgm:cxn modelId="{C41ACB86-4158-453F-A638-3FB41B7ED4A7}" type="presOf" srcId="{36122D20-1211-497E-B5F3-D069DFCB3F7E}" destId="{F57114A1-0469-48CF-A455-2E4731E7AC39}" srcOrd="0" destOrd="0" presId="urn:microsoft.com/office/officeart/2005/8/layout/default"/>
    <dgm:cxn modelId="{DAB08498-26F4-4A30-967D-5CFC96657644}" srcId="{36122D20-1211-497E-B5F3-D069DFCB3F7E}" destId="{121FE66F-896E-4659-8A0B-DDAD4F81F4B7}" srcOrd="2" destOrd="0" parTransId="{8C6053B8-1EC1-4D09-8C7D-A1B8874F671E}" sibTransId="{97DB89B5-4AD5-4FF2-90D6-A5D1682E83E0}"/>
    <dgm:cxn modelId="{E5C8A6B3-5CA8-42A1-A4EB-922C02846D7F}" type="presOf" srcId="{C02F422B-27D2-4A52-8802-A1BF1AF19968}" destId="{0BC77CC1-0A93-4D16-B415-55C117273D7B}" srcOrd="0" destOrd="0" presId="urn:microsoft.com/office/officeart/2005/8/layout/default"/>
    <dgm:cxn modelId="{30149DB7-2902-43F1-8F36-FDAD610C6EBC}" srcId="{36122D20-1211-497E-B5F3-D069DFCB3F7E}" destId="{C02F422B-27D2-4A52-8802-A1BF1AF19968}" srcOrd="6" destOrd="0" parTransId="{3F2EEA71-3EE9-4E24-AE07-F9D804DDC596}" sibTransId="{03440855-ACAD-41AC-B130-F32EE86AE294}"/>
    <dgm:cxn modelId="{A6A385BE-12BD-41A4-82B9-A82AC728F215}" type="presOf" srcId="{8DB79F94-BC09-46E5-9D46-F868AC712C94}" destId="{8382B794-4E91-4AEB-8B89-3DDB61759084}" srcOrd="0" destOrd="0" presId="urn:microsoft.com/office/officeart/2005/8/layout/default"/>
    <dgm:cxn modelId="{53C218C2-9124-4EA2-BD93-C439BD58B1F7}" srcId="{36122D20-1211-497E-B5F3-D069DFCB3F7E}" destId="{193FF882-3E8E-4084-9E27-45A05491B0F5}" srcOrd="4" destOrd="0" parTransId="{88A6ADC8-4D6A-4E46-A8D2-8562BA6F73F5}" sibTransId="{3E9F3A6F-18C0-4AFF-BC77-ECD60ABBE9A0}"/>
    <dgm:cxn modelId="{035FC6F1-AD24-4134-9491-972AEACEEAF4}" srcId="{36122D20-1211-497E-B5F3-D069DFCB3F7E}" destId="{C5DDF88C-4BAF-4C64-8E40-3BC210B85631}" srcOrd="5" destOrd="0" parTransId="{829564D5-5DFD-470A-8CCE-2667F39439CB}" sibTransId="{F677B8E4-2726-45D2-B9A5-E13CBF5D0CB9}"/>
    <dgm:cxn modelId="{120218F7-FD06-4297-94C6-73F1DC78DB58}" type="presOf" srcId="{825E760D-B283-4FDB-A856-1C09A313D8E1}" destId="{592A321F-5D08-46B1-8755-BA5384F29D96}" srcOrd="0" destOrd="0" presId="urn:microsoft.com/office/officeart/2005/8/layout/default"/>
    <dgm:cxn modelId="{52A45D16-2D3A-488E-91CC-15982ADE4F37}" type="presParOf" srcId="{F57114A1-0469-48CF-A455-2E4731E7AC39}" destId="{8382B794-4E91-4AEB-8B89-3DDB61759084}" srcOrd="0" destOrd="0" presId="urn:microsoft.com/office/officeart/2005/8/layout/default"/>
    <dgm:cxn modelId="{D7F86F50-9BD8-4B5A-91C2-F2519BBE06E4}" type="presParOf" srcId="{F57114A1-0469-48CF-A455-2E4731E7AC39}" destId="{39B5215F-2521-464A-BA0B-61ED7E0CCB7C}" srcOrd="1" destOrd="0" presId="urn:microsoft.com/office/officeart/2005/8/layout/default"/>
    <dgm:cxn modelId="{6A684130-B50B-4388-8CE2-5E2DBB525175}" type="presParOf" srcId="{F57114A1-0469-48CF-A455-2E4731E7AC39}" destId="{592A321F-5D08-46B1-8755-BA5384F29D96}" srcOrd="2" destOrd="0" presId="urn:microsoft.com/office/officeart/2005/8/layout/default"/>
    <dgm:cxn modelId="{298527CF-9D36-4EEB-A1EA-4E207162C855}" type="presParOf" srcId="{F57114A1-0469-48CF-A455-2E4731E7AC39}" destId="{AE1BCCD8-F6E9-4B85-8012-B54BF13475EE}" srcOrd="3" destOrd="0" presId="urn:microsoft.com/office/officeart/2005/8/layout/default"/>
    <dgm:cxn modelId="{1EEB141A-FEB2-461B-A228-57472BC96826}" type="presParOf" srcId="{F57114A1-0469-48CF-A455-2E4731E7AC39}" destId="{0DD638B6-30D4-44C6-8671-E112A276BC45}" srcOrd="4" destOrd="0" presId="urn:microsoft.com/office/officeart/2005/8/layout/default"/>
    <dgm:cxn modelId="{BB9A25C0-52E8-4F6E-8D73-B301C99B12FC}" type="presParOf" srcId="{F57114A1-0469-48CF-A455-2E4731E7AC39}" destId="{8EF0108D-4241-4929-8E0B-F2EFA245F84D}" srcOrd="5" destOrd="0" presId="urn:microsoft.com/office/officeart/2005/8/layout/default"/>
    <dgm:cxn modelId="{46DFAF59-1EBE-4BEC-A07A-DF77559AA49A}" type="presParOf" srcId="{F57114A1-0469-48CF-A455-2E4731E7AC39}" destId="{E34F1FA4-9B25-41B7-B0E8-B7A03700FB6D}" srcOrd="6" destOrd="0" presId="urn:microsoft.com/office/officeart/2005/8/layout/default"/>
    <dgm:cxn modelId="{6A72B445-FB56-419A-8632-2B2C57236A7B}" type="presParOf" srcId="{F57114A1-0469-48CF-A455-2E4731E7AC39}" destId="{02504074-9151-4579-ADA0-31D0EF8D391B}" srcOrd="7" destOrd="0" presId="urn:microsoft.com/office/officeart/2005/8/layout/default"/>
    <dgm:cxn modelId="{1501EDDF-B53F-44DE-BDA6-86BA84FD3351}" type="presParOf" srcId="{F57114A1-0469-48CF-A455-2E4731E7AC39}" destId="{33F6CA13-9EDE-4F2C-9E5A-B02740385ACA}" srcOrd="8" destOrd="0" presId="urn:microsoft.com/office/officeart/2005/8/layout/default"/>
    <dgm:cxn modelId="{BA4A2C66-7825-42CE-9313-42433B962200}" type="presParOf" srcId="{F57114A1-0469-48CF-A455-2E4731E7AC39}" destId="{37AAC4F3-12B4-4FA7-8478-EBEB7540DA9C}" srcOrd="9" destOrd="0" presId="urn:microsoft.com/office/officeart/2005/8/layout/default"/>
    <dgm:cxn modelId="{119974F5-DD83-41F7-A4C9-8C431C507451}" type="presParOf" srcId="{F57114A1-0469-48CF-A455-2E4731E7AC39}" destId="{31379D36-E21F-472E-8853-9E1500BE1ADE}" srcOrd="10" destOrd="0" presId="urn:microsoft.com/office/officeart/2005/8/layout/default"/>
    <dgm:cxn modelId="{4F906B5E-8EAE-4534-A829-D5B0593FE2E1}" type="presParOf" srcId="{F57114A1-0469-48CF-A455-2E4731E7AC39}" destId="{8C15F58E-14E8-46F0-BFDA-CAE6CF1BD58B}" srcOrd="11" destOrd="0" presId="urn:microsoft.com/office/officeart/2005/8/layout/default"/>
    <dgm:cxn modelId="{0D73DC64-3CE7-48A2-806F-17143D7C8DAB}" type="presParOf" srcId="{F57114A1-0469-48CF-A455-2E4731E7AC39}" destId="{0BC77CC1-0A93-4D16-B415-55C117273D7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122D20-1211-497E-B5F3-D069DFCB3F7E}" type="doc">
      <dgm:prSet loTypeId="urn:microsoft.com/office/officeart/2005/8/layout/default" loCatId="list" qsTypeId="urn:microsoft.com/office/officeart/2005/8/quickstyle/simple1" qsCatId="simple" csTypeId="urn:microsoft.com/office/officeart/2005/8/colors/accent6_4" csCatId="accent6" phldr="1"/>
      <dgm:spPr/>
      <dgm:t>
        <a:bodyPr/>
        <a:lstStyle/>
        <a:p>
          <a:endParaRPr lang="en-US"/>
        </a:p>
      </dgm:t>
    </dgm:pt>
    <dgm:pt modelId="{CA3D98E0-EFC8-4884-A90D-904469C61182}">
      <dgm:prSet/>
      <dgm:spPr/>
      <dgm:t>
        <a:bodyPr/>
        <a:lstStyle/>
        <a:p>
          <a:r>
            <a:rPr lang="en-US" dirty="0"/>
            <a:t>Analog Dataset</a:t>
          </a:r>
          <a:endParaRPr lang="en-GB" dirty="0"/>
        </a:p>
      </dgm:t>
    </dgm:pt>
    <dgm:pt modelId="{1815EF6F-1B4D-46DD-AD05-C1E63408C91C}" type="parTrans" cxnId="{13D943DD-87A6-4CB4-A219-B77A6635EEC8}">
      <dgm:prSet/>
      <dgm:spPr/>
      <dgm:t>
        <a:bodyPr/>
        <a:lstStyle/>
        <a:p>
          <a:endParaRPr lang="en-GB"/>
        </a:p>
      </dgm:t>
    </dgm:pt>
    <dgm:pt modelId="{79E48BA0-5B21-4F60-94D9-E43182EDB2AD}" type="sibTrans" cxnId="{13D943DD-87A6-4CB4-A219-B77A6635EEC8}">
      <dgm:prSet/>
      <dgm:spPr/>
      <dgm:t>
        <a:bodyPr/>
        <a:lstStyle/>
        <a:p>
          <a:endParaRPr lang="en-GB"/>
        </a:p>
      </dgm:t>
    </dgm:pt>
    <dgm:pt modelId="{F57114A1-0469-48CF-A455-2E4731E7AC39}" type="pres">
      <dgm:prSet presAssocID="{36122D20-1211-497E-B5F3-D069DFCB3F7E}" presName="diagram" presStyleCnt="0">
        <dgm:presLayoutVars>
          <dgm:dir/>
          <dgm:resizeHandles val="exact"/>
        </dgm:presLayoutVars>
      </dgm:prSet>
      <dgm:spPr/>
    </dgm:pt>
    <dgm:pt modelId="{09A1B903-770A-43F0-AFCE-472CA3C77A8C}" type="pres">
      <dgm:prSet presAssocID="{CA3D98E0-EFC8-4884-A90D-904469C61182}" presName="node" presStyleLbl="node1" presStyleIdx="0" presStyleCnt="1">
        <dgm:presLayoutVars>
          <dgm:bulletEnabled val="1"/>
        </dgm:presLayoutVars>
      </dgm:prSet>
      <dgm:spPr/>
    </dgm:pt>
  </dgm:ptLst>
  <dgm:cxnLst>
    <dgm:cxn modelId="{C41ACB86-4158-453F-A638-3FB41B7ED4A7}" type="presOf" srcId="{36122D20-1211-497E-B5F3-D069DFCB3F7E}" destId="{F57114A1-0469-48CF-A455-2E4731E7AC39}" srcOrd="0" destOrd="0" presId="urn:microsoft.com/office/officeart/2005/8/layout/default"/>
    <dgm:cxn modelId="{13D943DD-87A6-4CB4-A219-B77A6635EEC8}" srcId="{36122D20-1211-497E-B5F3-D069DFCB3F7E}" destId="{CA3D98E0-EFC8-4884-A90D-904469C61182}" srcOrd="0" destOrd="0" parTransId="{1815EF6F-1B4D-46DD-AD05-C1E63408C91C}" sibTransId="{79E48BA0-5B21-4F60-94D9-E43182EDB2AD}"/>
    <dgm:cxn modelId="{6E0EECFB-6FF7-44E3-8C77-D8DDA2538A09}" type="presOf" srcId="{CA3D98E0-EFC8-4884-A90D-904469C61182}" destId="{09A1B903-770A-43F0-AFCE-472CA3C77A8C}" srcOrd="0" destOrd="0" presId="urn:microsoft.com/office/officeart/2005/8/layout/default"/>
    <dgm:cxn modelId="{15AB79E0-945C-4CF2-99F1-D3DAB911ED3C}" type="presParOf" srcId="{F57114A1-0469-48CF-A455-2E4731E7AC39}" destId="{09A1B903-770A-43F0-AFCE-472CA3C77A8C}" srcOrd="0"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122D20-1211-497E-B5F3-D069DFCB3F7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A3D98E0-EFC8-4884-A90D-904469C61182}">
      <dgm:prSet/>
      <dgm:spPr/>
      <dgm:t>
        <a:bodyPr/>
        <a:lstStyle/>
        <a:p>
          <a:r>
            <a:rPr lang="en-US" dirty="0"/>
            <a:t>Digital Dataset</a:t>
          </a:r>
          <a:endParaRPr lang="en-GB" dirty="0"/>
        </a:p>
      </dgm:t>
    </dgm:pt>
    <dgm:pt modelId="{1815EF6F-1B4D-46DD-AD05-C1E63408C91C}" type="parTrans" cxnId="{13D943DD-87A6-4CB4-A219-B77A6635EEC8}">
      <dgm:prSet/>
      <dgm:spPr/>
      <dgm:t>
        <a:bodyPr/>
        <a:lstStyle/>
        <a:p>
          <a:endParaRPr lang="en-GB"/>
        </a:p>
      </dgm:t>
    </dgm:pt>
    <dgm:pt modelId="{79E48BA0-5B21-4F60-94D9-E43182EDB2AD}" type="sibTrans" cxnId="{13D943DD-87A6-4CB4-A219-B77A6635EEC8}">
      <dgm:prSet/>
      <dgm:spPr/>
      <dgm:t>
        <a:bodyPr/>
        <a:lstStyle/>
        <a:p>
          <a:endParaRPr lang="en-GB"/>
        </a:p>
      </dgm:t>
    </dgm:pt>
    <dgm:pt modelId="{F57114A1-0469-48CF-A455-2E4731E7AC39}" type="pres">
      <dgm:prSet presAssocID="{36122D20-1211-497E-B5F3-D069DFCB3F7E}" presName="diagram" presStyleCnt="0">
        <dgm:presLayoutVars>
          <dgm:dir/>
          <dgm:resizeHandles val="exact"/>
        </dgm:presLayoutVars>
      </dgm:prSet>
      <dgm:spPr/>
    </dgm:pt>
    <dgm:pt modelId="{09A1B903-770A-43F0-AFCE-472CA3C77A8C}" type="pres">
      <dgm:prSet presAssocID="{CA3D98E0-EFC8-4884-A90D-904469C61182}" presName="node" presStyleLbl="node1" presStyleIdx="0" presStyleCnt="1">
        <dgm:presLayoutVars>
          <dgm:bulletEnabled val="1"/>
        </dgm:presLayoutVars>
      </dgm:prSet>
      <dgm:spPr/>
    </dgm:pt>
  </dgm:ptLst>
  <dgm:cxnLst>
    <dgm:cxn modelId="{C41ACB86-4158-453F-A638-3FB41B7ED4A7}" type="presOf" srcId="{36122D20-1211-497E-B5F3-D069DFCB3F7E}" destId="{F57114A1-0469-48CF-A455-2E4731E7AC39}" srcOrd="0" destOrd="0" presId="urn:microsoft.com/office/officeart/2005/8/layout/default"/>
    <dgm:cxn modelId="{13D943DD-87A6-4CB4-A219-B77A6635EEC8}" srcId="{36122D20-1211-497E-B5F3-D069DFCB3F7E}" destId="{CA3D98E0-EFC8-4884-A90D-904469C61182}" srcOrd="0" destOrd="0" parTransId="{1815EF6F-1B4D-46DD-AD05-C1E63408C91C}" sibTransId="{79E48BA0-5B21-4F60-94D9-E43182EDB2AD}"/>
    <dgm:cxn modelId="{6E0EECFB-6FF7-44E3-8C77-D8DDA2538A09}" type="presOf" srcId="{CA3D98E0-EFC8-4884-A90D-904469C61182}" destId="{09A1B903-770A-43F0-AFCE-472CA3C77A8C}" srcOrd="0" destOrd="0" presId="urn:microsoft.com/office/officeart/2005/8/layout/default"/>
    <dgm:cxn modelId="{15AB79E0-945C-4CF2-99F1-D3DAB911ED3C}" type="presParOf" srcId="{F57114A1-0469-48CF-A455-2E4731E7AC39}" destId="{09A1B903-770A-43F0-AFCE-472CA3C77A8C}" srcOrd="0" destOrd="0" presId="urn:microsoft.com/office/officeart/2005/8/layout/defaul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122D20-1211-497E-B5F3-D069DFCB3F7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A3D98E0-EFC8-4884-A90D-904469C61182}">
      <dgm:prSet/>
      <dgm:spPr/>
      <dgm:t>
        <a:bodyPr/>
        <a:lstStyle/>
        <a:p>
          <a:r>
            <a:rPr lang="en-US" dirty="0"/>
            <a:t>MetroPT-3 Dataset</a:t>
          </a:r>
          <a:endParaRPr lang="en-GB" dirty="0"/>
        </a:p>
      </dgm:t>
    </dgm:pt>
    <dgm:pt modelId="{1815EF6F-1B4D-46DD-AD05-C1E63408C91C}" type="parTrans" cxnId="{13D943DD-87A6-4CB4-A219-B77A6635EEC8}">
      <dgm:prSet/>
      <dgm:spPr/>
      <dgm:t>
        <a:bodyPr/>
        <a:lstStyle/>
        <a:p>
          <a:endParaRPr lang="en-GB"/>
        </a:p>
      </dgm:t>
    </dgm:pt>
    <dgm:pt modelId="{79E48BA0-5B21-4F60-94D9-E43182EDB2AD}" type="sibTrans" cxnId="{13D943DD-87A6-4CB4-A219-B77A6635EEC8}">
      <dgm:prSet/>
      <dgm:spPr/>
      <dgm:t>
        <a:bodyPr/>
        <a:lstStyle/>
        <a:p>
          <a:endParaRPr lang="en-GB"/>
        </a:p>
      </dgm:t>
    </dgm:pt>
    <dgm:pt modelId="{F57114A1-0469-48CF-A455-2E4731E7AC39}" type="pres">
      <dgm:prSet presAssocID="{36122D20-1211-497E-B5F3-D069DFCB3F7E}" presName="diagram" presStyleCnt="0">
        <dgm:presLayoutVars>
          <dgm:dir/>
          <dgm:resizeHandles val="exact"/>
        </dgm:presLayoutVars>
      </dgm:prSet>
      <dgm:spPr/>
    </dgm:pt>
    <dgm:pt modelId="{09A1B903-770A-43F0-AFCE-472CA3C77A8C}" type="pres">
      <dgm:prSet presAssocID="{CA3D98E0-EFC8-4884-A90D-904469C61182}" presName="node" presStyleLbl="node1" presStyleIdx="0" presStyleCnt="1" custScaleX="174645">
        <dgm:presLayoutVars>
          <dgm:bulletEnabled val="1"/>
        </dgm:presLayoutVars>
      </dgm:prSet>
      <dgm:spPr/>
    </dgm:pt>
  </dgm:ptLst>
  <dgm:cxnLst>
    <dgm:cxn modelId="{C41ACB86-4158-453F-A638-3FB41B7ED4A7}" type="presOf" srcId="{36122D20-1211-497E-B5F3-D069DFCB3F7E}" destId="{F57114A1-0469-48CF-A455-2E4731E7AC39}" srcOrd="0" destOrd="0" presId="urn:microsoft.com/office/officeart/2005/8/layout/default"/>
    <dgm:cxn modelId="{13D943DD-87A6-4CB4-A219-B77A6635EEC8}" srcId="{36122D20-1211-497E-B5F3-D069DFCB3F7E}" destId="{CA3D98E0-EFC8-4884-A90D-904469C61182}" srcOrd="0" destOrd="0" parTransId="{1815EF6F-1B4D-46DD-AD05-C1E63408C91C}" sibTransId="{79E48BA0-5B21-4F60-94D9-E43182EDB2AD}"/>
    <dgm:cxn modelId="{6E0EECFB-6FF7-44E3-8C77-D8DDA2538A09}" type="presOf" srcId="{CA3D98E0-EFC8-4884-A90D-904469C61182}" destId="{09A1B903-770A-43F0-AFCE-472CA3C77A8C}" srcOrd="0" destOrd="0" presId="urn:microsoft.com/office/officeart/2005/8/layout/default"/>
    <dgm:cxn modelId="{15AB79E0-945C-4CF2-99F1-D3DAB911ED3C}" type="presParOf" srcId="{F57114A1-0469-48CF-A455-2E4731E7AC39}" destId="{09A1B903-770A-43F0-AFCE-472CA3C77A8C}" srcOrd="0" destOrd="0" presId="urn:microsoft.com/office/officeart/2005/8/layout/default"/>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FA7649-7025-4965-BF29-DF47C36E55B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08D3128-547C-4A25-9EC6-8AFA12CC20CB}">
      <dgm:prSet/>
      <dgm:spPr/>
      <dgm:t>
        <a:bodyPr/>
        <a:lstStyle/>
        <a:p>
          <a:r>
            <a:rPr lang="en-US" b="1" dirty="0"/>
            <a:t>Prior Research</a:t>
          </a:r>
          <a:endParaRPr lang="en-US" dirty="0"/>
        </a:p>
      </dgm:t>
    </dgm:pt>
    <dgm:pt modelId="{8E026419-D758-4D99-8981-5C413BDEE8CE}" type="parTrans" cxnId="{CA5F7280-0BBB-4415-98E4-E9B429B06921}">
      <dgm:prSet/>
      <dgm:spPr/>
      <dgm:t>
        <a:bodyPr/>
        <a:lstStyle/>
        <a:p>
          <a:endParaRPr lang="en-US"/>
        </a:p>
      </dgm:t>
    </dgm:pt>
    <dgm:pt modelId="{2B3D3A38-49E7-4279-A2A6-8128D54506B1}" type="sibTrans" cxnId="{CA5F7280-0BBB-4415-98E4-E9B429B06921}">
      <dgm:prSet/>
      <dgm:spPr/>
      <dgm:t>
        <a:bodyPr/>
        <a:lstStyle/>
        <a:p>
          <a:endParaRPr lang="en-US"/>
        </a:p>
      </dgm:t>
    </dgm:pt>
    <dgm:pt modelId="{A2714A11-F0B3-4B76-AF70-CB851AABF66D}">
      <dgm:prSet/>
      <dgm:spPr/>
      <dgm:t>
        <a:bodyPr/>
        <a:lstStyle/>
        <a:p>
          <a:r>
            <a:rPr lang="en-US" b="1" dirty="0"/>
            <a:t>Major Contribution</a:t>
          </a:r>
          <a:endParaRPr lang="en-US" dirty="0"/>
        </a:p>
      </dgm:t>
    </dgm:pt>
    <dgm:pt modelId="{6FE4E135-0AFD-4A6B-B471-5D08E39C6F8A}" type="parTrans" cxnId="{D9623D1E-8B11-447D-9EAB-DD8AFF385AA6}">
      <dgm:prSet/>
      <dgm:spPr/>
      <dgm:t>
        <a:bodyPr/>
        <a:lstStyle/>
        <a:p>
          <a:endParaRPr lang="en-US"/>
        </a:p>
      </dgm:t>
    </dgm:pt>
    <dgm:pt modelId="{3C9BE742-080C-4B39-9553-D8818B2628C4}" type="sibTrans" cxnId="{D9623D1E-8B11-447D-9EAB-DD8AFF385AA6}">
      <dgm:prSet/>
      <dgm:spPr/>
      <dgm:t>
        <a:bodyPr/>
        <a:lstStyle/>
        <a:p>
          <a:endParaRPr lang="en-US"/>
        </a:p>
      </dgm:t>
    </dgm:pt>
    <dgm:pt modelId="{34C4D0DB-C358-4CD7-BE2C-D367815DFEEA}">
      <dgm:prSet custT="1"/>
      <dgm:spPr/>
      <dgm:t>
        <a:bodyPr/>
        <a:lstStyle/>
        <a:p>
          <a:r>
            <a:rPr lang="en-GB" sz="2000" dirty="0"/>
            <a:t>Model comparison: LR, RF, DT, </a:t>
          </a:r>
          <a:r>
            <a:rPr lang="en-US" sz="2000" dirty="0"/>
            <a:t>GBM,NN, and Hybrid (RF &amp; NN).</a:t>
          </a:r>
        </a:p>
      </dgm:t>
    </dgm:pt>
    <dgm:pt modelId="{67CE565F-0917-4C32-A12A-493A58F411C2}" type="parTrans" cxnId="{46B0C5B3-BCFC-4CE7-9E2E-AFEF21854E82}">
      <dgm:prSet/>
      <dgm:spPr/>
      <dgm:t>
        <a:bodyPr/>
        <a:lstStyle/>
        <a:p>
          <a:endParaRPr lang="en-US"/>
        </a:p>
      </dgm:t>
    </dgm:pt>
    <dgm:pt modelId="{0E833280-4DE8-4769-B4BC-5E8CF7F2616B}" type="sibTrans" cxnId="{46B0C5B3-BCFC-4CE7-9E2E-AFEF21854E82}">
      <dgm:prSet/>
      <dgm:spPr/>
      <dgm:t>
        <a:bodyPr/>
        <a:lstStyle/>
        <a:p>
          <a:endParaRPr lang="en-US"/>
        </a:p>
      </dgm:t>
    </dgm:pt>
    <dgm:pt modelId="{FD4D4B76-2CAA-47BF-A1D5-DC1593365E07}">
      <dgm:prSet custT="1"/>
      <dgm:spPr/>
      <dgm:t>
        <a:bodyPr/>
        <a:lstStyle/>
        <a:p>
          <a:r>
            <a:rPr lang="en-US" sz="2000" dirty="0"/>
            <a:t>Improved Accuracy score of 98.83%, Precision of 98.2%, Recall of 99.5% and F1-score of 98.9%</a:t>
          </a:r>
        </a:p>
      </dgm:t>
    </dgm:pt>
    <dgm:pt modelId="{A717E50A-1D36-4CC9-A259-CE6A5BD9EFB6}" type="parTrans" cxnId="{D42579C7-C284-4F81-BB4F-D2975E1A4CEB}">
      <dgm:prSet/>
      <dgm:spPr/>
      <dgm:t>
        <a:bodyPr/>
        <a:lstStyle/>
        <a:p>
          <a:endParaRPr lang="en-GB"/>
        </a:p>
      </dgm:t>
    </dgm:pt>
    <dgm:pt modelId="{1A755832-E3FE-489C-91A3-27CC4329DCE6}" type="sibTrans" cxnId="{D42579C7-C284-4F81-BB4F-D2975E1A4CEB}">
      <dgm:prSet/>
      <dgm:spPr/>
      <dgm:t>
        <a:bodyPr/>
        <a:lstStyle/>
        <a:p>
          <a:endParaRPr lang="en-GB"/>
        </a:p>
      </dgm:t>
    </dgm:pt>
    <dgm:pt modelId="{3C8A79FB-0C9D-429B-B5EE-2CDA02BE3977}">
      <dgm:prSet custT="1"/>
      <dgm:spPr/>
      <dgm:t>
        <a:bodyPr/>
        <a:lstStyle/>
        <a:p>
          <a:r>
            <a:rPr lang="en-GB" sz="2200" dirty="0"/>
            <a:t>(</a:t>
          </a:r>
          <a:r>
            <a:rPr lang="en-GB" sz="2000" dirty="0" err="1"/>
            <a:t>Davari</a:t>
          </a:r>
          <a:r>
            <a:rPr lang="en-GB" sz="2000" dirty="0"/>
            <a:t> et al., 2021) uses Variational Autoencoders and Sparse Autoencoders with 45% and 34% F1-score.</a:t>
          </a:r>
          <a:endParaRPr lang="en-US" sz="2000" dirty="0"/>
        </a:p>
      </dgm:t>
    </dgm:pt>
    <dgm:pt modelId="{D1DF3A1E-BB29-4EC5-85C2-050EC748E160}" type="sibTrans" cxnId="{D228CAD0-FD5F-43A6-992D-8C172F615E06}">
      <dgm:prSet/>
      <dgm:spPr/>
      <dgm:t>
        <a:bodyPr/>
        <a:lstStyle/>
        <a:p>
          <a:endParaRPr lang="en-US"/>
        </a:p>
      </dgm:t>
    </dgm:pt>
    <dgm:pt modelId="{DB4A8974-2A12-4972-9083-0C3A54863679}" type="parTrans" cxnId="{D228CAD0-FD5F-43A6-992D-8C172F615E06}">
      <dgm:prSet/>
      <dgm:spPr/>
      <dgm:t>
        <a:bodyPr/>
        <a:lstStyle/>
        <a:p>
          <a:endParaRPr lang="en-US"/>
        </a:p>
      </dgm:t>
    </dgm:pt>
    <dgm:pt modelId="{C394A8FF-5870-4E40-A189-3B0E2DD0CBE3}">
      <dgm:prSet custT="1"/>
      <dgm:spPr/>
      <dgm:t>
        <a:bodyPr/>
        <a:lstStyle/>
        <a:p>
          <a:r>
            <a:rPr lang="en-GB" sz="2000" dirty="0"/>
            <a:t>(Nair et al., 2024) has Precision of 98.2% and Recall of 98.7%</a:t>
          </a:r>
          <a:endParaRPr lang="en-US" sz="2000" dirty="0"/>
        </a:p>
      </dgm:t>
    </dgm:pt>
    <dgm:pt modelId="{875FCF5F-E47E-470E-94D8-5B0879DF7BF2}" type="parTrans" cxnId="{BAEDAF23-C22B-407A-ABA1-F371588A1C5E}">
      <dgm:prSet/>
      <dgm:spPr/>
      <dgm:t>
        <a:bodyPr/>
        <a:lstStyle/>
        <a:p>
          <a:endParaRPr lang="en-GB"/>
        </a:p>
      </dgm:t>
    </dgm:pt>
    <dgm:pt modelId="{044518D1-D8B7-4A2E-AA7F-7469AB4C1F29}" type="sibTrans" cxnId="{BAEDAF23-C22B-407A-ABA1-F371588A1C5E}">
      <dgm:prSet/>
      <dgm:spPr/>
      <dgm:t>
        <a:bodyPr/>
        <a:lstStyle/>
        <a:p>
          <a:endParaRPr lang="en-GB"/>
        </a:p>
      </dgm:t>
    </dgm:pt>
    <dgm:pt modelId="{92D1F178-FE90-4710-B443-A23EB2636342}">
      <dgm:prSet custT="1"/>
      <dgm:spPr/>
      <dgm:t>
        <a:bodyPr/>
        <a:lstStyle/>
        <a:p>
          <a:r>
            <a:rPr lang="en-US" sz="2000" dirty="0"/>
            <a:t>Data sampling to address over or underfitting</a:t>
          </a:r>
        </a:p>
      </dgm:t>
    </dgm:pt>
    <dgm:pt modelId="{890174F0-AEC7-453D-BCFC-7831DCA1B727}" type="parTrans" cxnId="{1EA8B5AB-D29F-42A4-A7AD-CAB6754DC8CD}">
      <dgm:prSet/>
      <dgm:spPr/>
      <dgm:t>
        <a:bodyPr/>
        <a:lstStyle/>
        <a:p>
          <a:endParaRPr lang="en-GB"/>
        </a:p>
      </dgm:t>
    </dgm:pt>
    <dgm:pt modelId="{C946715E-43A7-401B-8A76-185A708DA629}" type="sibTrans" cxnId="{1EA8B5AB-D29F-42A4-A7AD-CAB6754DC8CD}">
      <dgm:prSet/>
      <dgm:spPr/>
      <dgm:t>
        <a:bodyPr/>
        <a:lstStyle/>
        <a:p>
          <a:endParaRPr lang="en-GB"/>
        </a:p>
      </dgm:t>
    </dgm:pt>
    <dgm:pt modelId="{4D62A8E6-0803-402A-BB16-2C90EB7E07A3}" type="pres">
      <dgm:prSet presAssocID="{74FA7649-7025-4965-BF29-DF47C36E55BD}" presName="linear" presStyleCnt="0">
        <dgm:presLayoutVars>
          <dgm:dir/>
          <dgm:animLvl val="lvl"/>
          <dgm:resizeHandles val="exact"/>
        </dgm:presLayoutVars>
      </dgm:prSet>
      <dgm:spPr/>
    </dgm:pt>
    <dgm:pt modelId="{0EE6CF33-4F15-43A6-997F-1D8A97B1A484}" type="pres">
      <dgm:prSet presAssocID="{708D3128-547C-4A25-9EC6-8AFA12CC20CB}" presName="parentLin" presStyleCnt="0"/>
      <dgm:spPr/>
    </dgm:pt>
    <dgm:pt modelId="{65DBFB70-62AD-4C8B-A90B-D61453ACCF0A}" type="pres">
      <dgm:prSet presAssocID="{708D3128-547C-4A25-9EC6-8AFA12CC20CB}" presName="parentLeftMargin" presStyleLbl="node1" presStyleIdx="0" presStyleCnt="2"/>
      <dgm:spPr/>
    </dgm:pt>
    <dgm:pt modelId="{2692F380-5BCB-422E-9A1A-6B04DAF8EEF3}" type="pres">
      <dgm:prSet presAssocID="{708D3128-547C-4A25-9EC6-8AFA12CC20CB}" presName="parentText" presStyleLbl="node1" presStyleIdx="0" presStyleCnt="2">
        <dgm:presLayoutVars>
          <dgm:chMax val="0"/>
          <dgm:bulletEnabled val="1"/>
        </dgm:presLayoutVars>
      </dgm:prSet>
      <dgm:spPr/>
    </dgm:pt>
    <dgm:pt modelId="{F65A7193-939D-4F35-8B0B-C91D31D6A377}" type="pres">
      <dgm:prSet presAssocID="{708D3128-547C-4A25-9EC6-8AFA12CC20CB}" presName="negativeSpace" presStyleCnt="0"/>
      <dgm:spPr/>
    </dgm:pt>
    <dgm:pt modelId="{5D5EFE25-70CD-475A-B1BF-0B8D1EC5D44C}" type="pres">
      <dgm:prSet presAssocID="{708D3128-547C-4A25-9EC6-8AFA12CC20CB}" presName="childText" presStyleLbl="conFgAcc1" presStyleIdx="0" presStyleCnt="2">
        <dgm:presLayoutVars>
          <dgm:bulletEnabled val="1"/>
        </dgm:presLayoutVars>
      </dgm:prSet>
      <dgm:spPr/>
    </dgm:pt>
    <dgm:pt modelId="{DA7DA434-0C73-4667-8A0B-FAAA506B453A}" type="pres">
      <dgm:prSet presAssocID="{2B3D3A38-49E7-4279-A2A6-8128D54506B1}" presName="spaceBetweenRectangles" presStyleCnt="0"/>
      <dgm:spPr/>
    </dgm:pt>
    <dgm:pt modelId="{288A21B6-F276-4567-9764-3610B19FB042}" type="pres">
      <dgm:prSet presAssocID="{A2714A11-F0B3-4B76-AF70-CB851AABF66D}" presName="parentLin" presStyleCnt="0"/>
      <dgm:spPr/>
    </dgm:pt>
    <dgm:pt modelId="{F8082C3E-7748-40EB-BB6F-D628AC1F798C}" type="pres">
      <dgm:prSet presAssocID="{A2714A11-F0B3-4B76-AF70-CB851AABF66D}" presName="parentLeftMargin" presStyleLbl="node1" presStyleIdx="0" presStyleCnt="2"/>
      <dgm:spPr/>
    </dgm:pt>
    <dgm:pt modelId="{B076EC63-2EBD-48BD-9FB1-21FEFC502766}" type="pres">
      <dgm:prSet presAssocID="{A2714A11-F0B3-4B76-AF70-CB851AABF66D}" presName="parentText" presStyleLbl="node1" presStyleIdx="1" presStyleCnt="2">
        <dgm:presLayoutVars>
          <dgm:chMax val="0"/>
          <dgm:bulletEnabled val="1"/>
        </dgm:presLayoutVars>
      </dgm:prSet>
      <dgm:spPr/>
    </dgm:pt>
    <dgm:pt modelId="{A0E44EA2-4C87-41EC-8F40-E1B57902BBE4}" type="pres">
      <dgm:prSet presAssocID="{A2714A11-F0B3-4B76-AF70-CB851AABF66D}" presName="negativeSpace" presStyleCnt="0"/>
      <dgm:spPr/>
    </dgm:pt>
    <dgm:pt modelId="{93E27C09-25EF-4B61-9267-494E9913139A}" type="pres">
      <dgm:prSet presAssocID="{A2714A11-F0B3-4B76-AF70-CB851AABF66D}" presName="childText" presStyleLbl="conFgAcc1" presStyleIdx="1" presStyleCnt="2">
        <dgm:presLayoutVars>
          <dgm:bulletEnabled val="1"/>
        </dgm:presLayoutVars>
      </dgm:prSet>
      <dgm:spPr/>
    </dgm:pt>
  </dgm:ptLst>
  <dgm:cxnLst>
    <dgm:cxn modelId="{E00D990B-1B3E-4094-9121-76E35052ED49}" type="presOf" srcId="{74FA7649-7025-4965-BF29-DF47C36E55BD}" destId="{4D62A8E6-0803-402A-BB16-2C90EB7E07A3}" srcOrd="0" destOrd="0" presId="urn:microsoft.com/office/officeart/2005/8/layout/list1"/>
    <dgm:cxn modelId="{55252B1D-C146-40F1-A313-6FA92C30EA86}" type="presOf" srcId="{A2714A11-F0B3-4B76-AF70-CB851AABF66D}" destId="{F8082C3E-7748-40EB-BB6F-D628AC1F798C}" srcOrd="0" destOrd="0" presId="urn:microsoft.com/office/officeart/2005/8/layout/list1"/>
    <dgm:cxn modelId="{D9623D1E-8B11-447D-9EAB-DD8AFF385AA6}" srcId="{74FA7649-7025-4965-BF29-DF47C36E55BD}" destId="{A2714A11-F0B3-4B76-AF70-CB851AABF66D}" srcOrd="1" destOrd="0" parTransId="{6FE4E135-0AFD-4A6B-B471-5D08E39C6F8A}" sibTransId="{3C9BE742-080C-4B39-9553-D8818B2628C4}"/>
    <dgm:cxn modelId="{BAEDAF23-C22B-407A-ABA1-F371588A1C5E}" srcId="{708D3128-547C-4A25-9EC6-8AFA12CC20CB}" destId="{C394A8FF-5870-4E40-A189-3B0E2DD0CBE3}" srcOrd="1" destOrd="0" parTransId="{875FCF5F-E47E-470E-94D8-5B0879DF7BF2}" sibTransId="{044518D1-D8B7-4A2E-AA7F-7469AB4C1F29}"/>
    <dgm:cxn modelId="{8DDDC926-A6E6-49AF-AFE0-C70AB862F75E}" type="presOf" srcId="{708D3128-547C-4A25-9EC6-8AFA12CC20CB}" destId="{2692F380-5BCB-422E-9A1A-6B04DAF8EEF3}" srcOrd="1" destOrd="0" presId="urn:microsoft.com/office/officeart/2005/8/layout/list1"/>
    <dgm:cxn modelId="{CC3F1B67-B14A-4DC8-8C04-62E8F0476160}" type="presOf" srcId="{708D3128-547C-4A25-9EC6-8AFA12CC20CB}" destId="{65DBFB70-62AD-4C8B-A90B-D61453ACCF0A}" srcOrd="0" destOrd="0" presId="urn:microsoft.com/office/officeart/2005/8/layout/list1"/>
    <dgm:cxn modelId="{72266375-EC16-4032-A297-9050DD9A1E32}" type="presOf" srcId="{C394A8FF-5870-4E40-A189-3B0E2DD0CBE3}" destId="{5D5EFE25-70CD-475A-B1BF-0B8D1EC5D44C}" srcOrd="0" destOrd="1" presId="urn:microsoft.com/office/officeart/2005/8/layout/list1"/>
    <dgm:cxn modelId="{A2454359-C2B7-46A0-91DD-AD6604F6F2AE}" type="presOf" srcId="{34C4D0DB-C358-4CD7-BE2C-D367815DFEEA}" destId="{93E27C09-25EF-4B61-9267-494E9913139A}" srcOrd="0" destOrd="0" presId="urn:microsoft.com/office/officeart/2005/8/layout/list1"/>
    <dgm:cxn modelId="{CA5F7280-0BBB-4415-98E4-E9B429B06921}" srcId="{74FA7649-7025-4965-BF29-DF47C36E55BD}" destId="{708D3128-547C-4A25-9EC6-8AFA12CC20CB}" srcOrd="0" destOrd="0" parTransId="{8E026419-D758-4D99-8981-5C413BDEE8CE}" sibTransId="{2B3D3A38-49E7-4279-A2A6-8128D54506B1}"/>
    <dgm:cxn modelId="{9C499E8E-2594-4916-8AC3-F2FC61DD911E}" type="presOf" srcId="{3C8A79FB-0C9D-429B-B5EE-2CDA02BE3977}" destId="{5D5EFE25-70CD-475A-B1BF-0B8D1EC5D44C}" srcOrd="0" destOrd="0" presId="urn:microsoft.com/office/officeart/2005/8/layout/list1"/>
    <dgm:cxn modelId="{7914C6A2-6E59-4449-95DB-3D8D0D644BA1}" type="presOf" srcId="{92D1F178-FE90-4710-B443-A23EB2636342}" destId="{93E27C09-25EF-4B61-9267-494E9913139A}" srcOrd="0" destOrd="1" presId="urn:microsoft.com/office/officeart/2005/8/layout/list1"/>
    <dgm:cxn modelId="{1EA8B5AB-D29F-42A4-A7AD-CAB6754DC8CD}" srcId="{A2714A11-F0B3-4B76-AF70-CB851AABF66D}" destId="{92D1F178-FE90-4710-B443-A23EB2636342}" srcOrd="1" destOrd="0" parTransId="{890174F0-AEC7-453D-BCFC-7831DCA1B727}" sibTransId="{C946715E-43A7-401B-8A76-185A708DA629}"/>
    <dgm:cxn modelId="{46B0C5B3-BCFC-4CE7-9E2E-AFEF21854E82}" srcId="{A2714A11-F0B3-4B76-AF70-CB851AABF66D}" destId="{34C4D0DB-C358-4CD7-BE2C-D367815DFEEA}" srcOrd="0" destOrd="0" parTransId="{67CE565F-0917-4C32-A12A-493A58F411C2}" sibTransId="{0E833280-4DE8-4769-B4BC-5E8CF7F2616B}"/>
    <dgm:cxn modelId="{D42579C7-C284-4F81-BB4F-D2975E1A4CEB}" srcId="{A2714A11-F0B3-4B76-AF70-CB851AABF66D}" destId="{FD4D4B76-2CAA-47BF-A1D5-DC1593365E07}" srcOrd="2" destOrd="0" parTransId="{A717E50A-1D36-4CC9-A259-CE6A5BD9EFB6}" sibTransId="{1A755832-E3FE-489C-91A3-27CC4329DCE6}"/>
    <dgm:cxn modelId="{D228CAD0-FD5F-43A6-992D-8C172F615E06}" srcId="{708D3128-547C-4A25-9EC6-8AFA12CC20CB}" destId="{3C8A79FB-0C9D-429B-B5EE-2CDA02BE3977}" srcOrd="0" destOrd="0" parTransId="{DB4A8974-2A12-4972-9083-0C3A54863679}" sibTransId="{D1DF3A1E-BB29-4EC5-85C2-050EC748E160}"/>
    <dgm:cxn modelId="{0AEB9CDD-A8E4-4BA1-AEB9-5EA5AF4D0AFD}" type="presOf" srcId="{A2714A11-F0B3-4B76-AF70-CB851AABF66D}" destId="{B076EC63-2EBD-48BD-9FB1-21FEFC502766}" srcOrd="1" destOrd="0" presId="urn:microsoft.com/office/officeart/2005/8/layout/list1"/>
    <dgm:cxn modelId="{27D66FEC-BF95-4821-B8A5-F2A498FD6C92}" type="presOf" srcId="{FD4D4B76-2CAA-47BF-A1D5-DC1593365E07}" destId="{93E27C09-25EF-4B61-9267-494E9913139A}" srcOrd="0" destOrd="2" presId="urn:microsoft.com/office/officeart/2005/8/layout/list1"/>
    <dgm:cxn modelId="{908731F5-9BF3-4AC0-A322-1C1E8F8A10DA}" type="presParOf" srcId="{4D62A8E6-0803-402A-BB16-2C90EB7E07A3}" destId="{0EE6CF33-4F15-43A6-997F-1D8A97B1A484}" srcOrd="0" destOrd="0" presId="urn:microsoft.com/office/officeart/2005/8/layout/list1"/>
    <dgm:cxn modelId="{5C243814-47DE-4AF4-9B66-25C5562E328E}" type="presParOf" srcId="{0EE6CF33-4F15-43A6-997F-1D8A97B1A484}" destId="{65DBFB70-62AD-4C8B-A90B-D61453ACCF0A}" srcOrd="0" destOrd="0" presId="urn:microsoft.com/office/officeart/2005/8/layout/list1"/>
    <dgm:cxn modelId="{55B33755-5CFD-487D-8D16-7734EB95C439}" type="presParOf" srcId="{0EE6CF33-4F15-43A6-997F-1D8A97B1A484}" destId="{2692F380-5BCB-422E-9A1A-6B04DAF8EEF3}" srcOrd="1" destOrd="0" presId="urn:microsoft.com/office/officeart/2005/8/layout/list1"/>
    <dgm:cxn modelId="{5EDD50F9-73DB-4A8A-A9FB-E7C3C0D4355D}" type="presParOf" srcId="{4D62A8E6-0803-402A-BB16-2C90EB7E07A3}" destId="{F65A7193-939D-4F35-8B0B-C91D31D6A377}" srcOrd="1" destOrd="0" presId="urn:microsoft.com/office/officeart/2005/8/layout/list1"/>
    <dgm:cxn modelId="{8D0E3D8C-C3D8-49A9-8A0A-4676D08FB7FD}" type="presParOf" srcId="{4D62A8E6-0803-402A-BB16-2C90EB7E07A3}" destId="{5D5EFE25-70CD-475A-B1BF-0B8D1EC5D44C}" srcOrd="2" destOrd="0" presId="urn:microsoft.com/office/officeart/2005/8/layout/list1"/>
    <dgm:cxn modelId="{0B16443E-DB50-44F6-80AF-831736D39AEA}" type="presParOf" srcId="{4D62A8E6-0803-402A-BB16-2C90EB7E07A3}" destId="{DA7DA434-0C73-4667-8A0B-FAAA506B453A}" srcOrd="3" destOrd="0" presId="urn:microsoft.com/office/officeart/2005/8/layout/list1"/>
    <dgm:cxn modelId="{5D728BD4-7147-447A-80F2-82728CB22E37}" type="presParOf" srcId="{4D62A8E6-0803-402A-BB16-2C90EB7E07A3}" destId="{288A21B6-F276-4567-9764-3610B19FB042}" srcOrd="4" destOrd="0" presId="urn:microsoft.com/office/officeart/2005/8/layout/list1"/>
    <dgm:cxn modelId="{298303D2-AD79-4D38-A626-FC67481D3CCC}" type="presParOf" srcId="{288A21B6-F276-4567-9764-3610B19FB042}" destId="{F8082C3E-7748-40EB-BB6F-D628AC1F798C}" srcOrd="0" destOrd="0" presId="urn:microsoft.com/office/officeart/2005/8/layout/list1"/>
    <dgm:cxn modelId="{2853C319-E116-42EE-A64F-8521EDC78F95}" type="presParOf" srcId="{288A21B6-F276-4567-9764-3610B19FB042}" destId="{B076EC63-2EBD-48BD-9FB1-21FEFC502766}" srcOrd="1" destOrd="0" presId="urn:microsoft.com/office/officeart/2005/8/layout/list1"/>
    <dgm:cxn modelId="{DE83456D-DA61-4E96-914C-3727D55D7404}" type="presParOf" srcId="{4D62A8E6-0803-402A-BB16-2C90EB7E07A3}" destId="{A0E44EA2-4C87-41EC-8F40-E1B57902BBE4}" srcOrd="5" destOrd="0" presId="urn:microsoft.com/office/officeart/2005/8/layout/list1"/>
    <dgm:cxn modelId="{2A62D729-CBBF-4720-B06B-0B05724A6A02}" type="presParOf" srcId="{4D62A8E6-0803-402A-BB16-2C90EB7E07A3}" destId="{93E27C09-25EF-4B61-9267-494E9913139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6A917-C64F-4143-8C50-56E701C6D5AA}">
      <dsp:nvSpPr>
        <dsp:cNvPr id="0" name=""/>
        <dsp:cNvSpPr/>
      </dsp:nvSpPr>
      <dsp:spPr>
        <a:xfrm>
          <a:off x="0" y="1870"/>
          <a:ext cx="64359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77B3930-5393-4FAD-83B6-96BCA719BB60}">
      <dsp:nvSpPr>
        <dsp:cNvPr id="0" name=""/>
        <dsp:cNvSpPr/>
      </dsp:nvSpPr>
      <dsp:spPr>
        <a:xfrm>
          <a:off x="0" y="1870"/>
          <a:ext cx="6435950" cy="127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Organizations like data centres, metro rail companies, and hospitals struggle with traditional, reactive maintenance approaches.</a:t>
          </a:r>
          <a:endParaRPr lang="en-US" sz="2400" kern="1200" dirty="0"/>
        </a:p>
      </dsp:txBody>
      <dsp:txXfrm>
        <a:off x="0" y="1870"/>
        <a:ext cx="6435950" cy="1275864"/>
      </dsp:txXfrm>
    </dsp:sp>
    <dsp:sp modelId="{F36487C4-EDC3-488B-A2DB-3CFD2DC2DCB1}">
      <dsp:nvSpPr>
        <dsp:cNvPr id="0" name=""/>
        <dsp:cNvSpPr/>
      </dsp:nvSpPr>
      <dsp:spPr>
        <a:xfrm>
          <a:off x="0" y="1277735"/>
          <a:ext cx="64359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40EC0B3-AC64-4DFF-9676-39615AD850D3}">
      <dsp:nvSpPr>
        <dsp:cNvPr id="0" name=""/>
        <dsp:cNvSpPr/>
      </dsp:nvSpPr>
      <dsp:spPr>
        <a:xfrm>
          <a:off x="0" y="1277735"/>
          <a:ext cx="6435950" cy="127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These approaches lead to prolonged downtimes, increased operational costs, and inefficient resource allocation as shown in the figure.</a:t>
          </a:r>
        </a:p>
      </dsp:txBody>
      <dsp:txXfrm>
        <a:off x="0" y="1277735"/>
        <a:ext cx="6435950" cy="1275864"/>
      </dsp:txXfrm>
    </dsp:sp>
    <dsp:sp modelId="{3C7B41F8-2A0B-4047-8864-F0B9D441871F}">
      <dsp:nvSpPr>
        <dsp:cNvPr id="0" name=""/>
        <dsp:cNvSpPr/>
      </dsp:nvSpPr>
      <dsp:spPr>
        <a:xfrm>
          <a:off x="0" y="2553600"/>
          <a:ext cx="643595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C5BE6CA-E8B6-460B-8E94-15571BFFF038}">
      <dsp:nvSpPr>
        <dsp:cNvPr id="0" name=""/>
        <dsp:cNvSpPr/>
      </dsp:nvSpPr>
      <dsp:spPr>
        <a:xfrm>
          <a:off x="0" y="2553600"/>
          <a:ext cx="6435950" cy="12758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GB" sz="2400" kern="1200" dirty="0"/>
            <a:t>Many organizations face difficulties integrating and scaling predictive maintenance solutions due to issues like big data, system integration, and accuracy of predictive techniques.</a:t>
          </a:r>
          <a:endParaRPr lang="en-US" sz="2400" kern="1200" dirty="0"/>
        </a:p>
      </dsp:txBody>
      <dsp:txXfrm>
        <a:off x="0" y="2553600"/>
        <a:ext cx="6435950" cy="1275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12180-B077-4FD9-ACD2-DF7DF87B67C4}">
      <dsp:nvSpPr>
        <dsp:cNvPr id="0" name=""/>
        <dsp:cNvSpPr/>
      </dsp:nvSpPr>
      <dsp:spPr>
        <a:xfrm>
          <a:off x="0" y="2503"/>
          <a:ext cx="7981951" cy="12687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3D940-FFCE-49BD-A963-CAAA7477FD8B}">
      <dsp:nvSpPr>
        <dsp:cNvPr id="0" name=""/>
        <dsp:cNvSpPr/>
      </dsp:nvSpPr>
      <dsp:spPr>
        <a:xfrm>
          <a:off x="383792" y="287968"/>
          <a:ext cx="697804" cy="697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A30313-7051-4B66-B5A5-B6C158769878}">
      <dsp:nvSpPr>
        <dsp:cNvPr id="0" name=""/>
        <dsp:cNvSpPr/>
      </dsp:nvSpPr>
      <dsp:spPr>
        <a:xfrm>
          <a:off x="1465388" y="2503"/>
          <a:ext cx="6516562" cy="126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274" tIns="134274" rIns="134274" bIns="134274" numCol="1" spcCol="1270" anchor="ctr" anchorCtr="0">
          <a:noAutofit/>
        </a:bodyPr>
        <a:lstStyle/>
        <a:p>
          <a:pPr marL="0" lvl="0" indent="0" algn="l" defTabSz="977900">
            <a:lnSpc>
              <a:spcPct val="100000"/>
            </a:lnSpc>
            <a:spcBef>
              <a:spcPct val="0"/>
            </a:spcBef>
            <a:spcAft>
              <a:spcPct val="35000"/>
            </a:spcAft>
            <a:buNone/>
          </a:pPr>
          <a:r>
            <a:rPr lang="en-GB" sz="2200" b="1" kern="1200" dirty="0"/>
            <a:t>1. MINIMAL DOWNTIME</a:t>
          </a:r>
          <a:endParaRPr lang="en-US" sz="2200" kern="1200" dirty="0"/>
        </a:p>
      </dsp:txBody>
      <dsp:txXfrm>
        <a:off x="1465388" y="2503"/>
        <a:ext cx="6516562" cy="1268734"/>
      </dsp:txXfrm>
    </dsp:sp>
    <dsp:sp modelId="{C5977394-81B2-47F4-8200-1EDA76FE8722}">
      <dsp:nvSpPr>
        <dsp:cNvPr id="0" name=""/>
        <dsp:cNvSpPr/>
      </dsp:nvSpPr>
      <dsp:spPr>
        <a:xfrm>
          <a:off x="0" y="1588421"/>
          <a:ext cx="7981951" cy="12687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7EC4A-EDD2-44BE-B6C6-3546B4DD9662}">
      <dsp:nvSpPr>
        <dsp:cNvPr id="0" name=""/>
        <dsp:cNvSpPr/>
      </dsp:nvSpPr>
      <dsp:spPr>
        <a:xfrm>
          <a:off x="383792" y="1873887"/>
          <a:ext cx="697804" cy="697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964380-9D83-4EB2-A906-93615144843A}">
      <dsp:nvSpPr>
        <dsp:cNvPr id="0" name=""/>
        <dsp:cNvSpPr/>
      </dsp:nvSpPr>
      <dsp:spPr>
        <a:xfrm>
          <a:off x="1465388" y="1588421"/>
          <a:ext cx="6516562" cy="126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274" tIns="134274" rIns="134274" bIns="134274" numCol="1" spcCol="1270" anchor="ctr" anchorCtr="0">
          <a:noAutofit/>
        </a:bodyPr>
        <a:lstStyle/>
        <a:p>
          <a:pPr marL="0" lvl="0" indent="0" algn="l" defTabSz="977900">
            <a:lnSpc>
              <a:spcPct val="100000"/>
            </a:lnSpc>
            <a:spcBef>
              <a:spcPct val="0"/>
            </a:spcBef>
            <a:spcAft>
              <a:spcPct val="35000"/>
            </a:spcAft>
            <a:buNone/>
          </a:pPr>
          <a:r>
            <a:rPr lang="en-GB" sz="2200" b="1" kern="1200" dirty="0"/>
            <a:t>2. INCREASED LIFESPAN</a:t>
          </a:r>
          <a:endParaRPr lang="en-US" sz="2200" kern="1200" dirty="0"/>
        </a:p>
      </dsp:txBody>
      <dsp:txXfrm>
        <a:off x="1465388" y="1588421"/>
        <a:ext cx="6516562" cy="1268734"/>
      </dsp:txXfrm>
    </dsp:sp>
    <dsp:sp modelId="{E10CDD42-ADA8-4DFF-ABB6-D735A28F275A}">
      <dsp:nvSpPr>
        <dsp:cNvPr id="0" name=""/>
        <dsp:cNvSpPr/>
      </dsp:nvSpPr>
      <dsp:spPr>
        <a:xfrm>
          <a:off x="0" y="3174340"/>
          <a:ext cx="7981951" cy="12687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CC6330-957A-4DA6-95B7-139117AB3352}">
      <dsp:nvSpPr>
        <dsp:cNvPr id="0" name=""/>
        <dsp:cNvSpPr/>
      </dsp:nvSpPr>
      <dsp:spPr>
        <a:xfrm>
          <a:off x="383792" y="3459805"/>
          <a:ext cx="697804" cy="697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625C81-6D1B-40DC-BBFA-929E35704CFB}">
      <dsp:nvSpPr>
        <dsp:cNvPr id="0" name=""/>
        <dsp:cNvSpPr/>
      </dsp:nvSpPr>
      <dsp:spPr>
        <a:xfrm>
          <a:off x="1465388" y="3174340"/>
          <a:ext cx="6516562" cy="126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274" tIns="134274" rIns="134274" bIns="134274" numCol="1" spcCol="1270" anchor="ctr" anchorCtr="0">
          <a:noAutofit/>
        </a:bodyPr>
        <a:lstStyle/>
        <a:p>
          <a:pPr marL="0" lvl="0" indent="0" algn="l" defTabSz="977900">
            <a:lnSpc>
              <a:spcPct val="100000"/>
            </a:lnSpc>
            <a:spcBef>
              <a:spcPct val="0"/>
            </a:spcBef>
            <a:spcAft>
              <a:spcPct val="35000"/>
            </a:spcAft>
            <a:buNone/>
          </a:pPr>
          <a:r>
            <a:rPr lang="en-GB" sz="2200" b="1" kern="1200" dirty="0"/>
            <a:t>3. RESOURCE ALLOCATION OPTIMIZATION</a:t>
          </a:r>
          <a:endParaRPr lang="en-US" sz="2200" kern="1200" dirty="0"/>
        </a:p>
      </dsp:txBody>
      <dsp:txXfrm>
        <a:off x="1465388" y="3174340"/>
        <a:ext cx="6516562" cy="1268734"/>
      </dsp:txXfrm>
    </dsp:sp>
    <dsp:sp modelId="{971C620F-ABC9-4C23-ADA4-41C570285416}">
      <dsp:nvSpPr>
        <dsp:cNvPr id="0" name=""/>
        <dsp:cNvSpPr/>
      </dsp:nvSpPr>
      <dsp:spPr>
        <a:xfrm>
          <a:off x="0" y="4760258"/>
          <a:ext cx="7981951" cy="12687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62A93-9EAF-4B08-933C-9BE023AE0529}">
      <dsp:nvSpPr>
        <dsp:cNvPr id="0" name=""/>
        <dsp:cNvSpPr/>
      </dsp:nvSpPr>
      <dsp:spPr>
        <a:xfrm>
          <a:off x="383792" y="5045724"/>
          <a:ext cx="697804" cy="6978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5E0271-E6CC-4337-95C3-CC3D220D364A}">
      <dsp:nvSpPr>
        <dsp:cNvPr id="0" name=""/>
        <dsp:cNvSpPr/>
      </dsp:nvSpPr>
      <dsp:spPr>
        <a:xfrm>
          <a:off x="1465388" y="4760258"/>
          <a:ext cx="6516562" cy="126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274" tIns="134274" rIns="134274" bIns="134274" numCol="1" spcCol="1270" anchor="ctr" anchorCtr="0">
          <a:noAutofit/>
        </a:bodyPr>
        <a:lstStyle/>
        <a:p>
          <a:pPr marL="0" lvl="0" indent="0" algn="l" defTabSz="977900">
            <a:lnSpc>
              <a:spcPct val="100000"/>
            </a:lnSpc>
            <a:spcBef>
              <a:spcPct val="0"/>
            </a:spcBef>
            <a:spcAft>
              <a:spcPct val="35000"/>
            </a:spcAft>
            <a:buNone/>
          </a:pPr>
          <a:r>
            <a:rPr lang="en-GB" sz="2200" b="1" kern="1200" dirty="0"/>
            <a:t>4. IMPROVED DECISION MAKING</a:t>
          </a:r>
          <a:endParaRPr lang="en-US" sz="2200" kern="1200" dirty="0"/>
        </a:p>
      </dsp:txBody>
      <dsp:txXfrm>
        <a:off x="1465388" y="4760258"/>
        <a:ext cx="6516562" cy="12687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2B794-4E91-4AEB-8B89-3DDB61759084}">
      <dsp:nvSpPr>
        <dsp:cNvPr id="0" name=""/>
        <dsp:cNvSpPr/>
      </dsp:nvSpPr>
      <dsp:spPr>
        <a:xfrm>
          <a:off x="646450" y="526823"/>
          <a:ext cx="2221471" cy="133288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GB" sz="2000" b="1" kern="1200" dirty="0"/>
            <a:t>Dataset: MetroPT-3 site data with over 1 million rows and 16 columns.</a:t>
          </a:r>
          <a:endParaRPr lang="en-GB" sz="2000" kern="1200" dirty="0"/>
        </a:p>
      </dsp:txBody>
      <dsp:txXfrm>
        <a:off x="646450" y="526823"/>
        <a:ext cx="2221471" cy="1332882"/>
      </dsp:txXfrm>
    </dsp:sp>
    <dsp:sp modelId="{592A321F-5D08-46B1-8755-BA5384F29D96}">
      <dsp:nvSpPr>
        <dsp:cNvPr id="0" name=""/>
        <dsp:cNvSpPr/>
      </dsp:nvSpPr>
      <dsp:spPr>
        <a:xfrm>
          <a:off x="3090069" y="526823"/>
          <a:ext cx="2221471" cy="13328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GB" sz="2000" b="1" kern="1200"/>
            <a:t>Exploratory Data Analysis (EDA):</a:t>
          </a:r>
          <a:r>
            <a:rPr lang="en-GB" sz="2000" kern="1200"/>
            <a:t> Explore patterns, trends, and variables relationship.</a:t>
          </a:r>
          <a:endParaRPr lang="en-GB" sz="2000" kern="1200" dirty="0"/>
        </a:p>
      </dsp:txBody>
      <dsp:txXfrm>
        <a:off x="3090069" y="526823"/>
        <a:ext cx="2221471" cy="1332882"/>
      </dsp:txXfrm>
    </dsp:sp>
    <dsp:sp modelId="{0DD638B6-30D4-44C6-8671-E112A276BC45}">
      <dsp:nvSpPr>
        <dsp:cNvPr id="0" name=""/>
        <dsp:cNvSpPr/>
      </dsp:nvSpPr>
      <dsp:spPr>
        <a:xfrm>
          <a:off x="5533688" y="526823"/>
          <a:ext cx="2221471" cy="133288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GB" sz="2000" b="1" kern="1200" dirty="0"/>
            <a:t>Data Pre-processing</a:t>
          </a:r>
          <a:r>
            <a:rPr lang="en-GB" sz="2000" kern="1200" dirty="0"/>
            <a:t>: Ensure data quality and data reliability.</a:t>
          </a:r>
        </a:p>
      </dsp:txBody>
      <dsp:txXfrm>
        <a:off x="5533688" y="526823"/>
        <a:ext cx="2221471" cy="1332882"/>
      </dsp:txXfrm>
    </dsp:sp>
    <dsp:sp modelId="{E34F1FA4-9B25-41B7-B0E8-B7A03700FB6D}">
      <dsp:nvSpPr>
        <dsp:cNvPr id="0" name=""/>
        <dsp:cNvSpPr/>
      </dsp:nvSpPr>
      <dsp:spPr>
        <a:xfrm>
          <a:off x="7977306" y="526823"/>
          <a:ext cx="2221471" cy="13328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US" sz="2000" kern="1200" dirty="0"/>
            <a:t>Engineer Failure column from given dates and time</a:t>
          </a:r>
          <a:endParaRPr lang="en-GB" sz="2000" kern="1200" dirty="0"/>
        </a:p>
      </dsp:txBody>
      <dsp:txXfrm>
        <a:off x="7977306" y="526823"/>
        <a:ext cx="2221471" cy="1332882"/>
      </dsp:txXfrm>
    </dsp:sp>
    <dsp:sp modelId="{33F6CA13-9EDE-4F2C-9E5A-B02740385ACA}">
      <dsp:nvSpPr>
        <dsp:cNvPr id="0" name=""/>
        <dsp:cNvSpPr/>
      </dsp:nvSpPr>
      <dsp:spPr>
        <a:xfrm>
          <a:off x="4689" y="2213655"/>
          <a:ext cx="2221471" cy="167727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GB" sz="2000" b="1" kern="1200" dirty="0"/>
            <a:t>Data Sampling:</a:t>
          </a:r>
          <a:r>
            <a:rPr lang="en-GB" sz="2000" kern="1200" dirty="0"/>
            <a:t> Hybrid sampling approach to address class imbalance</a:t>
          </a:r>
        </a:p>
      </dsp:txBody>
      <dsp:txXfrm>
        <a:off x="4689" y="2213655"/>
        <a:ext cx="2221471" cy="1677273"/>
      </dsp:txXfrm>
    </dsp:sp>
    <dsp:sp modelId="{31379D36-E21F-472E-8853-9E1500BE1ADE}">
      <dsp:nvSpPr>
        <dsp:cNvPr id="0" name=""/>
        <dsp:cNvSpPr/>
      </dsp:nvSpPr>
      <dsp:spPr>
        <a:xfrm>
          <a:off x="2448308" y="2081853"/>
          <a:ext cx="5948611" cy="194087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GB" sz="2000" b="1" kern="1200" dirty="0"/>
            <a:t>Model Development:</a:t>
          </a:r>
        </a:p>
        <a:p>
          <a:pPr marL="0" lvl="0" indent="0" algn="ctr" defTabSz="889000">
            <a:lnSpc>
              <a:spcPct val="100000"/>
            </a:lnSpc>
            <a:spcBef>
              <a:spcPct val="0"/>
            </a:spcBef>
            <a:spcAft>
              <a:spcPct val="35000"/>
            </a:spcAft>
            <a:buNone/>
          </a:pPr>
          <a:r>
            <a:rPr lang="en-GB" sz="2000" b="1" kern="1200" dirty="0"/>
            <a:t>Select Prevalent Features</a:t>
          </a:r>
        </a:p>
        <a:p>
          <a:pPr marL="0" lvl="0" indent="0" algn="ctr" defTabSz="889000">
            <a:lnSpc>
              <a:spcPct val="100000"/>
            </a:lnSpc>
            <a:spcBef>
              <a:spcPct val="0"/>
            </a:spcBef>
            <a:spcAft>
              <a:spcPct val="35000"/>
            </a:spcAft>
            <a:buNone/>
          </a:pPr>
          <a:r>
            <a:rPr lang="en-GB" sz="2000" b="1" kern="1200" dirty="0"/>
            <a:t>80/20 split</a:t>
          </a:r>
          <a:r>
            <a:rPr lang="en-GB" sz="2000" kern="1200" dirty="0"/>
            <a:t>, Logistic Regression, Decision Tree, Random Forest, Gradient Boosting Machine, and Neural Networks.</a:t>
          </a:r>
        </a:p>
      </dsp:txBody>
      <dsp:txXfrm>
        <a:off x="2448308" y="2081853"/>
        <a:ext cx="5948611" cy="1940877"/>
      </dsp:txXfrm>
    </dsp:sp>
    <dsp:sp modelId="{0BC77CC1-0A93-4D16-B415-55C117273D7B}">
      <dsp:nvSpPr>
        <dsp:cNvPr id="0" name=""/>
        <dsp:cNvSpPr/>
      </dsp:nvSpPr>
      <dsp:spPr>
        <a:xfrm>
          <a:off x="8619067" y="2385851"/>
          <a:ext cx="2221471" cy="133288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en-GB" sz="2000" b="1" kern="1200" dirty="0"/>
            <a:t>Model Evaluation:</a:t>
          </a:r>
          <a:r>
            <a:rPr lang="en-GB" sz="2000" kern="1200" dirty="0"/>
            <a:t> Accuracy, Precision, Recall and F1-score</a:t>
          </a:r>
        </a:p>
      </dsp:txBody>
      <dsp:txXfrm>
        <a:off x="8619067" y="2385851"/>
        <a:ext cx="2221471" cy="13328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B903-770A-43F0-AFCE-472CA3C77A8C}">
      <dsp:nvSpPr>
        <dsp:cNvPr id="0" name=""/>
        <dsp:cNvSpPr/>
      </dsp:nvSpPr>
      <dsp:spPr>
        <a:xfrm>
          <a:off x="690906" y="255"/>
          <a:ext cx="1018487" cy="611092"/>
        </a:xfrm>
        <a:prstGeom prst="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Analog Dataset</a:t>
          </a:r>
          <a:endParaRPr lang="en-GB" sz="1700" kern="1200" dirty="0"/>
        </a:p>
      </dsp:txBody>
      <dsp:txXfrm>
        <a:off x="690906" y="255"/>
        <a:ext cx="1018487" cy="6110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B903-770A-43F0-AFCE-472CA3C77A8C}">
      <dsp:nvSpPr>
        <dsp:cNvPr id="0" name=""/>
        <dsp:cNvSpPr/>
      </dsp:nvSpPr>
      <dsp:spPr>
        <a:xfrm>
          <a:off x="690906" y="255"/>
          <a:ext cx="1018487" cy="611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Digital Dataset</a:t>
          </a:r>
          <a:endParaRPr lang="en-GB" sz="1700" kern="1200" dirty="0"/>
        </a:p>
      </dsp:txBody>
      <dsp:txXfrm>
        <a:off x="690906" y="255"/>
        <a:ext cx="1018487" cy="6110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B903-770A-43F0-AFCE-472CA3C77A8C}">
      <dsp:nvSpPr>
        <dsp:cNvPr id="0" name=""/>
        <dsp:cNvSpPr/>
      </dsp:nvSpPr>
      <dsp:spPr>
        <a:xfrm>
          <a:off x="310782" y="255"/>
          <a:ext cx="1778736" cy="6110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MetroPT-3 Dataset</a:t>
          </a:r>
          <a:endParaRPr lang="en-GB" sz="1700" kern="1200" dirty="0"/>
        </a:p>
      </dsp:txBody>
      <dsp:txXfrm>
        <a:off x="310782" y="255"/>
        <a:ext cx="1778736" cy="6110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EFE25-70CD-475A-B1BF-0B8D1EC5D44C}">
      <dsp:nvSpPr>
        <dsp:cNvPr id="0" name=""/>
        <dsp:cNvSpPr/>
      </dsp:nvSpPr>
      <dsp:spPr>
        <a:xfrm>
          <a:off x="0" y="406071"/>
          <a:ext cx="5811128" cy="2211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562356" rIns="451008" bIns="156464" numCol="1" spcCol="1270" anchor="t" anchorCtr="0">
          <a:noAutofit/>
        </a:bodyPr>
        <a:lstStyle/>
        <a:p>
          <a:pPr marL="228600" lvl="1" indent="-228600" algn="l" defTabSz="977900">
            <a:lnSpc>
              <a:spcPct val="90000"/>
            </a:lnSpc>
            <a:spcBef>
              <a:spcPct val="0"/>
            </a:spcBef>
            <a:spcAft>
              <a:spcPct val="15000"/>
            </a:spcAft>
            <a:buChar char="•"/>
          </a:pPr>
          <a:r>
            <a:rPr lang="en-GB" sz="2200" kern="1200" dirty="0"/>
            <a:t>(</a:t>
          </a:r>
          <a:r>
            <a:rPr lang="en-GB" sz="2000" kern="1200" dirty="0" err="1"/>
            <a:t>Davari</a:t>
          </a:r>
          <a:r>
            <a:rPr lang="en-GB" sz="2000" kern="1200" dirty="0"/>
            <a:t> et al., 2021) uses Variational Autoencoders and Sparse Autoencoders with 45% and 34% F1-score.</a:t>
          </a:r>
          <a:endParaRPr lang="en-US" sz="2000" kern="1200" dirty="0"/>
        </a:p>
        <a:p>
          <a:pPr marL="228600" lvl="1" indent="-228600" algn="l" defTabSz="889000">
            <a:lnSpc>
              <a:spcPct val="90000"/>
            </a:lnSpc>
            <a:spcBef>
              <a:spcPct val="0"/>
            </a:spcBef>
            <a:spcAft>
              <a:spcPct val="15000"/>
            </a:spcAft>
            <a:buChar char="•"/>
          </a:pPr>
          <a:r>
            <a:rPr lang="en-GB" sz="2000" kern="1200" dirty="0"/>
            <a:t>(Nair et al., 2024) has Precision of 98.2% and Recall of 98.7%</a:t>
          </a:r>
          <a:endParaRPr lang="en-US" sz="2000" kern="1200" dirty="0"/>
        </a:p>
      </dsp:txBody>
      <dsp:txXfrm>
        <a:off x="0" y="406071"/>
        <a:ext cx="5811128" cy="2211300"/>
      </dsp:txXfrm>
    </dsp:sp>
    <dsp:sp modelId="{2692F380-5BCB-422E-9A1A-6B04DAF8EEF3}">
      <dsp:nvSpPr>
        <dsp:cNvPr id="0" name=""/>
        <dsp:cNvSpPr/>
      </dsp:nvSpPr>
      <dsp:spPr>
        <a:xfrm>
          <a:off x="290556" y="7551"/>
          <a:ext cx="4067789" cy="797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200150">
            <a:lnSpc>
              <a:spcPct val="90000"/>
            </a:lnSpc>
            <a:spcBef>
              <a:spcPct val="0"/>
            </a:spcBef>
            <a:spcAft>
              <a:spcPct val="35000"/>
            </a:spcAft>
            <a:buNone/>
          </a:pPr>
          <a:r>
            <a:rPr lang="en-US" sz="2700" b="1" kern="1200" dirty="0"/>
            <a:t>Prior Research</a:t>
          </a:r>
          <a:endParaRPr lang="en-US" sz="2700" kern="1200" dirty="0"/>
        </a:p>
      </dsp:txBody>
      <dsp:txXfrm>
        <a:off x="329464" y="46459"/>
        <a:ext cx="3989973" cy="719224"/>
      </dsp:txXfrm>
    </dsp:sp>
    <dsp:sp modelId="{93E27C09-25EF-4B61-9267-494E9913139A}">
      <dsp:nvSpPr>
        <dsp:cNvPr id="0" name=""/>
        <dsp:cNvSpPr/>
      </dsp:nvSpPr>
      <dsp:spPr>
        <a:xfrm>
          <a:off x="0" y="3161691"/>
          <a:ext cx="5811128" cy="250897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1008" tIns="562356" rIns="451008" bIns="142240" numCol="1" spcCol="1270" anchor="t" anchorCtr="0">
          <a:noAutofit/>
        </a:bodyPr>
        <a:lstStyle/>
        <a:p>
          <a:pPr marL="228600" lvl="1" indent="-228600" algn="l" defTabSz="889000">
            <a:lnSpc>
              <a:spcPct val="90000"/>
            </a:lnSpc>
            <a:spcBef>
              <a:spcPct val="0"/>
            </a:spcBef>
            <a:spcAft>
              <a:spcPct val="15000"/>
            </a:spcAft>
            <a:buChar char="•"/>
          </a:pPr>
          <a:r>
            <a:rPr lang="en-GB" sz="2000" kern="1200" dirty="0"/>
            <a:t>Model comparison: LR, RF, DT, </a:t>
          </a:r>
          <a:r>
            <a:rPr lang="en-US" sz="2000" kern="1200" dirty="0"/>
            <a:t>GBM,NN, and Hybrid (RF &amp; NN).</a:t>
          </a:r>
        </a:p>
        <a:p>
          <a:pPr marL="228600" lvl="1" indent="-228600" algn="l" defTabSz="889000">
            <a:lnSpc>
              <a:spcPct val="90000"/>
            </a:lnSpc>
            <a:spcBef>
              <a:spcPct val="0"/>
            </a:spcBef>
            <a:spcAft>
              <a:spcPct val="15000"/>
            </a:spcAft>
            <a:buChar char="•"/>
          </a:pPr>
          <a:r>
            <a:rPr lang="en-US" sz="2000" kern="1200" dirty="0"/>
            <a:t>Data sampling to address over or underfitting</a:t>
          </a:r>
        </a:p>
        <a:p>
          <a:pPr marL="228600" lvl="1" indent="-228600" algn="l" defTabSz="889000">
            <a:lnSpc>
              <a:spcPct val="90000"/>
            </a:lnSpc>
            <a:spcBef>
              <a:spcPct val="0"/>
            </a:spcBef>
            <a:spcAft>
              <a:spcPct val="15000"/>
            </a:spcAft>
            <a:buChar char="•"/>
          </a:pPr>
          <a:r>
            <a:rPr lang="en-US" sz="2000" kern="1200" dirty="0"/>
            <a:t>Improved Accuracy score of 98.83%, Precision of 98.2%, Recall of 99.5% and F1-score of 98.9%</a:t>
          </a:r>
        </a:p>
      </dsp:txBody>
      <dsp:txXfrm>
        <a:off x="0" y="3161691"/>
        <a:ext cx="5811128" cy="2508975"/>
      </dsp:txXfrm>
    </dsp:sp>
    <dsp:sp modelId="{B076EC63-2EBD-48BD-9FB1-21FEFC502766}">
      <dsp:nvSpPr>
        <dsp:cNvPr id="0" name=""/>
        <dsp:cNvSpPr/>
      </dsp:nvSpPr>
      <dsp:spPr>
        <a:xfrm>
          <a:off x="290556" y="2763171"/>
          <a:ext cx="4067789" cy="797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3753" tIns="0" rIns="153753" bIns="0" numCol="1" spcCol="1270" anchor="ctr" anchorCtr="0">
          <a:noAutofit/>
        </a:bodyPr>
        <a:lstStyle/>
        <a:p>
          <a:pPr marL="0" lvl="0" indent="0" algn="l" defTabSz="1200150">
            <a:lnSpc>
              <a:spcPct val="90000"/>
            </a:lnSpc>
            <a:spcBef>
              <a:spcPct val="0"/>
            </a:spcBef>
            <a:spcAft>
              <a:spcPct val="35000"/>
            </a:spcAft>
            <a:buNone/>
          </a:pPr>
          <a:r>
            <a:rPr lang="en-US" sz="2700" b="1" kern="1200" dirty="0"/>
            <a:t>Major Contribution</a:t>
          </a:r>
          <a:endParaRPr lang="en-US" sz="2700" kern="1200" dirty="0"/>
        </a:p>
      </dsp:txBody>
      <dsp:txXfrm>
        <a:off x="329464" y="2802079"/>
        <a:ext cx="3989973" cy="7192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D1F29C-9E9E-D244-B771-826B224C69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0C61BF9-803E-47DA-AD2A-E35F86679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28CC0-CA74-4BBC-B297-1CC38556919E}" type="datetimeFigureOut">
              <a:rPr lang="en-GB" smtClean="0"/>
              <a:t>01/10/2024</a:t>
            </a:fld>
            <a:endParaRPr lang="en-GB"/>
          </a:p>
        </p:txBody>
      </p:sp>
      <p:sp>
        <p:nvSpPr>
          <p:cNvPr id="4" name="Footer Placeholder 3">
            <a:extLst>
              <a:ext uri="{FF2B5EF4-FFF2-40B4-BE49-F238E27FC236}">
                <a16:creationId xmlns:a16="http://schemas.microsoft.com/office/drawing/2014/main" id="{78606080-A4A9-B5F8-4FF3-34980D04A5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6982FBC-1242-8546-2105-27F8B794C1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9C9889-1137-47DA-BBE0-C61926C54339}" type="slidenum">
              <a:rPr lang="en-GB" smtClean="0"/>
              <a:t>‹#›</a:t>
            </a:fld>
            <a:endParaRPr lang="en-GB"/>
          </a:p>
        </p:txBody>
      </p:sp>
    </p:spTree>
    <p:extLst>
      <p:ext uri="{BB962C8B-B14F-4D97-AF65-F5344CB8AC3E}">
        <p14:creationId xmlns:p14="http://schemas.microsoft.com/office/powerpoint/2010/main" val="4244092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E3DC9A-84BB-48C5-B295-16299BE960E1}" type="datetimeFigureOut">
              <a:rPr lang="en-GB" smtClean="0"/>
              <a:t>01/10/2024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78538-F825-46CC-B861-87D7CC8825D1}" type="slidenum">
              <a:rPr lang="en-GB" smtClean="0"/>
              <a:t>‹#›</a:t>
            </a:fld>
            <a:endParaRPr lang="en-GB"/>
          </a:p>
        </p:txBody>
      </p:sp>
    </p:spTree>
    <p:extLst>
      <p:ext uri="{BB962C8B-B14F-4D97-AF65-F5344CB8AC3E}">
        <p14:creationId xmlns:p14="http://schemas.microsoft.com/office/powerpoint/2010/main" val="367630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5</a:t>
            </a:fld>
            <a:endParaRPr lang="en-GB" dirty="0"/>
          </a:p>
        </p:txBody>
      </p:sp>
    </p:spTree>
    <p:extLst>
      <p:ext uri="{BB962C8B-B14F-4D97-AF65-F5344CB8AC3E}">
        <p14:creationId xmlns:p14="http://schemas.microsoft.com/office/powerpoint/2010/main" val="2121386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15</a:t>
            </a:fld>
            <a:endParaRPr lang="en-GB"/>
          </a:p>
        </p:txBody>
      </p:sp>
    </p:spTree>
    <p:extLst>
      <p:ext uri="{BB962C8B-B14F-4D97-AF65-F5344CB8AC3E}">
        <p14:creationId xmlns:p14="http://schemas.microsoft.com/office/powerpoint/2010/main" val="1404163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16</a:t>
            </a:fld>
            <a:endParaRPr lang="en-GB"/>
          </a:p>
        </p:txBody>
      </p:sp>
    </p:spTree>
    <p:extLst>
      <p:ext uri="{BB962C8B-B14F-4D97-AF65-F5344CB8AC3E}">
        <p14:creationId xmlns:p14="http://schemas.microsoft.com/office/powerpoint/2010/main" val="283696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18</a:t>
            </a:fld>
            <a:endParaRPr lang="en-GB" dirty="0"/>
          </a:p>
        </p:txBody>
      </p:sp>
    </p:spTree>
    <p:extLst>
      <p:ext uri="{BB962C8B-B14F-4D97-AF65-F5344CB8AC3E}">
        <p14:creationId xmlns:p14="http://schemas.microsoft.com/office/powerpoint/2010/main" val="270231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6</a:t>
            </a:fld>
            <a:endParaRPr lang="en-GB" dirty="0"/>
          </a:p>
        </p:txBody>
      </p:sp>
    </p:spTree>
    <p:extLst>
      <p:ext uri="{BB962C8B-B14F-4D97-AF65-F5344CB8AC3E}">
        <p14:creationId xmlns:p14="http://schemas.microsoft.com/office/powerpoint/2010/main" val="2360958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7</a:t>
            </a:fld>
            <a:endParaRPr lang="en-GB" dirty="0"/>
          </a:p>
        </p:txBody>
      </p:sp>
    </p:spTree>
    <p:extLst>
      <p:ext uri="{BB962C8B-B14F-4D97-AF65-F5344CB8AC3E}">
        <p14:creationId xmlns:p14="http://schemas.microsoft.com/office/powerpoint/2010/main" val="823444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8</a:t>
            </a:fld>
            <a:endParaRPr lang="en-GB" dirty="0"/>
          </a:p>
        </p:txBody>
      </p:sp>
    </p:spTree>
    <p:extLst>
      <p:ext uri="{BB962C8B-B14F-4D97-AF65-F5344CB8AC3E}">
        <p14:creationId xmlns:p14="http://schemas.microsoft.com/office/powerpoint/2010/main" val="2230310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B9A9E5-4F7F-4A7D-9DE1-899232329269}" type="slidenum">
              <a:rPr lang="en-GB" smtClean="0"/>
              <a:t>9</a:t>
            </a:fld>
            <a:endParaRPr lang="en-GB" dirty="0"/>
          </a:p>
        </p:txBody>
      </p:sp>
    </p:spTree>
    <p:extLst>
      <p:ext uri="{BB962C8B-B14F-4D97-AF65-F5344CB8AC3E}">
        <p14:creationId xmlns:p14="http://schemas.microsoft.com/office/powerpoint/2010/main" val="1626166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10</a:t>
            </a:fld>
            <a:endParaRPr lang="en-GB"/>
          </a:p>
        </p:txBody>
      </p:sp>
    </p:spTree>
    <p:extLst>
      <p:ext uri="{BB962C8B-B14F-4D97-AF65-F5344CB8AC3E}">
        <p14:creationId xmlns:p14="http://schemas.microsoft.com/office/powerpoint/2010/main" val="276258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11</a:t>
            </a:fld>
            <a:endParaRPr lang="en-GB"/>
          </a:p>
        </p:txBody>
      </p:sp>
    </p:spTree>
    <p:extLst>
      <p:ext uri="{BB962C8B-B14F-4D97-AF65-F5344CB8AC3E}">
        <p14:creationId xmlns:p14="http://schemas.microsoft.com/office/powerpoint/2010/main" val="2672229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12</a:t>
            </a:fld>
            <a:endParaRPr lang="en-GB"/>
          </a:p>
        </p:txBody>
      </p:sp>
    </p:spTree>
    <p:extLst>
      <p:ext uri="{BB962C8B-B14F-4D97-AF65-F5344CB8AC3E}">
        <p14:creationId xmlns:p14="http://schemas.microsoft.com/office/powerpoint/2010/main" val="1399238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14</a:t>
            </a:fld>
            <a:endParaRPr lang="en-GB"/>
          </a:p>
        </p:txBody>
      </p:sp>
    </p:spTree>
    <p:extLst>
      <p:ext uri="{BB962C8B-B14F-4D97-AF65-F5344CB8AC3E}">
        <p14:creationId xmlns:p14="http://schemas.microsoft.com/office/powerpoint/2010/main" val="1649524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547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458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2245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249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18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082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4250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866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793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125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87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9111634"/>
      </p:ext>
    </p:extLst>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diagramQuickStyle" Target="../diagrams/quickStyle4.xml"/><Relationship Id="rId13" Type="http://schemas.openxmlformats.org/officeDocument/2006/relationships/diagramQuickStyle" Target="../diagrams/quickStyle5.xml"/><Relationship Id="rId18" Type="http://schemas.openxmlformats.org/officeDocument/2006/relationships/diagramQuickStyle" Target="../diagrams/quickStyle6.xml"/><Relationship Id="rId3" Type="http://schemas.openxmlformats.org/officeDocument/2006/relationships/image" Target="../media/image32.png"/><Relationship Id="rId7" Type="http://schemas.openxmlformats.org/officeDocument/2006/relationships/diagramLayout" Target="../diagrams/layout4.xml"/><Relationship Id="rId12" Type="http://schemas.openxmlformats.org/officeDocument/2006/relationships/diagramLayout" Target="../diagrams/layout5.xml"/><Relationship Id="rId17" Type="http://schemas.openxmlformats.org/officeDocument/2006/relationships/diagramLayout" Target="../diagrams/layout6.xml"/><Relationship Id="rId2" Type="http://schemas.openxmlformats.org/officeDocument/2006/relationships/notesSlide" Target="../notesSlides/notesSlide11.xml"/><Relationship Id="rId16" Type="http://schemas.openxmlformats.org/officeDocument/2006/relationships/diagramData" Target="../diagrams/data6.xml"/><Relationship Id="rId20" Type="http://schemas.microsoft.com/office/2007/relationships/diagramDrawing" Target="../diagrams/drawing6.xml"/><Relationship Id="rId1" Type="http://schemas.openxmlformats.org/officeDocument/2006/relationships/slideLayout" Target="../slideLayouts/slideLayout3.xml"/><Relationship Id="rId6" Type="http://schemas.openxmlformats.org/officeDocument/2006/relationships/diagramData" Target="../diagrams/data4.xml"/><Relationship Id="rId11" Type="http://schemas.openxmlformats.org/officeDocument/2006/relationships/diagramData" Target="../diagrams/data5.xml"/><Relationship Id="rId5" Type="http://schemas.openxmlformats.org/officeDocument/2006/relationships/image" Target="../media/image34.png"/><Relationship Id="rId15" Type="http://schemas.microsoft.com/office/2007/relationships/diagramDrawing" Target="../diagrams/drawing5.xml"/><Relationship Id="rId10" Type="http://schemas.microsoft.com/office/2007/relationships/diagramDrawing" Target="../diagrams/drawing4.xml"/><Relationship Id="rId19" Type="http://schemas.openxmlformats.org/officeDocument/2006/relationships/diagramColors" Target="../diagrams/colors6.xml"/><Relationship Id="rId4" Type="http://schemas.openxmlformats.org/officeDocument/2006/relationships/image" Target="../media/image33.png"/><Relationship Id="rId9" Type="http://schemas.openxmlformats.org/officeDocument/2006/relationships/diagramColors" Target="../diagrams/colors4.xml"/><Relationship Id="rId14" Type="http://schemas.openxmlformats.org/officeDocument/2006/relationships/diagramColors" Target="../diagrams/colors5.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8.svg"/><Relationship Id="rId5" Type="http://schemas.openxmlformats.org/officeDocument/2006/relationships/diagramQuickStyle" Target="../diagrams/quickStyle1.xml"/><Relationship Id="rId10" Type="http://schemas.openxmlformats.org/officeDocument/2006/relationships/image" Target="../media/image7.png"/><Relationship Id="rId4" Type="http://schemas.openxmlformats.org/officeDocument/2006/relationships/diagramLayout" Target="../diagrams/layout1.xml"/><Relationship Id="rId9" Type="http://schemas.openxmlformats.org/officeDocument/2006/relationships/image" Target="../media/image6.svg"/><Relationship Id="rId14" Type="http://schemas.openxmlformats.org/officeDocument/2006/relationships/image" Target="../media/image11.gi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6" name="Rectangle 3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itle 17">
            <a:extLst>
              <a:ext uri="{FF2B5EF4-FFF2-40B4-BE49-F238E27FC236}">
                <a16:creationId xmlns:a16="http://schemas.microsoft.com/office/drawing/2014/main" id="{31E5ECDF-D259-0BFE-C591-592679648C0A}"/>
              </a:ext>
            </a:extLst>
          </p:cNvPr>
          <p:cNvSpPr>
            <a:spLocks noGrp="1"/>
          </p:cNvSpPr>
          <p:nvPr>
            <p:ph type="title"/>
          </p:nvPr>
        </p:nvSpPr>
        <p:spPr>
          <a:xfrm>
            <a:off x="5233035" y="4329321"/>
            <a:ext cx="6235826" cy="1645920"/>
          </a:xfrm>
        </p:spPr>
        <p:txBody>
          <a:bodyPr vert="horz" lIns="91440" tIns="45720" rIns="91440" bIns="45720" rtlCol="0" anchor="ctr">
            <a:normAutofit fontScale="90000"/>
          </a:bodyPr>
          <a:lstStyle/>
          <a:p>
            <a:r>
              <a:rPr lang="en-US" b="1" dirty="0">
                <a:solidFill>
                  <a:srgbClr val="C00000"/>
                </a:solidFill>
                <a:latin typeface="+mn-lt"/>
              </a:rPr>
              <a:t>ENHANCING AND OPTIMIZING ASSET AND EQUIPMENT LIFECYCLE MANAGEMENT THROUGH PREDICTIVE MAINTENANCE TECHNIQUES</a:t>
            </a:r>
          </a:p>
        </p:txBody>
      </p:sp>
      <p:pic>
        <p:nvPicPr>
          <p:cNvPr id="6" name="Picture 5" descr="Close-up of intersecting railway tracks">
            <a:extLst>
              <a:ext uri="{FF2B5EF4-FFF2-40B4-BE49-F238E27FC236}">
                <a16:creationId xmlns:a16="http://schemas.microsoft.com/office/drawing/2014/main" id="{D2807A72-757B-B130-0AE4-CB353B0E25BB}"/>
              </a:ext>
            </a:extLst>
          </p:cNvPr>
          <p:cNvPicPr>
            <a:picLocks noChangeAspect="1"/>
          </p:cNvPicPr>
          <p:nvPr/>
        </p:nvPicPr>
        <p:blipFill>
          <a:blip r:embed="rId2"/>
          <a:srcRect l="345" r="345"/>
          <a:stretch/>
        </p:blipFill>
        <p:spPr>
          <a:xfrm>
            <a:off x="709354" y="361910"/>
            <a:ext cx="5183258" cy="3483864"/>
          </a:xfrm>
          <a:prstGeom prst="rect">
            <a:avLst/>
          </a:prstGeom>
        </p:spPr>
      </p:pic>
      <p:pic>
        <p:nvPicPr>
          <p:cNvPr id="21" name="Picture 20" descr="University of Bolton">
            <a:extLst>
              <a:ext uri="{FF2B5EF4-FFF2-40B4-BE49-F238E27FC236}">
                <a16:creationId xmlns:a16="http://schemas.microsoft.com/office/drawing/2014/main" id="{7D0C80BB-B802-E433-517C-76FC40D759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198887" y="1023279"/>
            <a:ext cx="5522976" cy="2151808"/>
          </a:xfrm>
          <a:prstGeom prst="rect">
            <a:avLst/>
          </a:prstGeom>
          <a:noFill/>
        </p:spPr>
      </p:pic>
      <p:sp>
        <p:nvSpPr>
          <p:cNvPr id="38" name="Rectangle 3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0" name="Rectangle 3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Text Placeholder 8">
            <a:extLst>
              <a:ext uri="{FF2B5EF4-FFF2-40B4-BE49-F238E27FC236}">
                <a16:creationId xmlns:a16="http://schemas.microsoft.com/office/drawing/2014/main" id="{30856606-735C-0BC9-CB97-7C96D1D36FA1}"/>
              </a:ext>
            </a:extLst>
          </p:cNvPr>
          <p:cNvSpPr>
            <a:spLocks noGrp="1"/>
          </p:cNvSpPr>
          <p:nvPr>
            <p:ph type="body" sz="half" idx="2"/>
          </p:nvPr>
        </p:nvSpPr>
        <p:spPr>
          <a:xfrm>
            <a:off x="962025" y="4352498"/>
            <a:ext cx="3687580" cy="1645920"/>
          </a:xfrm>
        </p:spPr>
        <p:txBody>
          <a:bodyPr vert="horz" lIns="91440" tIns="45720" rIns="91440" bIns="45720" rtlCol="0" anchor="ctr">
            <a:normAutofit fontScale="92500" lnSpcReduction="10000"/>
          </a:bodyPr>
          <a:lstStyle/>
          <a:p>
            <a:pPr indent="-228600">
              <a:buFont typeface="Arial" panose="020B0604020202020204" pitchFamily="34" charset="0"/>
              <a:buChar char="•"/>
            </a:pPr>
            <a:r>
              <a:rPr lang="en-US" sz="1400" b="1" dirty="0"/>
              <a:t>Presenter</a:t>
            </a:r>
            <a:r>
              <a:rPr lang="en-US" sz="1400" dirty="0"/>
              <a:t>: Oluwatosin Ayokunle Ojo</a:t>
            </a:r>
          </a:p>
          <a:p>
            <a:pPr indent="-228600">
              <a:buFont typeface="Arial" panose="020B0604020202020204" pitchFamily="34" charset="0"/>
              <a:buChar char="•"/>
            </a:pPr>
            <a:r>
              <a:rPr lang="en-US" sz="1400" b="1" dirty="0"/>
              <a:t>Supervisor: </a:t>
            </a:r>
            <a:r>
              <a:rPr lang="en-US" sz="1400" dirty="0"/>
              <a:t>Ibtisam Mogul</a:t>
            </a:r>
          </a:p>
          <a:p>
            <a:pPr indent="-228600">
              <a:buFont typeface="Arial" panose="020B0604020202020204" pitchFamily="34" charset="0"/>
              <a:buChar char="•"/>
            </a:pPr>
            <a:r>
              <a:rPr lang="en-US" sz="1400" b="1" dirty="0"/>
              <a:t>Course</a:t>
            </a:r>
            <a:r>
              <a:rPr lang="en-US" sz="1400" dirty="0"/>
              <a:t>: M.Sc. Data Analytics and Technologies</a:t>
            </a:r>
          </a:p>
          <a:p>
            <a:pPr indent="-228600">
              <a:buFont typeface="Arial" panose="020B0604020202020204" pitchFamily="34" charset="0"/>
              <a:buChar char="•"/>
            </a:pPr>
            <a:r>
              <a:rPr lang="en-US" sz="1400" b="1" dirty="0"/>
              <a:t>Institution</a:t>
            </a:r>
            <a:r>
              <a:rPr lang="en-US" sz="1400" dirty="0"/>
              <a:t>: University of Bolton</a:t>
            </a:r>
          </a:p>
          <a:p>
            <a:pPr indent="-228600">
              <a:buFont typeface="Arial" panose="020B0604020202020204" pitchFamily="34" charset="0"/>
              <a:buChar char="•"/>
            </a:pPr>
            <a:r>
              <a:rPr lang="en-US" sz="1400" b="1" dirty="0"/>
              <a:t>Date</a:t>
            </a:r>
            <a:r>
              <a:rPr lang="en-US" sz="1400" dirty="0"/>
              <a:t>: September 2024</a:t>
            </a:r>
            <a:br>
              <a:rPr lang="en-US" sz="1400" dirty="0"/>
            </a:br>
            <a:endParaRPr lang="en-US" sz="1400" dirty="0"/>
          </a:p>
        </p:txBody>
      </p:sp>
    </p:spTree>
    <p:extLst>
      <p:ext uri="{BB962C8B-B14F-4D97-AF65-F5344CB8AC3E}">
        <p14:creationId xmlns:p14="http://schemas.microsoft.com/office/powerpoint/2010/main" val="2782444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5600" b="1" kern="1200" dirty="0">
                <a:solidFill>
                  <a:srgbClr val="FFFFFF"/>
                </a:solidFill>
                <a:latin typeface="+mj-lt"/>
                <a:ea typeface="+mj-ea"/>
                <a:cs typeface="+mj-cs"/>
              </a:rPr>
              <a:t>Literature Review</a:t>
            </a:r>
            <a:endParaRPr lang="en-US" sz="5600" b="1" kern="1200" dirty="0">
              <a:solidFill>
                <a:srgbClr val="FFFFFF"/>
              </a:solidFill>
              <a:highlight>
                <a:srgbClr val="FFFF00"/>
              </a:highlight>
              <a:latin typeface="+mj-lt"/>
              <a:ea typeface="+mj-ea"/>
              <a:cs typeface="+mj-cs"/>
            </a:endParaRPr>
          </a:p>
        </p:txBody>
      </p:sp>
      <p:graphicFrame>
        <p:nvGraphicFramePr>
          <p:cNvPr id="10" name="Table 9">
            <a:extLst>
              <a:ext uri="{FF2B5EF4-FFF2-40B4-BE49-F238E27FC236}">
                <a16:creationId xmlns:a16="http://schemas.microsoft.com/office/drawing/2014/main" id="{A5DE1197-02B7-3F4A-A398-CA80FC775429}"/>
              </a:ext>
            </a:extLst>
          </p:cNvPr>
          <p:cNvGraphicFramePr>
            <a:graphicFrameLocks noGrp="1"/>
          </p:cNvGraphicFramePr>
          <p:nvPr>
            <p:extLst>
              <p:ext uri="{D42A27DB-BD31-4B8C-83A1-F6EECF244321}">
                <p14:modId xmlns:p14="http://schemas.microsoft.com/office/powerpoint/2010/main" val="3339751228"/>
              </p:ext>
            </p:extLst>
          </p:nvPr>
        </p:nvGraphicFramePr>
        <p:xfrm>
          <a:off x="213358" y="2031057"/>
          <a:ext cx="11765280" cy="3535318"/>
        </p:xfrm>
        <a:graphic>
          <a:graphicData uri="http://schemas.openxmlformats.org/drawingml/2006/table">
            <a:tbl>
              <a:tblPr firstRow="1" bandRow="1">
                <a:tableStyleId>{5C22544A-7EE6-4342-B048-85BDC9FD1C3A}</a:tableStyleId>
              </a:tblPr>
              <a:tblGrid>
                <a:gridCol w="1076960">
                  <a:extLst>
                    <a:ext uri="{9D8B030D-6E8A-4147-A177-3AD203B41FA5}">
                      <a16:colId xmlns:a16="http://schemas.microsoft.com/office/drawing/2014/main" val="3776842989"/>
                    </a:ext>
                  </a:extLst>
                </a:gridCol>
                <a:gridCol w="802640">
                  <a:extLst>
                    <a:ext uri="{9D8B030D-6E8A-4147-A177-3AD203B41FA5}">
                      <a16:colId xmlns:a16="http://schemas.microsoft.com/office/drawing/2014/main" val="308285511"/>
                    </a:ext>
                  </a:extLst>
                </a:gridCol>
                <a:gridCol w="1645920">
                  <a:extLst>
                    <a:ext uri="{9D8B030D-6E8A-4147-A177-3AD203B41FA5}">
                      <a16:colId xmlns:a16="http://schemas.microsoft.com/office/drawing/2014/main" val="2296491497"/>
                    </a:ext>
                  </a:extLst>
                </a:gridCol>
                <a:gridCol w="2214880">
                  <a:extLst>
                    <a:ext uri="{9D8B030D-6E8A-4147-A177-3AD203B41FA5}">
                      <a16:colId xmlns:a16="http://schemas.microsoft.com/office/drawing/2014/main" val="225729483"/>
                    </a:ext>
                  </a:extLst>
                </a:gridCol>
                <a:gridCol w="2520334">
                  <a:extLst>
                    <a:ext uri="{9D8B030D-6E8A-4147-A177-3AD203B41FA5}">
                      <a16:colId xmlns:a16="http://schemas.microsoft.com/office/drawing/2014/main" val="896327497"/>
                    </a:ext>
                  </a:extLst>
                </a:gridCol>
                <a:gridCol w="1312175">
                  <a:extLst>
                    <a:ext uri="{9D8B030D-6E8A-4147-A177-3AD203B41FA5}">
                      <a16:colId xmlns:a16="http://schemas.microsoft.com/office/drawing/2014/main" val="3782804601"/>
                    </a:ext>
                  </a:extLst>
                </a:gridCol>
                <a:gridCol w="2192371">
                  <a:extLst>
                    <a:ext uri="{9D8B030D-6E8A-4147-A177-3AD203B41FA5}">
                      <a16:colId xmlns:a16="http://schemas.microsoft.com/office/drawing/2014/main" val="3653012700"/>
                    </a:ext>
                  </a:extLst>
                </a:gridCol>
              </a:tblGrid>
              <a:tr h="548776">
                <a:tc>
                  <a:txBody>
                    <a:bodyPr/>
                    <a:lstStyle/>
                    <a:p>
                      <a:r>
                        <a:rPr lang="en-US" sz="2000" b="1" cap="none" spc="0" dirty="0">
                          <a:solidFill>
                            <a:schemeClr val="tx1"/>
                          </a:solidFill>
                        </a:rPr>
                        <a:t>SOURCE</a:t>
                      </a:r>
                      <a:endParaRPr lang="en-GB" sz="2000" b="1" cap="none" spc="0" dirty="0">
                        <a:solidFill>
                          <a:schemeClr val="tx1"/>
                        </a:solidFill>
                      </a:endParaRPr>
                    </a:p>
                  </a:txBody>
                  <a:tcPr marL="47304" marR="69723" marT="13515" marB="101366" anchor="b">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RELEVANCE</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METHODOLOGY</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DETAILS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STRENGHTS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WEAKNESS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IMPACT</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93744026"/>
                  </a:ext>
                </a:extLst>
              </a:tr>
              <a:tr h="1626100">
                <a:tc>
                  <a:txBody>
                    <a:bodyPr/>
                    <a:lstStyle/>
                    <a:p>
                      <a:pPr marL="0" marR="0" algn="just">
                        <a:lnSpc>
                          <a:spcPct val="150000"/>
                        </a:lnSpc>
                        <a:spcBef>
                          <a:spcPts val="0"/>
                        </a:spcBef>
                        <a:spcAft>
                          <a:spcPts val="1000"/>
                        </a:spcAft>
                      </a:pPr>
                      <a:r>
                        <a:rPr lang="en-GB" sz="2000" cap="none" spc="0" dirty="0">
                          <a:solidFill>
                            <a:schemeClr val="tx1"/>
                          </a:solidFill>
                          <a:effectLst/>
                        </a:rPr>
                        <a:t>(</a:t>
                      </a:r>
                      <a:r>
                        <a:rPr lang="en-GB" sz="2000" cap="none" spc="0" dirty="0" err="1">
                          <a:solidFill>
                            <a:schemeClr val="tx1"/>
                          </a:solidFill>
                          <a:effectLst/>
                        </a:rPr>
                        <a:t>Alamr</a:t>
                      </a:r>
                      <a:r>
                        <a:rPr lang="en-GB" sz="2000" cap="none" spc="0">
                          <a:solidFill>
                            <a:schemeClr val="tx1"/>
                          </a:solidFill>
                          <a:effectLst/>
                        </a:rPr>
                        <a:t> and Artoli, 2023)</a:t>
                      </a:r>
                      <a:endParaRPr lang="en-GB" sz="2000" cap="none" spc="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US" sz="2000" cap="none" spc="0" dirty="0">
                          <a:solidFill>
                            <a:schemeClr val="tx1"/>
                          </a:solidFill>
                          <a:effectLst/>
                        </a:rPr>
                        <a:t>4</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US" sz="2000" cap="none" spc="0">
                          <a:solidFill>
                            <a:schemeClr val="tx1"/>
                          </a:solidFill>
                          <a:effectLst/>
                        </a:rPr>
                        <a:t>Experimental – Transformers encoder</a:t>
                      </a:r>
                      <a:endParaRPr lang="en-GB" sz="2000" cap="none" spc="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US" sz="2000" cap="none" spc="0">
                          <a:solidFill>
                            <a:schemeClr val="tx1"/>
                          </a:solidFill>
                          <a:effectLst/>
                        </a:rPr>
                        <a:t>Transformer encoder anomaly detection using </a:t>
                      </a:r>
                      <a:r>
                        <a:rPr lang="en-GB" sz="2000" cap="none" spc="0">
                          <a:solidFill>
                            <a:schemeClr val="tx1"/>
                          </a:solidFill>
                          <a:effectLst/>
                        </a:rPr>
                        <a:t>ECG5000 and MIT-BIH Arrhythmia datasets.</a:t>
                      </a:r>
                      <a:endParaRPr lang="en-GB" sz="2000" cap="none" spc="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US" sz="2000" cap="none" spc="0" dirty="0">
                          <a:solidFill>
                            <a:schemeClr val="tx1"/>
                          </a:solidFill>
                          <a:effectLst/>
                        </a:rPr>
                        <a:t>Outperforms other traditional models by achieving high levels of Accuracy, Precision and F1-score.</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US" sz="2000" cap="none" spc="0">
                          <a:solidFill>
                            <a:schemeClr val="tx1"/>
                          </a:solidFill>
                          <a:effectLst/>
                        </a:rPr>
                        <a:t>Lower performance on </a:t>
                      </a:r>
                      <a:r>
                        <a:rPr lang="en-GB" sz="2000" cap="none" spc="0">
                          <a:solidFill>
                            <a:schemeClr val="tx1"/>
                          </a:solidFill>
                          <a:effectLst/>
                        </a:rPr>
                        <a:t>MIT-BIH Arrhythmia dataset.</a:t>
                      </a:r>
                      <a:endParaRPr lang="en-GB" sz="2000" cap="none" spc="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US" sz="2000" cap="none" spc="0" dirty="0">
                          <a:solidFill>
                            <a:schemeClr val="tx1"/>
                          </a:solidFill>
                          <a:effectLst/>
                        </a:rPr>
                        <a:t>Transformer models offer improved performance levels for detecting anomalies.</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39843154"/>
                  </a:ext>
                </a:extLst>
              </a:tr>
            </a:tbl>
          </a:graphicData>
        </a:graphic>
      </p:graphicFrame>
    </p:spTree>
    <p:extLst>
      <p:ext uri="{BB962C8B-B14F-4D97-AF65-F5344CB8AC3E}">
        <p14:creationId xmlns:p14="http://schemas.microsoft.com/office/powerpoint/2010/main" val="253041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5600" b="1" kern="1200" dirty="0">
                <a:solidFill>
                  <a:srgbClr val="FFFFFF"/>
                </a:solidFill>
                <a:latin typeface="+mj-lt"/>
                <a:ea typeface="+mj-ea"/>
                <a:cs typeface="+mj-cs"/>
              </a:rPr>
              <a:t>Literature Review</a:t>
            </a:r>
            <a:endParaRPr lang="en-US" sz="5600" b="1" kern="1200" dirty="0">
              <a:solidFill>
                <a:srgbClr val="FFFFFF"/>
              </a:solidFill>
              <a:highlight>
                <a:srgbClr val="FFFF00"/>
              </a:highlight>
              <a:latin typeface="+mj-lt"/>
              <a:ea typeface="+mj-ea"/>
              <a:cs typeface="+mj-cs"/>
            </a:endParaRPr>
          </a:p>
        </p:txBody>
      </p:sp>
      <p:graphicFrame>
        <p:nvGraphicFramePr>
          <p:cNvPr id="10" name="Table 9">
            <a:extLst>
              <a:ext uri="{FF2B5EF4-FFF2-40B4-BE49-F238E27FC236}">
                <a16:creationId xmlns:a16="http://schemas.microsoft.com/office/drawing/2014/main" id="{A5DE1197-02B7-3F4A-A398-CA80FC775429}"/>
              </a:ext>
            </a:extLst>
          </p:cNvPr>
          <p:cNvGraphicFramePr>
            <a:graphicFrameLocks noGrp="1"/>
          </p:cNvGraphicFramePr>
          <p:nvPr>
            <p:extLst>
              <p:ext uri="{D42A27DB-BD31-4B8C-83A1-F6EECF244321}">
                <p14:modId xmlns:p14="http://schemas.microsoft.com/office/powerpoint/2010/main" val="4242119"/>
              </p:ext>
            </p:extLst>
          </p:nvPr>
        </p:nvGraphicFramePr>
        <p:xfrm>
          <a:off x="223520" y="2031537"/>
          <a:ext cx="11765280" cy="4445745"/>
        </p:xfrm>
        <a:graphic>
          <a:graphicData uri="http://schemas.openxmlformats.org/drawingml/2006/table">
            <a:tbl>
              <a:tblPr firstRow="1" bandRow="1">
                <a:tableStyleId>{5C22544A-7EE6-4342-B048-85BDC9FD1C3A}</a:tableStyleId>
              </a:tblPr>
              <a:tblGrid>
                <a:gridCol w="1076960">
                  <a:extLst>
                    <a:ext uri="{9D8B030D-6E8A-4147-A177-3AD203B41FA5}">
                      <a16:colId xmlns:a16="http://schemas.microsoft.com/office/drawing/2014/main" val="3776842989"/>
                    </a:ext>
                  </a:extLst>
                </a:gridCol>
                <a:gridCol w="802640">
                  <a:extLst>
                    <a:ext uri="{9D8B030D-6E8A-4147-A177-3AD203B41FA5}">
                      <a16:colId xmlns:a16="http://schemas.microsoft.com/office/drawing/2014/main" val="308285511"/>
                    </a:ext>
                  </a:extLst>
                </a:gridCol>
                <a:gridCol w="1154430">
                  <a:extLst>
                    <a:ext uri="{9D8B030D-6E8A-4147-A177-3AD203B41FA5}">
                      <a16:colId xmlns:a16="http://schemas.microsoft.com/office/drawing/2014/main" val="2296491497"/>
                    </a:ext>
                  </a:extLst>
                </a:gridCol>
                <a:gridCol w="2706370">
                  <a:extLst>
                    <a:ext uri="{9D8B030D-6E8A-4147-A177-3AD203B41FA5}">
                      <a16:colId xmlns:a16="http://schemas.microsoft.com/office/drawing/2014/main" val="225729483"/>
                    </a:ext>
                  </a:extLst>
                </a:gridCol>
                <a:gridCol w="1989455">
                  <a:extLst>
                    <a:ext uri="{9D8B030D-6E8A-4147-A177-3AD203B41FA5}">
                      <a16:colId xmlns:a16="http://schemas.microsoft.com/office/drawing/2014/main" val="896327497"/>
                    </a:ext>
                  </a:extLst>
                </a:gridCol>
                <a:gridCol w="1952625">
                  <a:extLst>
                    <a:ext uri="{9D8B030D-6E8A-4147-A177-3AD203B41FA5}">
                      <a16:colId xmlns:a16="http://schemas.microsoft.com/office/drawing/2014/main" val="3782804601"/>
                    </a:ext>
                  </a:extLst>
                </a:gridCol>
                <a:gridCol w="2082800">
                  <a:extLst>
                    <a:ext uri="{9D8B030D-6E8A-4147-A177-3AD203B41FA5}">
                      <a16:colId xmlns:a16="http://schemas.microsoft.com/office/drawing/2014/main" val="3653012700"/>
                    </a:ext>
                  </a:extLst>
                </a:gridCol>
              </a:tblGrid>
              <a:tr h="548776">
                <a:tc>
                  <a:txBody>
                    <a:bodyPr/>
                    <a:lstStyle/>
                    <a:p>
                      <a:r>
                        <a:rPr lang="en-US" sz="2000" b="1" cap="none" spc="0">
                          <a:solidFill>
                            <a:schemeClr val="tx1"/>
                          </a:solidFill>
                        </a:rPr>
                        <a:t>SOURCE</a:t>
                      </a:r>
                      <a:endParaRPr lang="en-GB" sz="2000" b="1" cap="none" spc="0">
                        <a:solidFill>
                          <a:schemeClr val="tx1"/>
                        </a:solidFill>
                      </a:endParaRPr>
                    </a:p>
                  </a:txBody>
                  <a:tcPr marL="47304" marR="69723" marT="13515" marB="101366" anchor="b">
                    <a:lnR w="12700" cap="flat" cmpd="sng" algn="ctr">
                      <a:solidFill>
                        <a:schemeClr val="tx1"/>
                      </a:solidFill>
                      <a:prstDash val="solid"/>
                      <a:round/>
                      <a:headEnd type="none" w="med" len="med"/>
                      <a:tailEnd type="none" w="med" len="med"/>
                    </a:lnR>
                  </a:tcPr>
                </a:tc>
                <a:tc>
                  <a:txBody>
                    <a:bodyPr/>
                    <a:lstStyle/>
                    <a:p>
                      <a:r>
                        <a:rPr lang="en-US" sz="2000" b="1" cap="none" spc="0">
                          <a:solidFill>
                            <a:schemeClr val="tx1"/>
                          </a:solidFill>
                        </a:rPr>
                        <a:t>RELEVANCE</a:t>
                      </a:r>
                      <a:endParaRPr lang="en-GB" sz="2000" b="1" cap="none" spc="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a:solidFill>
                            <a:schemeClr val="tx1"/>
                          </a:solidFill>
                        </a:rPr>
                        <a:t>METHODOLOGY</a:t>
                      </a:r>
                      <a:endParaRPr lang="en-GB" sz="2000" b="1" cap="none" spc="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DETAILS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STRENGHTS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a:solidFill>
                            <a:schemeClr val="tx1"/>
                          </a:solidFill>
                        </a:rPr>
                        <a:t>WEAKNESS</a:t>
                      </a:r>
                      <a:endParaRPr lang="en-GB" sz="2000" b="1" cap="none" spc="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IMPACT</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93744026"/>
                  </a:ext>
                </a:extLst>
              </a:tr>
              <a:tr h="1626100">
                <a:tc>
                  <a:txBody>
                    <a:bodyPr/>
                    <a:lstStyle/>
                    <a:p>
                      <a:pPr marL="0" marR="0" algn="just">
                        <a:lnSpc>
                          <a:spcPct val="150000"/>
                        </a:lnSpc>
                        <a:spcBef>
                          <a:spcPts val="0"/>
                        </a:spcBef>
                        <a:spcAft>
                          <a:spcPts val="1000"/>
                        </a:spcAft>
                      </a:pPr>
                      <a:r>
                        <a:rPr lang="en-GB" sz="2000" cap="none" spc="0" dirty="0">
                          <a:solidFill>
                            <a:schemeClr val="tx1"/>
                          </a:solidFill>
                          <a:effectLst/>
                        </a:rPr>
                        <a:t>(</a:t>
                      </a:r>
                      <a:r>
                        <a:rPr lang="en-GB" sz="2000" cap="none" spc="0" dirty="0" err="1">
                          <a:solidFill>
                            <a:schemeClr val="tx1"/>
                          </a:solidFill>
                          <a:effectLst/>
                        </a:rPr>
                        <a:t>Achouch</a:t>
                      </a:r>
                      <a:r>
                        <a:rPr lang="en-GB" sz="2000" cap="none" spc="0" dirty="0">
                          <a:solidFill>
                            <a:schemeClr val="tx1"/>
                          </a:solidFill>
                          <a:effectLst/>
                        </a:rPr>
                        <a:t> et al., 2022)</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54954" marT="55954" marB="54954">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a:solidFill>
                            <a:schemeClr val="tx1"/>
                          </a:solidFill>
                          <a:effectLst/>
                        </a:rPr>
                        <a:t>3</a:t>
                      </a:r>
                      <a:endParaRPr lang="en-GB" sz="2000" cap="none" spc="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54954" marT="55954" marB="549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dirty="0">
                          <a:solidFill>
                            <a:schemeClr val="tx1"/>
                          </a:solidFill>
                          <a:effectLst/>
                        </a:rPr>
                        <a:t>Review</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54954" marT="55954" marB="549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dirty="0">
                          <a:solidFill>
                            <a:schemeClr val="tx1"/>
                          </a:solidFill>
                          <a:effectLst/>
                        </a:rPr>
                        <a:t>Novel approach uses asset management and smart maintenance practices to help in point of failure detection and support decision making process.</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54954" marT="55954" marB="549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dirty="0">
                          <a:solidFill>
                            <a:schemeClr val="tx1"/>
                          </a:solidFill>
                          <a:effectLst/>
                        </a:rPr>
                        <a:t>Novel approach that integrates different sensors and maintenance approaches used for different machineries</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54954" marT="55954" marB="549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dirty="0">
                          <a:solidFill>
                            <a:schemeClr val="tx1"/>
                          </a:solidFill>
                          <a:effectLst/>
                        </a:rPr>
                        <a:t> New Research with lots of ground to cover . No applicable practical use.</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54954" marT="55954" marB="549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dirty="0">
                          <a:solidFill>
                            <a:schemeClr val="tx1"/>
                          </a:solidFill>
                          <a:effectLst/>
                        </a:rPr>
                        <a:t>Offers a complete view into the predictive maintenance and decision-making process.</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54954" marT="55954" marB="54954">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39843154"/>
                  </a:ext>
                </a:extLst>
              </a:tr>
            </a:tbl>
          </a:graphicData>
        </a:graphic>
      </p:graphicFrame>
    </p:spTree>
    <p:extLst>
      <p:ext uri="{BB962C8B-B14F-4D97-AF65-F5344CB8AC3E}">
        <p14:creationId xmlns:p14="http://schemas.microsoft.com/office/powerpoint/2010/main" val="937454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7" name="Freeform: Shape 6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Freeform: Shape 6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477981" y="906080"/>
            <a:ext cx="4023360" cy="1576447"/>
          </a:xfrm>
        </p:spPr>
        <p:txBody>
          <a:bodyPr vert="horz" lIns="91440" tIns="45720" rIns="91440" bIns="45720" rtlCol="0" anchor="b">
            <a:noAutofit/>
          </a:bodyPr>
          <a:lstStyle/>
          <a:p>
            <a:r>
              <a:rPr lang="en-US" sz="5600" b="1" kern="1200" dirty="0">
                <a:solidFill>
                  <a:schemeClr val="tx1"/>
                </a:solidFill>
                <a:latin typeface="+mn-lt"/>
                <a:ea typeface="+mj-ea"/>
                <a:cs typeface="+mj-cs"/>
              </a:rPr>
              <a:t>Research Philosophy</a:t>
            </a:r>
          </a:p>
        </p:txBody>
      </p:sp>
      <p:sp>
        <p:nvSpPr>
          <p:cNvPr id="69"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5" name="Rectangle 6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diagram of data and information&#10;&#10;Description automatically generated with medium confidence">
            <a:extLst>
              <a:ext uri="{FF2B5EF4-FFF2-40B4-BE49-F238E27FC236}">
                <a16:creationId xmlns:a16="http://schemas.microsoft.com/office/drawing/2014/main" id="{B12D0627-70D7-F6F1-B5EF-08B8B3B88146}"/>
              </a:ext>
            </a:extLst>
          </p:cNvPr>
          <p:cNvPicPr>
            <a:picLocks noChangeAspect="1"/>
          </p:cNvPicPr>
          <p:nvPr/>
        </p:nvPicPr>
        <p:blipFill>
          <a:blip r:embed="rId3"/>
          <a:srcRect l="3262" t="5063"/>
          <a:stretch/>
        </p:blipFill>
        <p:spPr>
          <a:xfrm>
            <a:off x="3938149" y="588210"/>
            <a:ext cx="8253851" cy="5681579"/>
          </a:xfrm>
          <a:prstGeom prst="rect">
            <a:avLst/>
          </a:prstGeom>
        </p:spPr>
      </p:pic>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defTabSz="914400">
              <a:spcAft>
                <a:spcPts val="600"/>
              </a:spcAft>
              <a:defRPr/>
            </a:pPr>
            <a:fld id="{B5CEABB6-07DC-46E8-9B57-56EC44A396E5}" type="slidenum">
              <a:rPr lang="en-US">
                <a:solidFill>
                  <a:schemeClr val="tx1">
                    <a:lumMod val="50000"/>
                    <a:lumOff val="50000"/>
                  </a:schemeClr>
                </a:solidFill>
              </a:rPr>
              <a:pPr defTabSz="914400">
                <a:spcAft>
                  <a:spcPts val="600"/>
                </a:spcAft>
                <a:defRPr/>
              </a:pPr>
              <a:t>12</a:t>
            </a:fld>
            <a:endParaRPr lang="en-US">
              <a:solidFill>
                <a:schemeClr val="tx1">
                  <a:lumMod val="50000"/>
                  <a:lumOff val="50000"/>
                </a:schemeClr>
              </a:solidFill>
            </a:endParaRPr>
          </a:p>
        </p:txBody>
      </p:sp>
      <p:sp>
        <p:nvSpPr>
          <p:cNvPr id="3" name="Text Placeholder 3">
            <a:extLst>
              <a:ext uri="{FF2B5EF4-FFF2-40B4-BE49-F238E27FC236}">
                <a16:creationId xmlns:a16="http://schemas.microsoft.com/office/drawing/2014/main" id="{09B03F4B-A71C-97CE-BDB9-103B98286F5C}"/>
              </a:ext>
            </a:extLst>
          </p:cNvPr>
          <p:cNvSpPr txBox="1">
            <a:spLocks/>
          </p:cNvSpPr>
          <p:nvPr/>
        </p:nvSpPr>
        <p:spPr>
          <a:xfrm>
            <a:off x="477981" y="2812225"/>
            <a:ext cx="2817669" cy="15764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Research Philosophy</a:t>
            </a:r>
            <a:r>
              <a:rPr lang="en-GB" sz="2000" dirty="0"/>
              <a:t> adopted is the Critical Realism approach which is positivist and interpretivism based.</a:t>
            </a:r>
          </a:p>
        </p:txBody>
      </p:sp>
      <p:sp>
        <p:nvSpPr>
          <p:cNvPr id="8" name="Text Placeholder 3">
            <a:extLst>
              <a:ext uri="{FF2B5EF4-FFF2-40B4-BE49-F238E27FC236}">
                <a16:creationId xmlns:a16="http://schemas.microsoft.com/office/drawing/2014/main" id="{973C580B-195F-5FEC-7C88-42B0EE4DB60E}"/>
              </a:ext>
            </a:extLst>
          </p:cNvPr>
          <p:cNvSpPr txBox="1">
            <a:spLocks/>
          </p:cNvSpPr>
          <p:nvPr/>
        </p:nvSpPr>
        <p:spPr>
          <a:xfrm>
            <a:off x="477981" y="4894906"/>
            <a:ext cx="3170094" cy="15764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Tools:</a:t>
            </a:r>
          </a:p>
          <a:p>
            <a:r>
              <a:rPr lang="en-US" sz="2000" dirty="0"/>
              <a:t>Excel, R programming</a:t>
            </a:r>
          </a:p>
        </p:txBody>
      </p:sp>
      <p:pic>
        <p:nvPicPr>
          <p:cNvPr id="9" name="Picture 8">
            <a:extLst>
              <a:ext uri="{FF2B5EF4-FFF2-40B4-BE49-F238E27FC236}">
                <a16:creationId xmlns:a16="http://schemas.microsoft.com/office/drawing/2014/main" id="{2230DF39-13CF-5A41-E844-32AE5AEEBEEC}"/>
              </a:ext>
            </a:extLst>
          </p:cNvPr>
          <p:cNvPicPr>
            <a:picLocks noChangeAspect="1"/>
          </p:cNvPicPr>
          <p:nvPr/>
        </p:nvPicPr>
        <p:blipFill>
          <a:blip r:embed="rId4"/>
          <a:stretch>
            <a:fillRect/>
          </a:stretch>
        </p:blipFill>
        <p:spPr>
          <a:xfrm>
            <a:off x="477981" y="2562103"/>
            <a:ext cx="2655744" cy="132787"/>
          </a:xfrm>
          <a:prstGeom prst="rect">
            <a:avLst/>
          </a:prstGeom>
        </p:spPr>
      </p:pic>
    </p:spTree>
    <p:extLst>
      <p:ext uri="{BB962C8B-B14F-4D97-AF65-F5344CB8AC3E}">
        <p14:creationId xmlns:p14="http://schemas.microsoft.com/office/powerpoint/2010/main" val="232027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rot="16200000">
            <a:off x="-1372603" y="2613169"/>
            <a:ext cx="4248043" cy="1642986"/>
          </a:xfrm>
        </p:spPr>
        <p:txBody>
          <a:bodyPr>
            <a:noAutofit/>
          </a:bodyPr>
          <a:lstStyle/>
          <a:p>
            <a:pPr algn="r"/>
            <a:r>
              <a:rPr lang="en-US" sz="5600" b="1" dirty="0">
                <a:latin typeface="+mn-lt"/>
              </a:rPr>
              <a:t>Research Methodology</a:t>
            </a:r>
          </a:p>
        </p:txBody>
      </p:sp>
      <p:pic>
        <p:nvPicPr>
          <p:cNvPr id="3" name="Picture 2">
            <a:extLst>
              <a:ext uri="{FF2B5EF4-FFF2-40B4-BE49-F238E27FC236}">
                <a16:creationId xmlns:a16="http://schemas.microsoft.com/office/drawing/2014/main" id="{972A7030-BEAB-BE08-175D-4CCFD301CA49}"/>
              </a:ext>
            </a:extLst>
          </p:cNvPr>
          <p:cNvPicPr>
            <a:picLocks noChangeAspect="1"/>
          </p:cNvPicPr>
          <p:nvPr/>
        </p:nvPicPr>
        <p:blipFill>
          <a:blip r:embed="rId2"/>
          <a:stretch>
            <a:fillRect/>
          </a:stretch>
        </p:blipFill>
        <p:spPr>
          <a:xfrm rot="16200000">
            <a:off x="-237090" y="3443278"/>
            <a:ext cx="3620005" cy="181000"/>
          </a:xfrm>
          <a:prstGeom prst="rect">
            <a:avLst/>
          </a:prstGeom>
        </p:spPr>
      </p:pic>
      <p:pic>
        <p:nvPicPr>
          <p:cNvPr id="6" name="Picture 5">
            <a:extLst>
              <a:ext uri="{FF2B5EF4-FFF2-40B4-BE49-F238E27FC236}">
                <a16:creationId xmlns:a16="http://schemas.microsoft.com/office/drawing/2014/main" id="{FDE33785-23DE-5AE8-5884-5810444712C5}"/>
              </a:ext>
            </a:extLst>
          </p:cNvPr>
          <p:cNvPicPr>
            <a:picLocks noChangeAspect="1"/>
          </p:cNvPicPr>
          <p:nvPr/>
        </p:nvPicPr>
        <p:blipFill>
          <a:blip r:embed="rId3"/>
          <a:srcRect t="277"/>
          <a:stretch/>
        </p:blipFill>
        <p:spPr>
          <a:xfrm>
            <a:off x="1663412" y="0"/>
            <a:ext cx="10508163" cy="6851093"/>
          </a:xfrm>
          <a:prstGeom prst="rect">
            <a:avLst/>
          </a:prstGeom>
        </p:spPr>
      </p:pic>
      <p:sp>
        <p:nvSpPr>
          <p:cNvPr id="7" name="Text Placeholder 3">
            <a:extLst>
              <a:ext uri="{FF2B5EF4-FFF2-40B4-BE49-F238E27FC236}">
                <a16:creationId xmlns:a16="http://schemas.microsoft.com/office/drawing/2014/main" id="{1DFD2173-7A81-6ABB-9515-03D7FDB3253D}"/>
              </a:ext>
            </a:extLst>
          </p:cNvPr>
          <p:cNvSpPr txBox="1">
            <a:spLocks/>
          </p:cNvSpPr>
          <p:nvPr/>
        </p:nvSpPr>
        <p:spPr>
          <a:xfrm>
            <a:off x="4365971" y="197047"/>
            <a:ext cx="1925772" cy="3055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MetroPT-3 Dataset</a:t>
            </a:r>
            <a:endParaRPr lang="en-GB" sz="1400" dirty="0"/>
          </a:p>
        </p:txBody>
      </p:sp>
      <p:sp>
        <p:nvSpPr>
          <p:cNvPr id="8" name="Text Placeholder 3">
            <a:extLst>
              <a:ext uri="{FF2B5EF4-FFF2-40B4-BE49-F238E27FC236}">
                <a16:creationId xmlns:a16="http://schemas.microsoft.com/office/drawing/2014/main" id="{633E8B1F-53A6-BA70-D843-BE5A25ECF65B}"/>
              </a:ext>
            </a:extLst>
          </p:cNvPr>
          <p:cNvSpPr txBox="1">
            <a:spLocks/>
          </p:cNvSpPr>
          <p:nvPr/>
        </p:nvSpPr>
        <p:spPr>
          <a:xfrm>
            <a:off x="11188988" y="197047"/>
            <a:ext cx="860772" cy="11135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Metro </a:t>
            </a:r>
          </a:p>
          <a:p>
            <a:pPr marL="0" indent="0">
              <a:buNone/>
            </a:pPr>
            <a:r>
              <a:rPr lang="en-US" sz="1400" b="1" dirty="0"/>
              <a:t>Railway </a:t>
            </a:r>
          </a:p>
          <a:p>
            <a:pPr marL="0" indent="0">
              <a:buNone/>
            </a:pPr>
            <a:r>
              <a:rPr lang="en-US" sz="1400" b="1" dirty="0"/>
              <a:t>Station</a:t>
            </a:r>
            <a:endParaRPr lang="en-GB" sz="1400" dirty="0"/>
          </a:p>
        </p:txBody>
      </p:sp>
      <p:sp>
        <p:nvSpPr>
          <p:cNvPr id="9" name="Text Placeholder 3">
            <a:extLst>
              <a:ext uri="{FF2B5EF4-FFF2-40B4-BE49-F238E27FC236}">
                <a16:creationId xmlns:a16="http://schemas.microsoft.com/office/drawing/2014/main" id="{5FD07714-E782-07A3-FD7A-BE7763D3B82B}"/>
              </a:ext>
            </a:extLst>
          </p:cNvPr>
          <p:cNvSpPr txBox="1">
            <a:spLocks/>
          </p:cNvSpPr>
          <p:nvPr/>
        </p:nvSpPr>
        <p:spPr>
          <a:xfrm>
            <a:off x="8478298" y="1797569"/>
            <a:ext cx="1576037" cy="3055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80/20 Data split</a:t>
            </a:r>
            <a:endParaRPr lang="en-GB" sz="1400" dirty="0"/>
          </a:p>
        </p:txBody>
      </p:sp>
    </p:spTree>
    <p:extLst>
      <p:ext uri="{BB962C8B-B14F-4D97-AF65-F5344CB8AC3E}">
        <p14:creationId xmlns:p14="http://schemas.microsoft.com/office/powerpoint/2010/main" val="23027016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Rectangle 3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99713" y="353160"/>
            <a:ext cx="7634661" cy="898581"/>
          </a:xfrm>
        </p:spPr>
        <p:txBody>
          <a:bodyPr vert="horz" lIns="91440" tIns="45720" rIns="91440" bIns="45720" rtlCol="0" anchor="ctr">
            <a:noAutofit/>
          </a:bodyPr>
          <a:lstStyle/>
          <a:p>
            <a:r>
              <a:rPr lang="en-US" sz="5600" b="1" dirty="0">
                <a:solidFill>
                  <a:srgbClr val="FFFFFF"/>
                </a:solidFill>
              </a:rPr>
              <a:t>Data Analysis Techniques</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11704320" y="6431079"/>
            <a:ext cx="448056" cy="365125"/>
          </a:xfrm>
        </p:spPr>
        <p:txBody>
          <a:bodyPr vert="horz" lIns="91440" tIns="45720" rIns="91440" bIns="45720" rtlCol="0" anchor="ctr">
            <a:normAutofit/>
          </a:bodyPr>
          <a:lstStyle/>
          <a:p>
            <a:pPr defTabSz="914400">
              <a:spcAft>
                <a:spcPts val="600"/>
              </a:spcAft>
            </a:pPr>
            <a:fld id="{B5CEABB6-07DC-46E8-9B57-56EC44A396E5}" type="slidenum">
              <a:rPr lang="en-US" sz="1100" smtClean="0">
                <a:solidFill>
                  <a:schemeClr val="tx1">
                    <a:lumMod val="50000"/>
                    <a:lumOff val="50000"/>
                  </a:schemeClr>
                </a:solidFill>
              </a:rPr>
              <a:pPr defTabSz="914400">
                <a:spcAft>
                  <a:spcPts val="600"/>
                </a:spcAft>
              </a:pPr>
              <a:t>14</a:t>
            </a:fld>
            <a:endParaRPr lang="en-US" sz="1100">
              <a:solidFill>
                <a:schemeClr val="tx1">
                  <a:lumMod val="50000"/>
                  <a:lumOff val="50000"/>
                </a:schemeClr>
              </a:solidFill>
            </a:endParaRPr>
          </a:p>
        </p:txBody>
      </p:sp>
      <p:graphicFrame>
        <p:nvGraphicFramePr>
          <p:cNvPr id="45" name="Text Placeholder 3">
            <a:extLst>
              <a:ext uri="{FF2B5EF4-FFF2-40B4-BE49-F238E27FC236}">
                <a16:creationId xmlns:a16="http://schemas.microsoft.com/office/drawing/2014/main" id="{14EB7F0F-FEC1-0686-1FE6-69CCFC0629D2}"/>
              </a:ext>
            </a:extLst>
          </p:cNvPr>
          <p:cNvGraphicFramePr/>
          <p:nvPr>
            <p:extLst>
              <p:ext uri="{D42A27DB-BD31-4B8C-83A1-F6EECF244321}">
                <p14:modId xmlns:p14="http://schemas.microsoft.com/office/powerpoint/2010/main" val="340978249"/>
              </p:ext>
            </p:extLst>
          </p:nvPr>
        </p:nvGraphicFramePr>
        <p:xfrm>
          <a:off x="782319" y="1808480"/>
          <a:ext cx="10845229" cy="4549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339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Rectangle 3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5600" b="1" dirty="0">
                <a:solidFill>
                  <a:srgbClr val="FFFFFF"/>
                </a:solidFill>
              </a:rPr>
              <a:t>Implementation</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970264" y="6431079"/>
            <a:ext cx="2743200" cy="365125"/>
          </a:xfrm>
        </p:spPr>
        <p:txBody>
          <a:bodyPr vert="horz" lIns="91440" tIns="45720" rIns="91440" bIns="45720" rtlCol="0" anchor="ctr">
            <a:normAutofit/>
          </a:bodyPr>
          <a:lstStyle/>
          <a:p>
            <a:pPr algn="r" defTabSz="914400">
              <a:spcAft>
                <a:spcPts val="600"/>
              </a:spcAft>
            </a:pPr>
            <a:r>
              <a:rPr lang="en-US" sz="1100">
                <a:solidFill>
                  <a:schemeClr val="tx1">
                    <a:lumMod val="50000"/>
                    <a:lumOff val="50000"/>
                  </a:schemeClr>
                </a:solidFill>
              </a:rPr>
              <a:t>20XX</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11704320" y="6431079"/>
            <a:ext cx="448056" cy="365125"/>
          </a:xfrm>
        </p:spPr>
        <p:txBody>
          <a:bodyPr vert="horz" lIns="91440" tIns="45720" rIns="91440" bIns="45720" rtlCol="0" anchor="ctr">
            <a:normAutofit/>
          </a:bodyPr>
          <a:lstStyle/>
          <a:p>
            <a:pPr defTabSz="914400">
              <a:spcAft>
                <a:spcPts val="600"/>
              </a:spcAft>
            </a:pPr>
            <a:fld id="{B5CEABB6-07DC-46E8-9B57-56EC44A396E5}" type="slidenum">
              <a:rPr lang="en-US" sz="1100" smtClean="0">
                <a:solidFill>
                  <a:schemeClr val="tx1">
                    <a:lumMod val="50000"/>
                    <a:lumOff val="50000"/>
                  </a:schemeClr>
                </a:solidFill>
              </a:rPr>
              <a:pPr defTabSz="914400">
                <a:spcAft>
                  <a:spcPts val="600"/>
                </a:spcAft>
              </a:pPr>
              <a:t>15</a:t>
            </a:fld>
            <a:endParaRPr lang="en-US" sz="1100">
              <a:solidFill>
                <a:schemeClr val="tx1">
                  <a:lumMod val="50000"/>
                  <a:lumOff val="50000"/>
                </a:schemeClr>
              </a:solidFill>
            </a:endParaRPr>
          </a:p>
        </p:txBody>
      </p:sp>
      <p:pic>
        <p:nvPicPr>
          <p:cNvPr id="3" name="Picture 2" descr="A screenshot of a computer&#10;&#10;Description automatically generated">
            <a:extLst>
              <a:ext uri="{FF2B5EF4-FFF2-40B4-BE49-F238E27FC236}">
                <a16:creationId xmlns:a16="http://schemas.microsoft.com/office/drawing/2014/main" id="{2CB4994A-C8A0-4A49-60DD-CB5467E9D020}"/>
              </a:ext>
            </a:extLst>
          </p:cNvPr>
          <p:cNvPicPr>
            <a:picLocks noChangeAspect="1"/>
          </p:cNvPicPr>
          <p:nvPr/>
        </p:nvPicPr>
        <p:blipFill>
          <a:blip r:embed="rId3"/>
          <a:stretch>
            <a:fillRect/>
          </a:stretch>
        </p:blipFill>
        <p:spPr>
          <a:xfrm>
            <a:off x="383472" y="4410636"/>
            <a:ext cx="5777856" cy="2374406"/>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7953B740-FF6E-F866-0E73-FFB847D76041}"/>
              </a:ext>
            </a:extLst>
          </p:cNvPr>
          <p:cNvPicPr>
            <a:picLocks noChangeAspect="1"/>
          </p:cNvPicPr>
          <p:nvPr/>
        </p:nvPicPr>
        <p:blipFill rotWithShape="1">
          <a:blip r:embed="rId4"/>
          <a:srcRect t="4473"/>
          <a:stretch/>
        </p:blipFill>
        <p:spPr bwMode="auto">
          <a:xfrm>
            <a:off x="46037" y="1603915"/>
            <a:ext cx="6367780" cy="1992630"/>
          </a:xfrm>
          <a:prstGeom prst="rect">
            <a:avLst/>
          </a:prstGeom>
          <a:ln>
            <a:noFill/>
          </a:ln>
          <a:extLst>
            <a:ext uri="{53640926-AAD7-44D8-BBD7-CCE9431645EC}">
              <a14:shadowObscured xmlns:a14="http://schemas.microsoft.com/office/drawing/2010/main"/>
            </a:ext>
          </a:extLst>
        </p:spPr>
      </p:pic>
      <p:pic>
        <p:nvPicPr>
          <p:cNvPr id="7" name="Picture 6" descr="A computer screen shot of a black screen with white and green text&#10;&#10;Description automatically generated">
            <a:extLst>
              <a:ext uri="{FF2B5EF4-FFF2-40B4-BE49-F238E27FC236}">
                <a16:creationId xmlns:a16="http://schemas.microsoft.com/office/drawing/2014/main" id="{5C891A3E-8F08-9A71-922D-0828AAFE7FE6}"/>
              </a:ext>
            </a:extLst>
          </p:cNvPr>
          <p:cNvPicPr>
            <a:picLocks noChangeAspect="1"/>
          </p:cNvPicPr>
          <p:nvPr/>
        </p:nvPicPr>
        <p:blipFill>
          <a:blip r:embed="rId5"/>
          <a:stretch>
            <a:fillRect/>
          </a:stretch>
        </p:blipFill>
        <p:spPr>
          <a:xfrm>
            <a:off x="1465431" y="2112421"/>
            <a:ext cx="6367780" cy="24003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EA4178E-63CD-0484-824D-E1B1324A2CEE}"/>
              </a:ext>
            </a:extLst>
          </p:cNvPr>
          <p:cNvPicPr>
            <a:picLocks noChangeAspect="1"/>
          </p:cNvPicPr>
          <p:nvPr/>
        </p:nvPicPr>
        <p:blipFill>
          <a:blip r:embed="rId6"/>
          <a:stretch>
            <a:fillRect/>
          </a:stretch>
        </p:blipFill>
        <p:spPr>
          <a:xfrm>
            <a:off x="4607124" y="2302268"/>
            <a:ext cx="6367780" cy="1996440"/>
          </a:xfrm>
          <a:prstGeom prst="rect">
            <a:avLst/>
          </a:prstGeom>
        </p:spPr>
      </p:pic>
      <p:pic>
        <p:nvPicPr>
          <p:cNvPr id="12" name="Picture 11" descr="A screenshot of a computer program&#10;&#10;Description automatically generated">
            <a:extLst>
              <a:ext uri="{FF2B5EF4-FFF2-40B4-BE49-F238E27FC236}">
                <a16:creationId xmlns:a16="http://schemas.microsoft.com/office/drawing/2014/main" id="{0F514F41-CE01-EB0E-B454-31C7DDA1826F}"/>
              </a:ext>
            </a:extLst>
          </p:cNvPr>
          <p:cNvPicPr>
            <a:picLocks noChangeAspect="1"/>
          </p:cNvPicPr>
          <p:nvPr/>
        </p:nvPicPr>
        <p:blipFill rotWithShape="1">
          <a:blip r:embed="rId7"/>
          <a:srcRect t="26281" b="10534"/>
          <a:stretch/>
        </p:blipFill>
        <p:spPr bwMode="auto">
          <a:xfrm>
            <a:off x="5742367" y="1663010"/>
            <a:ext cx="6365240" cy="781685"/>
          </a:xfrm>
          <a:prstGeom prst="rect">
            <a:avLst/>
          </a:prstGeom>
          <a:ln>
            <a:noFill/>
          </a:ln>
          <a:extLst>
            <a:ext uri="{53640926-AAD7-44D8-BBD7-CCE9431645EC}">
              <a14:shadowObscured xmlns:a14="http://schemas.microsoft.com/office/drawing/2010/main"/>
            </a:ext>
          </a:extLst>
        </p:spPr>
      </p:pic>
      <p:pic>
        <p:nvPicPr>
          <p:cNvPr id="9" name="Picture 8" descr="A black rectangular object with a black border&#10;&#10;Description automatically generated">
            <a:extLst>
              <a:ext uri="{FF2B5EF4-FFF2-40B4-BE49-F238E27FC236}">
                <a16:creationId xmlns:a16="http://schemas.microsoft.com/office/drawing/2014/main" id="{432DC661-F042-5A77-C06E-6833AA8CDB39}"/>
              </a:ext>
            </a:extLst>
          </p:cNvPr>
          <p:cNvPicPr>
            <a:picLocks noChangeAspect="1"/>
          </p:cNvPicPr>
          <p:nvPr/>
        </p:nvPicPr>
        <p:blipFill>
          <a:blip r:embed="rId8"/>
          <a:stretch>
            <a:fillRect/>
          </a:stretch>
        </p:blipFill>
        <p:spPr>
          <a:xfrm>
            <a:off x="5199074" y="3777625"/>
            <a:ext cx="6367780" cy="1460500"/>
          </a:xfrm>
          <a:prstGeom prst="rect">
            <a:avLst/>
          </a:prstGeom>
        </p:spPr>
      </p:pic>
      <p:pic>
        <p:nvPicPr>
          <p:cNvPr id="10" name="Picture 9" descr="A screenshot of a computer program&#10;&#10;Description automatically generated">
            <a:extLst>
              <a:ext uri="{FF2B5EF4-FFF2-40B4-BE49-F238E27FC236}">
                <a16:creationId xmlns:a16="http://schemas.microsoft.com/office/drawing/2014/main" id="{3E2411DA-94E3-992F-125C-20833081E289}"/>
              </a:ext>
            </a:extLst>
          </p:cNvPr>
          <p:cNvPicPr>
            <a:picLocks noChangeAspect="1"/>
          </p:cNvPicPr>
          <p:nvPr/>
        </p:nvPicPr>
        <p:blipFill>
          <a:blip r:embed="rId9"/>
          <a:stretch>
            <a:fillRect/>
          </a:stretch>
        </p:blipFill>
        <p:spPr>
          <a:xfrm>
            <a:off x="7248752" y="3978576"/>
            <a:ext cx="4779762" cy="2806466"/>
          </a:xfrm>
          <a:prstGeom prst="rect">
            <a:avLst/>
          </a:prstGeom>
        </p:spPr>
      </p:pic>
    </p:spTree>
    <p:extLst>
      <p:ext uri="{BB962C8B-B14F-4D97-AF65-F5344CB8AC3E}">
        <p14:creationId xmlns:p14="http://schemas.microsoft.com/office/powerpoint/2010/main" val="3824058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25549E48-55B4-43FA-96F3-A3F777E0F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6" name="Rectangle 6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68679" y="405575"/>
            <a:ext cx="5979795" cy="1371600"/>
          </a:xfrm>
        </p:spPr>
        <p:txBody>
          <a:bodyPr vert="horz" lIns="91440" tIns="45720" rIns="91440" bIns="45720" rtlCol="0" anchor="ctr">
            <a:noAutofit/>
          </a:bodyPr>
          <a:lstStyle/>
          <a:p>
            <a:r>
              <a:rPr lang="en-US" sz="5600" b="1" dirty="0">
                <a:latin typeface="+mn-lt"/>
              </a:rPr>
              <a:t>Feature Selection</a:t>
            </a:r>
          </a:p>
        </p:txBody>
      </p:sp>
      <p:sp>
        <p:nvSpPr>
          <p:cNvPr id="63" name="Rectangle 6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241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8B53BB14-8B0A-C0CA-9175-8CE269C72FD7}"/>
              </a:ext>
            </a:extLst>
          </p:cNvPr>
          <p:cNvPicPr>
            <a:picLocks noChangeAspect="1"/>
          </p:cNvPicPr>
          <p:nvPr/>
        </p:nvPicPr>
        <p:blipFill>
          <a:blip r:embed="rId3"/>
          <a:stretch>
            <a:fillRect/>
          </a:stretch>
        </p:blipFill>
        <p:spPr>
          <a:xfrm>
            <a:off x="170358" y="2236797"/>
            <a:ext cx="3853002" cy="3467702"/>
          </a:xfrm>
          <a:prstGeom prst="rect">
            <a:avLst/>
          </a:prstGeom>
        </p:spPr>
      </p:pic>
      <p:pic>
        <p:nvPicPr>
          <p:cNvPr id="19" name="Picture 18">
            <a:extLst>
              <a:ext uri="{FF2B5EF4-FFF2-40B4-BE49-F238E27FC236}">
                <a16:creationId xmlns:a16="http://schemas.microsoft.com/office/drawing/2014/main" id="{480B37EC-7A93-DC8B-072C-3170C32F39A3}"/>
              </a:ext>
            </a:extLst>
          </p:cNvPr>
          <p:cNvPicPr>
            <a:picLocks noChangeAspect="1"/>
          </p:cNvPicPr>
          <p:nvPr/>
        </p:nvPicPr>
        <p:blipFill>
          <a:blip r:embed="rId4"/>
          <a:stretch>
            <a:fillRect/>
          </a:stretch>
        </p:blipFill>
        <p:spPr>
          <a:xfrm>
            <a:off x="4094658" y="2236786"/>
            <a:ext cx="3853002" cy="3458069"/>
          </a:xfrm>
          <a:prstGeom prst="rect">
            <a:avLst/>
          </a:prstGeom>
        </p:spPr>
      </p:pic>
      <p:pic>
        <p:nvPicPr>
          <p:cNvPr id="14" name="Picture 13">
            <a:extLst>
              <a:ext uri="{FF2B5EF4-FFF2-40B4-BE49-F238E27FC236}">
                <a16:creationId xmlns:a16="http://schemas.microsoft.com/office/drawing/2014/main" id="{51D937EC-2B4C-9E13-99C7-C4DAE65080EF}"/>
              </a:ext>
            </a:extLst>
          </p:cNvPr>
          <p:cNvPicPr>
            <a:picLocks noChangeAspect="1"/>
          </p:cNvPicPr>
          <p:nvPr/>
        </p:nvPicPr>
        <p:blipFill>
          <a:blip r:embed="rId5"/>
          <a:srcRect l="15862" t="897" r="13177"/>
          <a:stretch/>
        </p:blipFill>
        <p:spPr>
          <a:xfrm>
            <a:off x="8015910" y="2314574"/>
            <a:ext cx="3853002" cy="3336247"/>
          </a:xfrm>
          <a:prstGeom prst="rect">
            <a:avLst/>
          </a:prstGeom>
        </p:spPr>
      </p:pic>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12720" cy="365125"/>
          </a:xfrm>
        </p:spPr>
        <p:txBody>
          <a:bodyPr vert="horz" lIns="91440" tIns="45720" rIns="91440" bIns="45720" rtlCol="0" anchor="ctr">
            <a:normAutofit/>
          </a:bodyPr>
          <a:lstStyle/>
          <a:p>
            <a:pPr defTabSz="914400">
              <a:spcAft>
                <a:spcPts val="600"/>
              </a:spcAft>
            </a:pPr>
            <a:fld id="{B5CEABB6-07DC-46E8-9B57-56EC44A396E5}" type="slidenum">
              <a:rPr lang="en-US" smtClean="0">
                <a:solidFill>
                  <a:schemeClr val="tx1">
                    <a:lumMod val="50000"/>
                    <a:lumOff val="50000"/>
                  </a:schemeClr>
                </a:solidFill>
              </a:rPr>
              <a:pPr defTabSz="914400">
                <a:spcAft>
                  <a:spcPts val="600"/>
                </a:spcAft>
              </a:pPr>
              <a:t>16</a:t>
            </a:fld>
            <a:endParaRPr lang="en-US">
              <a:solidFill>
                <a:schemeClr val="tx1">
                  <a:lumMod val="50000"/>
                  <a:lumOff val="50000"/>
                </a:schemeClr>
              </a:solidFill>
            </a:endParaRPr>
          </a:p>
        </p:txBody>
      </p:sp>
      <p:graphicFrame>
        <p:nvGraphicFramePr>
          <p:cNvPr id="21" name="Text Placeholder 3">
            <a:extLst>
              <a:ext uri="{FF2B5EF4-FFF2-40B4-BE49-F238E27FC236}">
                <a16:creationId xmlns:a16="http://schemas.microsoft.com/office/drawing/2014/main" id="{F35D332F-5338-C45D-5995-A1E041D4E470}"/>
              </a:ext>
            </a:extLst>
          </p:cNvPr>
          <p:cNvGraphicFramePr/>
          <p:nvPr>
            <p:extLst>
              <p:ext uri="{D42A27DB-BD31-4B8C-83A1-F6EECF244321}">
                <p14:modId xmlns:p14="http://schemas.microsoft.com/office/powerpoint/2010/main" val="1193927532"/>
              </p:ext>
            </p:extLst>
          </p:nvPr>
        </p:nvGraphicFramePr>
        <p:xfrm>
          <a:off x="1323974" y="5840822"/>
          <a:ext cx="2400301" cy="61160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2" name="Text Placeholder 3">
            <a:extLst>
              <a:ext uri="{FF2B5EF4-FFF2-40B4-BE49-F238E27FC236}">
                <a16:creationId xmlns:a16="http://schemas.microsoft.com/office/drawing/2014/main" id="{9F139643-C410-A289-08B2-968D6B25C6E2}"/>
              </a:ext>
            </a:extLst>
          </p:cNvPr>
          <p:cNvGraphicFramePr/>
          <p:nvPr>
            <p:extLst>
              <p:ext uri="{D42A27DB-BD31-4B8C-83A1-F6EECF244321}">
                <p14:modId xmlns:p14="http://schemas.microsoft.com/office/powerpoint/2010/main" val="3028165204"/>
              </p:ext>
            </p:extLst>
          </p:nvPr>
        </p:nvGraphicFramePr>
        <p:xfrm>
          <a:off x="5019674" y="5800566"/>
          <a:ext cx="2400301" cy="611603"/>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3" name="Text Placeholder 3">
            <a:extLst>
              <a:ext uri="{FF2B5EF4-FFF2-40B4-BE49-F238E27FC236}">
                <a16:creationId xmlns:a16="http://schemas.microsoft.com/office/drawing/2014/main" id="{92AE80AC-9F42-2377-B5B9-192485D1BFBF}"/>
              </a:ext>
            </a:extLst>
          </p:cNvPr>
          <p:cNvGraphicFramePr/>
          <p:nvPr>
            <p:extLst>
              <p:ext uri="{D42A27DB-BD31-4B8C-83A1-F6EECF244321}">
                <p14:modId xmlns:p14="http://schemas.microsoft.com/office/powerpoint/2010/main" val="4074220710"/>
              </p:ext>
            </p:extLst>
          </p:nvPr>
        </p:nvGraphicFramePr>
        <p:xfrm>
          <a:off x="9105725" y="5840821"/>
          <a:ext cx="2400301" cy="611603"/>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extLst>
      <p:ext uri="{BB962C8B-B14F-4D97-AF65-F5344CB8AC3E}">
        <p14:creationId xmlns:p14="http://schemas.microsoft.com/office/powerpoint/2010/main" val="1915045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99713" y="248038"/>
            <a:ext cx="7682287" cy="1159200"/>
          </a:xfrm>
        </p:spPr>
        <p:txBody>
          <a:bodyPr vert="horz" lIns="91440" tIns="45720" rIns="91440" bIns="45720" rtlCol="0" anchor="ctr">
            <a:noAutofit/>
          </a:bodyPr>
          <a:lstStyle/>
          <a:p>
            <a:r>
              <a:rPr lang="en-US" sz="5600" b="1" kern="1200" dirty="0">
                <a:solidFill>
                  <a:srgbClr val="FFFFFF"/>
                </a:solidFill>
                <a:latin typeface="+mj-lt"/>
                <a:ea typeface="+mj-ea"/>
                <a:cs typeface="+mj-cs"/>
              </a:rPr>
              <a:t>Performance Metric Chart</a:t>
            </a:r>
          </a:p>
        </p:txBody>
      </p:sp>
      <p:pic>
        <p:nvPicPr>
          <p:cNvPr id="4" name="Picture 3" descr="A graph of different colored lines&#10;&#10;Description automatically generated">
            <a:extLst>
              <a:ext uri="{FF2B5EF4-FFF2-40B4-BE49-F238E27FC236}">
                <a16:creationId xmlns:a16="http://schemas.microsoft.com/office/drawing/2014/main" id="{F6288A2D-3E98-76E3-DE5C-196BB4C853A0}"/>
              </a:ext>
            </a:extLst>
          </p:cNvPr>
          <p:cNvPicPr>
            <a:picLocks noChangeAspect="1"/>
          </p:cNvPicPr>
          <p:nvPr/>
        </p:nvPicPr>
        <p:blipFill>
          <a:blip r:embed="rId2"/>
          <a:srcRect l="-401" t="1866" r="226" b="-1243"/>
          <a:stretch/>
        </p:blipFill>
        <p:spPr>
          <a:xfrm>
            <a:off x="149610" y="1638300"/>
            <a:ext cx="11892779" cy="5250078"/>
          </a:xfrm>
          <a:prstGeom prst="rect">
            <a:avLst/>
          </a:prstGeom>
        </p:spPr>
      </p:pic>
    </p:spTree>
    <p:extLst>
      <p:ext uri="{BB962C8B-B14F-4D97-AF65-F5344CB8AC3E}">
        <p14:creationId xmlns:p14="http://schemas.microsoft.com/office/powerpoint/2010/main" val="41447922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600" b="1" dirty="0"/>
              <a:t>Model Ranking</a:t>
            </a:r>
            <a:endParaRPr lang="en-US" sz="5600" b="1" kern="1200" dirty="0">
              <a:solidFill>
                <a:schemeClr val="tx1"/>
              </a:solidFill>
              <a:latin typeface="+mj-lt"/>
              <a:ea typeface="+mj-ea"/>
              <a:cs typeface="+mj-cs"/>
            </a:endParaRPr>
          </a:p>
        </p:txBody>
      </p:sp>
      <p:sp>
        <p:nvSpPr>
          <p:cNvPr id="8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B5CEABB6-07DC-46E8-9B57-56EC44A396E5}" type="slidenum">
              <a:rPr lang="en-US" smtClean="0"/>
              <a:pPr defTabSz="914400">
                <a:spcAft>
                  <a:spcPts val="600"/>
                </a:spcAft>
              </a:pPr>
              <a:t>18</a:t>
            </a:fld>
            <a:endParaRPr lang="en-US" dirty="0"/>
          </a:p>
        </p:txBody>
      </p:sp>
      <p:graphicFrame>
        <p:nvGraphicFramePr>
          <p:cNvPr id="3" name="Table 2">
            <a:extLst>
              <a:ext uri="{FF2B5EF4-FFF2-40B4-BE49-F238E27FC236}">
                <a16:creationId xmlns:a16="http://schemas.microsoft.com/office/drawing/2014/main" id="{822614F2-2247-BF0D-BFA4-3AAB87F5E0AD}"/>
              </a:ext>
            </a:extLst>
          </p:cNvPr>
          <p:cNvGraphicFramePr>
            <a:graphicFrameLocks noGrp="1"/>
          </p:cNvGraphicFramePr>
          <p:nvPr>
            <p:extLst>
              <p:ext uri="{D42A27DB-BD31-4B8C-83A1-F6EECF244321}">
                <p14:modId xmlns:p14="http://schemas.microsoft.com/office/powerpoint/2010/main" val="1277067105"/>
              </p:ext>
            </p:extLst>
          </p:nvPr>
        </p:nvGraphicFramePr>
        <p:xfrm>
          <a:off x="454275" y="2119217"/>
          <a:ext cx="11283450" cy="4290964"/>
        </p:xfrm>
        <a:graphic>
          <a:graphicData uri="http://schemas.openxmlformats.org/drawingml/2006/table">
            <a:tbl>
              <a:tblPr firstRow="1" firstCol="1" bandRow="1">
                <a:tableStyleId>{3B4B98B0-60AC-42C2-AFA5-B58CD77FA1E5}</a:tableStyleId>
              </a:tblPr>
              <a:tblGrid>
                <a:gridCol w="630400">
                  <a:extLst>
                    <a:ext uri="{9D8B030D-6E8A-4147-A177-3AD203B41FA5}">
                      <a16:colId xmlns:a16="http://schemas.microsoft.com/office/drawing/2014/main" val="814894412"/>
                    </a:ext>
                  </a:extLst>
                </a:gridCol>
                <a:gridCol w="2190361">
                  <a:extLst>
                    <a:ext uri="{9D8B030D-6E8A-4147-A177-3AD203B41FA5}">
                      <a16:colId xmlns:a16="http://schemas.microsoft.com/office/drawing/2014/main" val="2585572525"/>
                    </a:ext>
                  </a:extLst>
                </a:gridCol>
                <a:gridCol w="1340604">
                  <a:extLst>
                    <a:ext uri="{9D8B030D-6E8A-4147-A177-3AD203B41FA5}">
                      <a16:colId xmlns:a16="http://schemas.microsoft.com/office/drawing/2014/main" val="2345585716"/>
                    </a:ext>
                  </a:extLst>
                </a:gridCol>
                <a:gridCol w="1340604">
                  <a:extLst>
                    <a:ext uri="{9D8B030D-6E8A-4147-A177-3AD203B41FA5}">
                      <a16:colId xmlns:a16="http://schemas.microsoft.com/office/drawing/2014/main" val="2394955590"/>
                    </a:ext>
                  </a:extLst>
                </a:gridCol>
                <a:gridCol w="1569543">
                  <a:extLst>
                    <a:ext uri="{9D8B030D-6E8A-4147-A177-3AD203B41FA5}">
                      <a16:colId xmlns:a16="http://schemas.microsoft.com/office/drawing/2014/main" val="2138040948"/>
                    </a:ext>
                  </a:extLst>
                </a:gridCol>
                <a:gridCol w="1395840">
                  <a:extLst>
                    <a:ext uri="{9D8B030D-6E8A-4147-A177-3AD203B41FA5}">
                      <a16:colId xmlns:a16="http://schemas.microsoft.com/office/drawing/2014/main" val="756541230"/>
                    </a:ext>
                  </a:extLst>
                </a:gridCol>
                <a:gridCol w="1337453">
                  <a:extLst>
                    <a:ext uri="{9D8B030D-6E8A-4147-A177-3AD203B41FA5}">
                      <a16:colId xmlns:a16="http://schemas.microsoft.com/office/drawing/2014/main" val="3699776887"/>
                    </a:ext>
                  </a:extLst>
                </a:gridCol>
                <a:gridCol w="1478645">
                  <a:extLst>
                    <a:ext uri="{9D8B030D-6E8A-4147-A177-3AD203B41FA5}">
                      <a16:colId xmlns:a16="http://schemas.microsoft.com/office/drawing/2014/main" val="583750263"/>
                    </a:ext>
                  </a:extLst>
                </a:gridCol>
              </a:tblGrid>
              <a:tr h="497912">
                <a:tc rowSpan="2">
                  <a:txBody>
                    <a:bodyPr/>
                    <a:lstStyle/>
                    <a:p>
                      <a:pPr marL="0" marR="0" algn="just">
                        <a:lnSpc>
                          <a:spcPct val="150000"/>
                        </a:lnSpc>
                        <a:spcBef>
                          <a:spcPts val="0"/>
                        </a:spcBef>
                        <a:spcAft>
                          <a:spcPts val="800"/>
                        </a:spcAft>
                      </a:pPr>
                      <a:r>
                        <a:rPr lang="en-GB" sz="2000" b="1" cap="none" spc="60" dirty="0">
                          <a:solidFill>
                            <a:schemeClr val="tx1"/>
                          </a:solidFill>
                          <a:effectLst/>
                        </a:rPr>
                        <a:t>S/N</a:t>
                      </a:r>
                      <a:endParaRPr lang="en-GB" sz="20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6424" marR="106424" marT="74374" marB="0" anchor="ctr"/>
                </a:tc>
                <a:tc rowSpan="2">
                  <a:txBody>
                    <a:bodyPr/>
                    <a:lstStyle/>
                    <a:p>
                      <a:pPr marL="0" marR="0" algn="just">
                        <a:lnSpc>
                          <a:spcPct val="150000"/>
                        </a:lnSpc>
                        <a:spcBef>
                          <a:spcPts val="0"/>
                        </a:spcBef>
                        <a:spcAft>
                          <a:spcPts val="800"/>
                        </a:spcAft>
                      </a:pPr>
                      <a:r>
                        <a:rPr lang="en-GB" sz="2000" b="1" cap="none" spc="60" dirty="0">
                          <a:solidFill>
                            <a:schemeClr val="tx1"/>
                          </a:solidFill>
                          <a:effectLst/>
                        </a:rPr>
                        <a:t>MODEL</a:t>
                      </a:r>
                      <a:endParaRPr lang="en-GB" sz="20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6424" marR="106424" marT="74374" marB="0" anchor="ctr"/>
                </a:tc>
                <a:tc gridSpan="2">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b="1" cap="none" spc="0" dirty="0">
                          <a:solidFill>
                            <a:schemeClr val="tx1"/>
                          </a:solidFill>
                          <a:effectLst/>
                        </a:rPr>
                        <a:t>MetroPT-3 Dataset</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6424" marR="106424" marT="74374" marB="0" anchor="ctr"/>
                </a:tc>
                <a:tc hMerge="1">
                  <a:txBody>
                    <a:bodyPr/>
                    <a:lstStyle/>
                    <a:p>
                      <a:endParaRPr lang="en-GB"/>
                    </a:p>
                  </a:txBody>
                  <a:tcPr/>
                </a:tc>
                <a:tc gridSpan="2">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US" sz="2000" b="1" cap="none" spc="0" dirty="0">
                          <a:solidFill>
                            <a:schemeClr val="tx1"/>
                          </a:solidFill>
                          <a:effectLst/>
                        </a:rPr>
                        <a:t>Analogue  Sensor Dataset</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6424" marR="106424" marT="74374" marB="0" anchor="ctr">
                    <a:solidFill>
                      <a:schemeClr val="accent6">
                        <a:lumMod val="40000"/>
                        <a:lumOff val="60000"/>
                      </a:schemeClr>
                    </a:solidFill>
                  </a:tcPr>
                </a:tc>
                <a:tc hMerge="1">
                  <a:txBody>
                    <a:bodyPr/>
                    <a:lstStyle/>
                    <a:p>
                      <a:endParaRPr lang="en-GB"/>
                    </a:p>
                  </a:txBody>
                  <a:tcPr/>
                </a:tc>
                <a:tc gridSpan="2">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US" sz="2000" b="1" cap="none" spc="0" dirty="0">
                          <a:solidFill>
                            <a:schemeClr val="tx1"/>
                          </a:solidFill>
                          <a:effectLst/>
                        </a:rPr>
                        <a:t>Digital Sensor Dataset</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6424" marR="106424" marT="74374" marB="0" anchor="ctr"/>
                </a:tc>
                <a:tc hMerge="1">
                  <a:txBody>
                    <a:bodyPr/>
                    <a:lstStyle/>
                    <a:p>
                      <a:endParaRPr lang="en-GB"/>
                    </a:p>
                  </a:txBody>
                  <a:tcPr/>
                </a:tc>
                <a:extLst>
                  <a:ext uri="{0D108BD9-81ED-4DB2-BD59-A6C34878D82A}">
                    <a16:rowId xmlns:a16="http://schemas.microsoft.com/office/drawing/2014/main" val="3319181683"/>
                  </a:ext>
                </a:extLst>
              </a:tr>
              <a:tr h="497912">
                <a:tc vMerge="1">
                  <a:txBody>
                    <a:bodyPr/>
                    <a:lstStyle/>
                    <a:p>
                      <a:endParaRPr lang="en-GB"/>
                    </a:p>
                  </a:txBody>
                  <a:tcPr>
                    <a:lnT w="25400" cmpd="sng">
                      <a:noFill/>
                    </a:lnT>
                  </a:tcPr>
                </a:tc>
                <a:tc vMerge="1">
                  <a:txBody>
                    <a:bodyPr/>
                    <a:lstStyle/>
                    <a:p>
                      <a:endParaRPr lang="en-GB"/>
                    </a:p>
                  </a:txBody>
                  <a:tcPr>
                    <a:lnT w="12700" cap="flat" cmpd="sng" algn="ctr">
                      <a:solidFill>
                        <a:schemeClr val="tx1"/>
                      </a:solidFill>
                      <a:prstDash val="solid"/>
                      <a:round/>
                      <a:headEnd type="none" w="med" len="med"/>
                      <a:tailEnd type="none" w="med" len="med"/>
                    </a:lnT>
                  </a:tcPr>
                </a:tc>
                <a:tc>
                  <a:txBody>
                    <a:bodyPr/>
                    <a:lstStyle/>
                    <a:p>
                      <a:pPr marL="0" marR="0" algn="just">
                        <a:lnSpc>
                          <a:spcPct val="150000"/>
                        </a:lnSpc>
                        <a:spcBef>
                          <a:spcPts val="0"/>
                        </a:spcBef>
                        <a:spcAft>
                          <a:spcPts val="800"/>
                        </a:spcAft>
                      </a:pPr>
                      <a:r>
                        <a:rPr lang="en-US" sz="2000" b="1" cap="none" spc="60" dirty="0">
                          <a:solidFill>
                            <a:schemeClr val="tx1"/>
                          </a:solidFill>
                          <a:effectLst/>
                        </a:rPr>
                        <a:t>Accuracy</a:t>
                      </a:r>
                      <a:endParaRPr lang="en-GB" sz="20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6424" marR="106424" marT="74374" marB="0" anchor="ctr"/>
                </a:tc>
                <a:tc>
                  <a:txBody>
                    <a:bodyPr/>
                    <a:lstStyle/>
                    <a:p>
                      <a:r>
                        <a:rPr lang="en-US" sz="2000" b="1" cap="none" spc="60" dirty="0">
                          <a:solidFill>
                            <a:schemeClr val="tx1"/>
                          </a:solidFill>
                          <a:effectLst/>
                        </a:rPr>
                        <a:t>F1-Score</a:t>
                      </a:r>
                      <a:endParaRPr lang="en-GB" sz="2000" b="1" dirty="0">
                        <a:solidFill>
                          <a:schemeClr val="tx1"/>
                        </a:solidFill>
                      </a:endParaRPr>
                    </a:p>
                  </a:txBody>
                  <a:tcPr marL="106424" marR="106424" marT="74374" marB="0" anchor="ctr"/>
                </a:tc>
                <a:tc>
                  <a:txBody>
                    <a:bodyPr/>
                    <a:lstStyle/>
                    <a:p>
                      <a:pPr marL="0" marR="0" algn="just">
                        <a:lnSpc>
                          <a:spcPct val="150000"/>
                        </a:lnSpc>
                        <a:spcBef>
                          <a:spcPts val="0"/>
                        </a:spcBef>
                        <a:spcAft>
                          <a:spcPts val="800"/>
                        </a:spcAft>
                      </a:pPr>
                      <a:r>
                        <a:rPr lang="en-US" sz="2000" b="1" cap="none" spc="60" dirty="0">
                          <a:solidFill>
                            <a:schemeClr val="tx1"/>
                          </a:solidFill>
                          <a:effectLst/>
                        </a:rPr>
                        <a:t>Accuracy</a:t>
                      </a:r>
                      <a:endParaRPr lang="en-GB" sz="20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6424" marR="106424" marT="74374" marB="0" anchor="ctr"/>
                </a:tc>
                <a:tc>
                  <a:txBody>
                    <a:bodyPr/>
                    <a:lstStyle/>
                    <a:p>
                      <a:r>
                        <a:rPr lang="en-US" sz="2000" b="1" cap="none" spc="60" dirty="0">
                          <a:solidFill>
                            <a:schemeClr val="tx1"/>
                          </a:solidFill>
                          <a:effectLst/>
                        </a:rPr>
                        <a:t>F1-Score</a:t>
                      </a:r>
                      <a:endParaRPr lang="en-GB" sz="2000" b="1" dirty="0">
                        <a:solidFill>
                          <a:schemeClr val="tx1"/>
                        </a:solidFill>
                      </a:endParaRPr>
                    </a:p>
                  </a:txBody>
                  <a:tcPr marL="106424" marR="106424" marT="74374" marB="0" anchor="ctr"/>
                </a:tc>
                <a:tc>
                  <a:txBody>
                    <a:bodyPr/>
                    <a:lstStyle/>
                    <a:p>
                      <a:pPr marL="0" marR="0" algn="just">
                        <a:lnSpc>
                          <a:spcPct val="150000"/>
                        </a:lnSpc>
                        <a:spcBef>
                          <a:spcPts val="0"/>
                        </a:spcBef>
                        <a:spcAft>
                          <a:spcPts val="800"/>
                        </a:spcAft>
                      </a:pPr>
                      <a:r>
                        <a:rPr lang="en-US" sz="2000" b="1" cap="none" spc="60" dirty="0">
                          <a:solidFill>
                            <a:schemeClr val="tx1"/>
                          </a:solidFill>
                          <a:effectLst/>
                        </a:rPr>
                        <a:t>Accuracy</a:t>
                      </a:r>
                      <a:endParaRPr lang="en-GB" sz="2000" b="1" cap="none" spc="6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6424" marR="106424" marT="74374" marB="0" anchor="ctr"/>
                </a:tc>
                <a:tc>
                  <a:txBody>
                    <a:bodyPr/>
                    <a:lstStyle/>
                    <a:p>
                      <a:r>
                        <a:rPr lang="en-US" sz="2000" b="1" cap="none" spc="60" dirty="0">
                          <a:solidFill>
                            <a:schemeClr val="tx1"/>
                          </a:solidFill>
                          <a:effectLst/>
                        </a:rPr>
                        <a:t>F1-Score</a:t>
                      </a:r>
                      <a:endParaRPr lang="en-GB" sz="2000" b="1" dirty="0">
                        <a:solidFill>
                          <a:schemeClr val="tx1"/>
                        </a:solidFill>
                      </a:endParaRPr>
                    </a:p>
                  </a:txBody>
                  <a:tcPr marL="106424" marR="106424" marT="74374" marB="0" anchor="ctr"/>
                </a:tc>
                <a:extLst>
                  <a:ext uri="{0D108BD9-81ED-4DB2-BD59-A6C34878D82A}">
                    <a16:rowId xmlns:a16="http://schemas.microsoft.com/office/drawing/2014/main" val="1680167692"/>
                  </a:ext>
                </a:extLst>
              </a:tr>
              <a:tr h="553763">
                <a:tc>
                  <a:txBody>
                    <a:bodyPr/>
                    <a:lstStyle/>
                    <a:p>
                      <a:pPr marL="0" marR="0" algn="just">
                        <a:lnSpc>
                          <a:spcPct val="150000"/>
                        </a:lnSpc>
                        <a:spcBef>
                          <a:spcPts val="0"/>
                        </a:spcBef>
                        <a:spcAft>
                          <a:spcPts val="800"/>
                        </a:spcAft>
                      </a:pPr>
                      <a:r>
                        <a:rPr lang="en-GB" sz="2000" b="1" cap="none" spc="0" dirty="0">
                          <a:solidFill>
                            <a:schemeClr val="tx1"/>
                          </a:solidFill>
                          <a:effectLst/>
                        </a:rPr>
                        <a:t>1</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cap="none" spc="0" dirty="0">
                          <a:solidFill>
                            <a:schemeClr val="tx1"/>
                          </a:solidFill>
                          <a:effectLst/>
                        </a:rPr>
                        <a:t>Logistic Regression</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cap="none" spc="0" dirty="0">
                          <a:solidFill>
                            <a:schemeClr val="tx1"/>
                          </a:solidFill>
                          <a:effectLst/>
                        </a:rPr>
                        <a:t>0.9321386</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cap="none" spc="0" dirty="0">
                          <a:solidFill>
                            <a:schemeClr val="tx1"/>
                          </a:solidFill>
                          <a:effectLst/>
                        </a:rPr>
                        <a:t>0.9349089</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0.9170735</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0.9191520</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0.7028913</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752" marR="64351" marT="64351" marB="64351"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0.7604012</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752" marR="64351" marT="64351" marB="64351" anchor="ctr"/>
                </a:tc>
                <a:extLst>
                  <a:ext uri="{0D108BD9-81ED-4DB2-BD59-A6C34878D82A}">
                    <a16:rowId xmlns:a16="http://schemas.microsoft.com/office/drawing/2014/main" val="401889025"/>
                  </a:ext>
                </a:extLst>
              </a:tr>
              <a:tr h="553763">
                <a:tc>
                  <a:txBody>
                    <a:bodyPr/>
                    <a:lstStyle/>
                    <a:p>
                      <a:pPr marL="0" marR="0" algn="just">
                        <a:lnSpc>
                          <a:spcPct val="150000"/>
                        </a:lnSpc>
                        <a:spcBef>
                          <a:spcPts val="0"/>
                        </a:spcBef>
                        <a:spcAft>
                          <a:spcPts val="800"/>
                        </a:spcAft>
                      </a:pPr>
                      <a:r>
                        <a:rPr lang="en-GB" sz="2000" b="1" cap="none" spc="0" dirty="0">
                          <a:solidFill>
                            <a:schemeClr val="tx1"/>
                          </a:solidFill>
                          <a:effectLst/>
                        </a:rPr>
                        <a:t>2</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cap="none" spc="0" dirty="0">
                          <a:solidFill>
                            <a:schemeClr val="tx1"/>
                          </a:solidFill>
                          <a:effectLst/>
                        </a:rPr>
                        <a:t>Decision Tree</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cap="none" spc="0" dirty="0">
                          <a:solidFill>
                            <a:schemeClr val="tx1"/>
                          </a:solidFill>
                          <a:effectLst/>
                        </a:rPr>
                        <a:t>0.9283949</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cap="none" spc="0" dirty="0">
                          <a:solidFill>
                            <a:schemeClr val="tx1"/>
                          </a:solidFill>
                          <a:effectLst/>
                        </a:rPr>
                        <a:t>0.9308466</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0.9304853</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0.9341695</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0.6955602</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752" marR="64351" marT="64351" marB="64351"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0.7555654</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752" marR="64351" marT="64351" marB="64351" anchor="ctr"/>
                </a:tc>
                <a:extLst>
                  <a:ext uri="{0D108BD9-81ED-4DB2-BD59-A6C34878D82A}">
                    <a16:rowId xmlns:a16="http://schemas.microsoft.com/office/drawing/2014/main" val="3708530908"/>
                  </a:ext>
                </a:extLst>
              </a:tr>
              <a:tr h="553763">
                <a:tc>
                  <a:txBody>
                    <a:bodyPr/>
                    <a:lstStyle/>
                    <a:p>
                      <a:pPr marL="0" marR="0" algn="just">
                        <a:lnSpc>
                          <a:spcPct val="150000"/>
                        </a:lnSpc>
                        <a:spcBef>
                          <a:spcPts val="0"/>
                        </a:spcBef>
                        <a:spcAft>
                          <a:spcPts val="800"/>
                        </a:spcAft>
                      </a:pPr>
                      <a:r>
                        <a:rPr lang="en-GB" sz="2000" b="1" cap="none" spc="0" dirty="0">
                          <a:solidFill>
                            <a:schemeClr val="tx1"/>
                          </a:solidFill>
                          <a:effectLst/>
                        </a:rPr>
                        <a:t>3</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cap="none" spc="0" dirty="0">
                          <a:solidFill>
                            <a:schemeClr val="tx1"/>
                          </a:solidFill>
                          <a:effectLst/>
                        </a:rPr>
                        <a:t>Random Forest</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cap="none" spc="0" dirty="0">
                          <a:solidFill>
                            <a:schemeClr val="tx1"/>
                          </a:solidFill>
                          <a:effectLst/>
                        </a:rPr>
                        <a:t>0.9435982</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cap="none" spc="0" dirty="0">
                          <a:solidFill>
                            <a:schemeClr val="tx1"/>
                          </a:solidFill>
                          <a:effectLst/>
                        </a:rPr>
                        <a:t>0.9462860</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b="1" dirty="0">
                          <a:solidFill>
                            <a:schemeClr val="tx1">
                              <a:lumMod val="75000"/>
                              <a:lumOff val="25000"/>
                            </a:schemeClr>
                          </a:solidFill>
                          <a:effectLst/>
                        </a:rPr>
                        <a:t>0.9887900</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solidFill>
                      <a:schemeClr val="accent6">
                        <a:lumMod val="40000"/>
                        <a:lumOff val="60000"/>
                      </a:schemeClr>
                    </a:solidFill>
                  </a:tcPr>
                </a:tc>
                <a:tc>
                  <a:txBody>
                    <a:bodyPr/>
                    <a:lstStyle/>
                    <a:p>
                      <a:pPr marL="0" marR="0" algn="just">
                        <a:lnSpc>
                          <a:spcPct val="150000"/>
                        </a:lnSpc>
                        <a:spcBef>
                          <a:spcPts val="0"/>
                        </a:spcBef>
                        <a:spcAft>
                          <a:spcPts val="800"/>
                        </a:spcAft>
                      </a:pPr>
                      <a:r>
                        <a:rPr lang="en-GB" sz="2000" b="1" dirty="0">
                          <a:solidFill>
                            <a:schemeClr val="tx1">
                              <a:lumMod val="75000"/>
                              <a:lumOff val="25000"/>
                            </a:schemeClr>
                          </a:solidFill>
                          <a:effectLst/>
                        </a:rPr>
                        <a:t>0.9888664</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solidFill>
                      <a:schemeClr val="accent6">
                        <a:lumMod val="40000"/>
                        <a:lumOff val="60000"/>
                      </a:schemeClr>
                    </a:solidFill>
                  </a:tcP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0.7028913</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752" marR="64351" marT="64351" marB="64351"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0.7604012</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752" marR="64351" marT="64351" marB="64351" anchor="ctr"/>
                </a:tc>
                <a:extLst>
                  <a:ext uri="{0D108BD9-81ED-4DB2-BD59-A6C34878D82A}">
                    <a16:rowId xmlns:a16="http://schemas.microsoft.com/office/drawing/2014/main" val="1735596551"/>
                  </a:ext>
                </a:extLst>
              </a:tr>
              <a:tr h="553763">
                <a:tc>
                  <a:txBody>
                    <a:bodyPr/>
                    <a:lstStyle/>
                    <a:p>
                      <a:pPr marL="0" marR="0" algn="just">
                        <a:lnSpc>
                          <a:spcPct val="150000"/>
                        </a:lnSpc>
                        <a:spcBef>
                          <a:spcPts val="0"/>
                        </a:spcBef>
                        <a:spcAft>
                          <a:spcPts val="800"/>
                        </a:spcAft>
                      </a:pPr>
                      <a:r>
                        <a:rPr lang="en-GB" sz="2000" b="1" cap="none" spc="0" dirty="0">
                          <a:solidFill>
                            <a:schemeClr val="tx1"/>
                          </a:solidFill>
                          <a:effectLst/>
                        </a:rPr>
                        <a:t>4</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cap="none" spc="0" dirty="0">
                          <a:solidFill>
                            <a:schemeClr val="tx1"/>
                          </a:solidFill>
                          <a:effectLst/>
                        </a:rPr>
                        <a:t>GBM</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cap="none" spc="0" dirty="0">
                          <a:solidFill>
                            <a:schemeClr val="tx1"/>
                          </a:solidFill>
                          <a:effectLst/>
                        </a:rPr>
                        <a:t>0.9338117</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cap="none" spc="0" dirty="0">
                          <a:solidFill>
                            <a:schemeClr val="tx1"/>
                          </a:solidFill>
                          <a:effectLst/>
                        </a:rPr>
                        <a:t>0.9366082</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0.9343483</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0.9375885</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0.6955602</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752" marR="64351" marT="64351" marB="64351"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0.7555654</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752" marR="64351" marT="64351" marB="64351" anchor="ctr"/>
                </a:tc>
                <a:extLst>
                  <a:ext uri="{0D108BD9-81ED-4DB2-BD59-A6C34878D82A}">
                    <a16:rowId xmlns:a16="http://schemas.microsoft.com/office/drawing/2014/main" val="1027266909"/>
                  </a:ext>
                </a:extLst>
              </a:tr>
              <a:tr h="553763">
                <a:tc>
                  <a:txBody>
                    <a:bodyPr/>
                    <a:lstStyle/>
                    <a:p>
                      <a:pPr marL="0" marR="0" algn="just">
                        <a:lnSpc>
                          <a:spcPct val="150000"/>
                        </a:lnSpc>
                        <a:spcBef>
                          <a:spcPts val="0"/>
                        </a:spcBef>
                        <a:spcAft>
                          <a:spcPts val="800"/>
                        </a:spcAft>
                      </a:pPr>
                      <a:r>
                        <a:rPr lang="en-GB" sz="2000" b="1" cap="none" spc="0" dirty="0">
                          <a:solidFill>
                            <a:schemeClr val="tx1"/>
                          </a:solidFill>
                          <a:effectLst/>
                        </a:rPr>
                        <a:t>5</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cap="none" spc="0" dirty="0">
                          <a:solidFill>
                            <a:schemeClr val="tx1"/>
                          </a:solidFill>
                          <a:effectLst/>
                        </a:rPr>
                        <a:t>Neural Network</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cap="none" spc="0" dirty="0">
                          <a:solidFill>
                            <a:schemeClr val="tx1"/>
                          </a:solidFill>
                          <a:effectLst/>
                        </a:rPr>
                        <a:t>0.9380123</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GB" sz="2000" cap="none" spc="0" dirty="0">
                          <a:solidFill>
                            <a:schemeClr val="tx1"/>
                          </a:solidFill>
                          <a:effectLst/>
                        </a:rPr>
                        <a:t>0.9409244</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0.9372720</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0.9401799</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0.7028913</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752" marR="64351" marT="64351" marB="64351"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0.7604012</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23752" marR="64351" marT="64351" marB="64351" anchor="ctr"/>
                </a:tc>
                <a:extLst>
                  <a:ext uri="{0D108BD9-81ED-4DB2-BD59-A6C34878D82A}">
                    <a16:rowId xmlns:a16="http://schemas.microsoft.com/office/drawing/2014/main" val="706266682"/>
                  </a:ext>
                </a:extLst>
              </a:tr>
              <a:tr h="526325">
                <a:tc>
                  <a:txBody>
                    <a:bodyPr/>
                    <a:lstStyle/>
                    <a:p>
                      <a:pPr marL="0" marR="0" algn="just">
                        <a:lnSpc>
                          <a:spcPct val="150000"/>
                        </a:lnSpc>
                        <a:spcBef>
                          <a:spcPts val="0"/>
                        </a:spcBef>
                        <a:spcAft>
                          <a:spcPts val="800"/>
                        </a:spcAft>
                      </a:pPr>
                      <a:r>
                        <a:rPr lang="en-US" sz="2000" b="1" cap="none" spc="0" dirty="0">
                          <a:solidFill>
                            <a:schemeClr val="tx1"/>
                          </a:solidFill>
                          <a:effectLst/>
                        </a:rPr>
                        <a:t>6</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US" sz="2000" b="1" cap="none" spc="0" dirty="0">
                          <a:solidFill>
                            <a:schemeClr val="tx1"/>
                          </a:solidFill>
                          <a:effectLst/>
                        </a:rPr>
                        <a:t>Hybrid Model</a:t>
                      </a:r>
                      <a:endParaRPr lang="en-GB" sz="2000" b="1"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gridSpan="2">
                  <a:txBody>
                    <a:bodyPr/>
                    <a:lstStyle/>
                    <a:p>
                      <a:pPr marL="0" marR="0" algn="just">
                        <a:lnSpc>
                          <a:spcPct val="150000"/>
                        </a:lnSpc>
                        <a:spcBef>
                          <a:spcPts val="0"/>
                        </a:spcBef>
                        <a:spcAft>
                          <a:spcPts val="800"/>
                        </a:spcAft>
                      </a:pPr>
                      <a:r>
                        <a:rPr lang="en-US" sz="2000" cap="none" spc="0" dirty="0">
                          <a:solidFill>
                            <a:schemeClr val="tx1"/>
                          </a:solidFill>
                          <a:effectLst/>
                        </a:rPr>
                        <a:t>N/A</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hMerge="1">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0.9393089</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tc>
                <a:tc>
                  <a:txBody>
                    <a:bodyPr/>
                    <a:lstStyle/>
                    <a:p>
                      <a:pPr marL="0" marR="0" algn="just">
                        <a:lnSpc>
                          <a:spcPct val="150000"/>
                        </a:lnSpc>
                        <a:spcBef>
                          <a:spcPts val="0"/>
                        </a:spcBef>
                        <a:spcAft>
                          <a:spcPts val="800"/>
                        </a:spcAft>
                      </a:pPr>
                      <a:r>
                        <a:rPr lang="en-GB" sz="2000" dirty="0">
                          <a:solidFill>
                            <a:schemeClr val="tx1">
                              <a:lumMod val="75000"/>
                              <a:lumOff val="25000"/>
                            </a:schemeClr>
                          </a:solidFill>
                          <a:effectLst/>
                        </a:rPr>
                        <a:t>0.9422346</a:t>
                      </a:r>
                      <a:endParaRPr lang="en-GB" sz="2000" dirty="0">
                        <a:solidFill>
                          <a:schemeClr val="tx1">
                            <a:lumMod val="75000"/>
                            <a:lumOff val="25000"/>
                          </a:schemeClr>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2011" marR="76509" marT="51006" marB="51006" anchor="ctr"/>
                </a:tc>
                <a:tc gridSpan="2">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lang="en-US" sz="2000" cap="none" spc="0" dirty="0">
                          <a:solidFill>
                            <a:schemeClr val="tx1"/>
                          </a:solidFill>
                          <a:effectLst/>
                        </a:rPr>
                        <a:t>N/A</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tc hMerge="1">
                  <a: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95627" marR="95627" marT="74374" marB="0"/>
                </a:tc>
                <a:extLst>
                  <a:ext uri="{0D108BD9-81ED-4DB2-BD59-A6C34878D82A}">
                    <a16:rowId xmlns:a16="http://schemas.microsoft.com/office/drawing/2014/main" val="1983358414"/>
                  </a:ext>
                </a:extLst>
              </a:tr>
            </a:tbl>
          </a:graphicData>
        </a:graphic>
      </p:graphicFrame>
    </p:spTree>
    <p:extLst>
      <p:ext uri="{BB962C8B-B14F-4D97-AF65-F5344CB8AC3E}">
        <p14:creationId xmlns:p14="http://schemas.microsoft.com/office/powerpoint/2010/main" val="1309019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675" y="119363"/>
            <a:ext cx="4305299" cy="3261352"/>
          </a:xfrm>
        </p:spPr>
        <p:txBody>
          <a:bodyPr vert="horz" lIns="91440" tIns="45720" rIns="91440" bIns="45720" rtlCol="0" anchor="t">
            <a:noAutofit/>
          </a:bodyPr>
          <a:lstStyle/>
          <a:p>
            <a:r>
              <a:rPr lang="en-US" sz="5600" b="1" kern="1200" dirty="0">
                <a:solidFill>
                  <a:srgbClr val="FFFFFF"/>
                </a:solidFill>
                <a:latin typeface="+mj-lt"/>
                <a:ea typeface="+mj-ea"/>
                <a:cs typeface="+mj-cs"/>
              </a:rPr>
              <a:t>Prior Research Vs Major Research Contribution</a:t>
            </a:r>
            <a:endParaRPr lang="en-US" sz="5600" kern="1200" dirty="0">
              <a:solidFill>
                <a:srgbClr val="FFFFFF"/>
              </a:solidFill>
              <a:latin typeface="+mj-lt"/>
              <a:ea typeface="+mj-ea"/>
              <a:cs typeface="+mj-cs"/>
            </a:endParaRPr>
          </a:p>
        </p:txBody>
      </p:sp>
      <p:graphicFrame>
        <p:nvGraphicFramePr>
          <p:cNvPr id="8" name="Text Placeholder 5">
            <a:extLst>
              <a:ext uri="{FF2B5EF4-FFF2-40B4-BE49-F238E27FC236}">
                <a16:creationId xmlns:a16="http://schemas.microsoft.com/office/drawing/2014/main" id="{E24F2D8F-2A07-70C1-0AD7-C33002A726DD}"/>
              </a:ext>
            </a:extLst>
          </p:cNvPr>
          <p:cNvGraphicFramePr/>
          <p:nvPr>
            <p:extLst>
              <p:ext uri="{D42A27DB-BD31-4B8C-83A1-F6EECF244321}">
                <p14:modId xmlns:p14="http://schemas.microsoft.com/office/powerpoint/2010/main" val="1812158530"/>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921733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06D282-1E44-16C1-8D30-9C2ED31A6113}"/>
              </a:ext>
            </a:extLst>
          </p:cNvPr>
          <p:cNvSpPr>
            <a:spLocks noGrp="1"/>
          </p:cNvSpPr>
          <p:nvPr>
            <p:ph type="title"/>
          </p:nvPr>
        </p:nvSpPr>
        <p:spPr>
          <a:xfrm>
            <a:off x="838199" y="564211"/>
            <a:ext cx="5257801" cy="1165002"/>
          </a:xfrm>
        </p:spPr>
        <p:txBody>
          <a:bodyPr anchor="b">
            <a:noAutofit/>
          </a:bodyPr>
          <a:lstStyle/>
          <a:p>
            <a:r>
              <a:rPr lang="en-NG" sz="5600" b="1" dirty="0">
                <a:latin typeface="+mn-lt"/>
              </a:rPr>
              <a:t>Table of Content</a:t>
            </a:r>
          </a:p>
        </p:txBody>
      </p:sp>
      <p:sp>
        <p:nvSpPr>
          <p:cNvPr id="3" name="Content Placeholder 2">
            <a:extLst>
              <a:ext uri="{FF2B5EF4-FFF2-40B4-BE49-F238E27FC236}">
                <a16:creationId xmlns:a16="http://schemas.microsoft.com/office/drawing/2014/main" id="{81A3CF03-C539-6285-F189-9ECED847DDE2}"/>
              </a:ext>
            </a:extLst>
          </p:cNvPr>
          <p:cNvSpPr>
            <a:spLocks noGrp="1"/>
          </p:cNvSpPr>
          <p:nvPr>
            <p:ph idx="1"/>
          </p:nvPr>
        </p:nvSpPr>
        <p:spPr>
          <a:xfrm>
            <a:off x="838199" y="1765583"/>
            <a:ext cx="4571999" cy="4066720"/>
          </a:xfrm>
        </p:spPr>
        <p:txBody>
          <a:bodyPr>
            <a:noAutofit/>
          </a:bodyPr>
          <a:lstStyle/>
          <a:p>
            <a:pPr marL="342900" indent="-342900">
              <a:buFont typeface="+mj-lt"/>
              <a:buAutoNum type="arabicPeriod"/>
            </a:pPr>
            <a:r>
              <a:rPr lang="en-NG" sz="2000" dirty="0"/>
              <a:t>Introduction</a:t>
            </a:r>
            <a:r>
              <a:rPr lang="en-US" sz="2000" dirty="0"/>
              <a:t>/Problem Statement</a:t>
            </a:r>
          </a:p>
          <a:p>
            <a:pPr marL="342900" indent="-342900">
              <a:buFont typeface="+mj-lt"/>
              <a:buAutoNum type="arabicPeriod"/>
            </a:pPr>
            <a:r>
              <a:rPr lang="en-US" sz="2000" dirty="0"/>
              <a:t>Significance of Research</a:t>
            </a:r>
          </a:p>
          <a:p>
            <a:pPr marL="342900" indent="-342900">
              <a:buFont typeface="+mj-lt"/>
              <a:buAutoNum type="arabicPeriod"/>
            </a:pPr>
            <a:r>
              <a:rPr lang="en-US" sz="2000" dirty="0"/>
              <a:t>Aims and Objectives</a:t>
            </a:r>
          </a:p>
          <a:p>
            <a:pPr marL="342900" indent="-342900">
              <a:buFont typeface="+mj-lt"/>
              <a:buAutoNum type="arabicPeriod"/>
            </a:pPr>
            <a:r>
              <a:rPr lang="en-US" sz="2000" dirty="0"/>
              <a:t>Research Questions</a:t>
            </a:r>
          </a:p>
          <a:p>
            <a:pPr marL="342900" indent="-342900">
              <a:buFont typeface="+mj-lt"/>
              <a:buAutoNum type="arabicPeriod"/>
            </a:pPr>
            <a:r>
              <a:rPr lang="en-US" sz="2000" dirty="0"/>
              <a:t>Literature Review</a:t>
            </a:r>
          </a:p>
          <a:p>
            <a:pPr marL="342900" indent="-342900">
              <a:buFont typeface="+mj-lt"/>
              <a:buAutoNum type="arabicPeriod"/>
            </a:pPr>
            <a:r>
              <a:rPr lang="en-US" sz="2000" dirty="0"/>
              <a:t>Methodology</a:t>
            </a:r>
          </a:p>
          <a:p>
            <a:pPr marL="342900" indent="-342900">
              <a:buFont typeface="+mj-lt"/>
              <a:buAutoNum type="arabicPeriod"/>
            </a:pPr>
            <a:r>
              <a:rPr lang="en-US" sz="2000" dirty="0"/>
              <a:t>Implementation</a:t>
            </a:r>
          </a:p>
          <a:p>
            <a:pPr marL="342900" indent="-342900">
              <a:buFont typeface="+mj-lt"/>
              <a:buAutoNum type="arabicPeriod"/>
            </a:pPr>
            <a:r>
              <a:rPr lang="en-US" sz="2000" dirty="0"/>
              <a:t>Conclusion and Future Work</a:t>
            </a:r>
          </a:p>
          <a:p>
            <a:pPr marL="342900" indent="-342900">
              <a:buFont typeface="+mj-lt"/>
              <a:buAutoNum type="arabicPeriod"/>
            </a:pPr>
            <a:endParaRPr lang="en-US" sz="2000" dirty="0"/>
          </a:p>
        </p:txBody>
      </p:sp>
      <p:pic>
        <p:nvPicPr>
          <p:cNvPr id="4" name="Picture 3" descr="Asset Lifecycle Management: A Complete Guide for 2024 | Infraon">
            <a:extLst>
              <a:ext uri="{FF2B5EF4-FFF2-40B4-BE49-F238E27FC236}">
                <a16:creationId xmlns:a16="http://schemas.microsoft.com/office/drawing/2014/main" id="{B52808F6-7B1F-EB30-2CD4-CB4662371EA5}"/>
              </a:ext>
            </a:extLst>
          </p:cNvPr>
          <p:cNvPicPr>
            <a:picLocks noChangeAspect="1"/>
          </p:cNvPicPr>
          <p:nvPr/>
        </p:nvPicPr>
        <p:blipFill>
          <a:blip r:embed="rId2" cstate="print">
            <a:extLst>
              <a:ext uri="{28A0092B-C50C-407E-A947-70E740481C1C}">
                <a14:useLocalDpi xmlns:a14="http://schemas.microsoft.com/office/drawing/2010/main" val="0"/>
              </a:ext>
            </a:extLst>
          </a:blip>
          <a:srcRect r="1201" b="-4"/>
          <a:stretch/>
        </p:blipFill>
        <p:spPr bwMode="auto">
          <a:xfrm>
            <a:off x="6190488" y="566928"/>
            <a:ext cx="5157216" cy="5286197"/>
          </a:xfrm>
          <a:prstGeom prst="rect">
            <a:avLst/>
          </a:prstGeom>
          <a:noFill/>
        </p:spPr>
      </p:pic>
      <p:sp>
        <p:nvSpPr>
          <p:cNvPr id="58" name="Rectangle 57">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0" name="Rectangle 59">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 name="Date Placeholder 3">
            <a:extLst>
              <a:ext uri="{FF2B5EF4-FFF2-40B4-BE49-F238E27FC236}">
                <a16:creationId xmlns:a16="http://schemas.microsoft.com/office/drawing/2014/main" id="{12BB3C60-205B-BD92-ABF7-5A45EE40BB53}"/>
              </a:ext>
            </a:extLst>
          </p:cNvPr>
          <p:cNvSpPr>
            <a:spLocks noGrp="1"/>
          </p:cNvSpPr>
          <p:nvPr>
            <p:ph type="dt" sz="half" idx="10"/>
          </p:nvPr>
        </p:nvSpPr>
        <p:spPr>
          <a:xfrm>
            <a:off x="838200" y="6356350"/>
            <a:ext cx="2743200" cy="365125"/>
          </a:xfrm>
        </p:spPr>
        <p:txBody>
          <a:bodyPr>
            <a:normAutofit/>
          </a:bodyPr>
          <a:lstStyle/>
          <a:p>
            <a:pPr rtl="0">
              <a:spcAft>
                <a:spcPts val="600"/>
              </a:spcAft>
            </a:pPr>
            <a:r>
              <a:rPr lang="en-GB" noProof="0" dirty="0">
                <a:solidFill>
                  <a:schemeClr val="tx1">
                    <a:lumMod val="50000"/>
                    <a:lumOff val="50000"/>
                  </a:schemeClr>
                </a:solidFill>
              </a:rPr>
              <a:t>20</a:t>
            </a:r>
            <a:r>
              <a:rPr lang="en-GB" dirty="0">
                <a:solidFill>
                  <a:schemeClr val="tx1">
                    <a:lumMod val="50000"/>
                    <a:lumOff val="50000"/>
                  </a:schemeClr>
                </a:solidFill>
              </a:rPr>
              <a:t>24</a:t>
            </a:r>
            <a:endParaRPr lang="en-GB" noProof="0" dirty="0">
              <a:solidFill>
                <a:schemeClr val="tx1">
                  <a:lumMod val="50000"/>
                  <a:lumOff val="50000"/>
                </a:schemeClr>
              </a:solidFill>
            </a:endParaRPr>
          </a:p>
        </p:txBody>
      </p:sp>
      <p:sp>
        <p:nvSpPr>
          <p:cNvPr id="12" name="Footer Placeholder 4">
            <a:extLst>
              <a:ext uri="{FF2B5EF4-FFF2-40B4-BE49-F238E27FC236}">
                <a16:creationId xmlns:a16="http://schemas.microsoft.com/office/drawing/2014/main" id="{8DF7B4BC-9046-94DC-A2C4-06921607230A}"/>
              </a:ext>
            </a:extLst>
          </p:cNvPr>
          <p:cNvSpPr>
            <a:spLocks noGrp="1"/>
          </p:cNvSpPr>
          <p:nvPr>
            <p:ph type="ftr" sz="quarter" idx="11"/>
          </p:nvPr>
        </p:nvSpPr>
        <p:spPr>
          <a:xfrm>
            <a:off x="4038600" y="6356350"/>
            <a:ext cx="4114800" cy="365125"/>
          </a:xfrm>
        </p:spPr>
        <p:txBody>
          <a:bodyPr>
            <a:normAutofit/>
          </a:bodyPr>
          <a:lstStyle/>
          <a:p>
            <a:pPr rtl="0">
              <a:spcAft>
                <a:spcPts val="600"/>
              </a:spcAft>
            </a:pPr>
            <a:r>
              <a:rPr lang="en-GB" noProof="0" dirty="0">
                <a:solidFill>
                  <a:schemeClr val="tx1">
                    <a:lumMod val="50000"/>
                    <a:lumOff val="50000"/>
                  </a:schemeClr>
                </a:solidFill>
              </a:rPr>
              <a:t>Ojo</a:t>
            </a:r>
          </a:p>
        </p:txBody>
      </p:sp>
      <p:sp>
        <p:nvSpPr>
          <p:cNvPr id="14" name="Slide Number Placeholder 5">
            <a:extLst>
              <a:ext uri="{FF2B5EF4-FFF2-40B4-BE49-F238E27FC236}">
                <a16:creationId xmlns:a16="http://schemas.microsoft.com/office/drawing/2014/main" id="{491079F6-7D02-AD07-114C-82BC9A2D18D5}"/>
              </a:ext>
            </a:extLst>
          </p:cNvPr>
          <p:cNvSpPr>
            <a:spLocks noGrp="1"/>
          </p:cNvSpPr>
          <p:nvPr>
            <p:ph type="sldNum" sz="quarter" idx="12"/>
          </p:nvPr>
        </p:nvSpPr>
        <p:spPr>
          <a:xfrm>
            <a:off x="8610600" y="6356350"/>
            <a:ext cx="2743200" cy="365125"/>
          </a:xfrm>
        </p:spPr>
        <p:txBody>
          <a:bodyPr>
            <a:normAutofit/>
          </a:bodyPr>
          <a:lstStyle/>
          <a:p>
            <a:pPr rtl="0">
              <a:spcAft>
                <a:spcPts val="600"/>
              </a:spcAft>
            </a:pPr>
            <a:fld id="{B5CEABB6-07DC-46E8-9B57-56EC44A396E5}" type="slidenum">
              <a:rPr lang="en-GB" noProof="0">
                <a:solidFill>
                  <a:schemeClr val="tx1">
                    <a:lumMod val="50000"/>
                    <a:lumOff val="50000"/>
                  </a:schemeClr>
                </a:solidFill>
              </a:rPr>
              <a:pPr rtl="0">
                <a:spcAft>
                  <a:spcPts val="600"/>
                </a:spcAft>
              </a:pPr>
              <a:t>2</a:t>
            </a:fld>
            <a:endParaRPr lang="en-GB" noProof="0" dirty="0">
              <a:solidFill>
                <a:schemeClr val="tx1">
                  <a:lumMod val="50000"/>
                  <a:lumOff val="50000"/>
                </a:schemeClr>
              </a:solidFill>
            </a:endParaRPr>
          </a:p>
        </p:txBody>
      </p:sp>
    </p:spTree>
    <p:extLst>
      <p:ext uri="{BB962C8B-B14F-4D97-AF65-F5344CB8AC3E}">
        <p14:creationId xmlns:p14="http://schemas.microsoft.com/office/powerpoint/2010/main" val="1766172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572493" y="238539"/>
            <a:ext cx="11018520" cy="1434415"/>
          </a:xfrm>
        </p:spPr>
        <p:txBody>
          <a:bodyPr vert="horz" lIns="91440" tIns="45720" rIns="91440" bIns="45720" rtlCol="0" anchor="b">
            <a:normAutofit/>
          </a:bodyPr>
          <a:lstStyle/>
          <a:p>
            <a:r>
              <a:rPr lang="en-US" sz="5600" b="1" dirty="0">
                <a:latin typeface="+mn-lt"/>
              </a:rPr>
              <a:t>Key Findings</a:t>
            </a:r>
          </a:p>
        </p:txBody>
      </p:sp>
      <p:sp>
        <p:nvSpPr>
          <p:cNvPr id="4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83C7547-7F6F-3540-E8BA-F1A769838FE3}"/>
              </a:ext>
            </a:extLst>
          </p:cNvPr>
          <p:cNvSpPr txBox="1"/>
          <p:nvPr/>
        </p:nvSpPr>
        <p:spPr>
          <a:xfrm>
            <a:off x="572493" y="2071316"/>
            <a:ext cx="6713552" cy="4348534"/>
          </a:xfrm>
          <a:prstGeom prst="rect">
            <a:avLst/>
          </a:prstGeom>
        </p:spPr>
        <p:txBody>
          <a:bodyPr vert="horz" lIns="91440" tIns="45720" rIns="91440" bIns="45720" rtlCol="0" anchor="t">
            <a:noAutofit/>
          </a:bodyPr>
          <a:lstStyle/>
          <a:p>
            <a:pPr marL="285750" indent="-228600" defTabSz="914400">
              <a:lnSpc>
                <a:spcPct val="90000"/>
              </a:lnSpc>
              <a:buFont typeface="Arial" panose="020B0604020202020204" pitchFamily="34" charset="0"/>
              <a:buChar char="•"/>
            </a:pPr>
            <a:r>
              <a:rPr lang="en-US" sz="2000" dirty="0"/>
              <a:t>Significant increase in the use of big data and machine learning for optimizing Asset and Equipment Lifecycle Management.</a:t>
            </a:r>
          </a:p>
          <a:p>
            <a:pPr marL="285750" indent="-228600" defTabSz="914400">
              <a:lnSpc>
                <a:spcPct val="90000"/>
              </a:lnSpc>
              <a:buFont typeface="Arial" panose="020B0604020202020204" pitchFamily="34" charset="0"/>
              <a:buChar char="•"/>
            </a:pPr>
            <a:r>
              <a:rPr lang="en-US" sz="2000" dirty="0"/>
              <a:t>Predictive maintenance techniques like Random Forest, Decision Tree, Neural Networks, etc., improve operational efficiency and reduce downtime. </a:t>
            </a:r>
            <a:endParaRPr lang="en-US" sz="2000" b="1" dirty="0"/>
          </a:p>
          <a:p>
            <a:pPr marL="285750" indent="-228600" defTabSz="914400">
              <a:lnSpc>
                <a:spcPct val="90000"/>
              </a:lnSpc>
              <a:spcAft>
                <a:spcPts val="600"/>
              </a:spcAft>
              <a:buFont typeface="Arial" panose="020B0604020202020204" pitchFamily="34" charset="0"/>
              <a:buChar char="•"/>
            </a:pPr>
            <a:r>
              <a:rPr lang="en-US" sz="2000" b="1" dirty="0"/>
              <a:t>Best Dataset: </a:t>
            </a:r>
            <a:r>
              <a:rPr lang="en-US" sz="2000" dirty="0"/>
              <a:t>The Analogue dataset provided the most accurate predictions compared to the digital and entire MetroPT-3 datasets.</a:t>
            </a:r>
            <a:endParaRPr lang="en-US" sz="2000" b="1" dirty="0"/>
          </a:p>
          <a:p>
            <a:pPr marL="285750" indent="-228600" defTabSz="914400">
              <a:lnSpc>
                <a:spcPct val="90000"/>
              </a:lnSpc>
              <a:spcAft>
                <a:spcPts val="600"/>
              </a:spcAft>
              <a:buFont typeface="Arial" panose="020B0604020202020204" pitchFamily="34" charset="0"/>
              <a:buChar char="•"/>
            </a:pPr>
            <a:r>
              <a:rPr lang="en-US" sz="2000" b="1" dirty="0"/>
              <a:t>Best Performing Model: </a:t>
            </a:r>
            <a:r>
              <a:rPr lang="en-US" sz="2000" dirty="0"/>
              <a:t>Random Forest achieved the highest and most consistent evaluation metrics across all models.</a:t>
            </a:r>
          </a:p>
          <a:p>
            <a:pPr marL="285750" indent="-228600" defTabSz="914400">
              <a:lnSpc>
                <a:spcPct val="90000"/>
              </a:lnSpc>
              <a:spcAft>
                <a:spcPts val="600"/>
              </a:spcAft>
              <a:buFont typeface="Arial" panose="020B0604020202020204" pitchFamily="34" charset="0"/>
              <a:buChar char="•"/>
            </a:pPr>
            <a:r>
              <a:rPr lang="en-US" sz="2000" b="1" dirty="0"/>
              <a:t>Hybrid Model Approach </a:t>
            </a:r>
            <a:r>
              <a:rPr lang="en-US" sz="2000" dirty="0"/>
              <a:t>combines Random Forest and Neural Network with Accuracy – 93.9 % (Second best model)</a:t>
            </a:r>
          </a:p>
        </p:txBody>
      </p:sp>
      <p:pic>
        <p:nvPicPr>
          <p:cNvPr id="28" name="Picture 27" descr="A railway junction and power lines">
            <a:extLst>
              <a:ext uri="{FF2B5EF4-FFF2-40B4-BE49-F238E27FC236}">
                <a16:creationId xmlns:a16="http://schemas.microsoft.com/office/drawing/2014/main" id="{E3D0E1A3-C8C2-FE14-70F2-A935F9C886F5}"/>
              </a:ext>
            </a:extLst>
          </p:cNvPr>
          <p:cNvPicPr>
            <a:picLocks noChangeAspect="1"/>
          </p:cNvPicPr>
          <p:nvPr/>
        </p:nvPicPr>
        <p:blipFill>
          <a:blip r:embed="rId2"/>
          <a:srcRect l="17198" r="18824" b="-3"/>
          <a:stretch/>
        </p:blipFill>
        <p:spPr>
          <a:xfrm>
            <a:off x="7675658" y="2093976"/>
            <a:ext cx="3941064" cy="4096512"/>
          </a:xfrm>
          <a:prstGeom prst="rect">
            <a:avLst/>
          </a:prstGeom>
        </p:spPr>
      </p:pic>
    </p:spTree>
    <p:extLst>
      <p:ext uri="{BB962C8B-B14F-4D97-AF65-F5344CB8AC3E}">
        <p14:creationId xmlns:p14="http://schemas.microsoft.com/office/powerpoint/2010/main" val="21022474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600" b="1" dirty="0">
                <a:latin typeface="+mn-lt"/>
              </a:rPr>
              <a:t>Conclusions</a:t>
            </a:r>
            <a:endParaRPr lang="en-US" sz="5600" dirty="0">
              <a:latin typeface="+mn-lt"/>
            </a:endParaRPr>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1999281"/>
            <a:ext cx="6713552" cy="4191207"/>
          </a:xfrm>
        </p:spPr>
        <p:txBody>
          <a:bodyPr anchor="t">
            <a:noAutofit/>
          </a:bodyPr>
          <a:lstStyle/>
          <a:p>
            <a:pPr marL="0" indent="0">
              <a:buNone/>
            </a:pPr>
            <a:r>
              <a:rPr lang="en-GB" sz="2000" b="1" dirty="0"/>
              <a:t>Limitations</a:t>
            </a:r>
            <a:r>
              <a:rPr lang="en-GB" sz="2000" dirty="0"/>
              <a:t>: </a:t>
            </a:r>
          </a:p>
          <a:p>
            <a:r>
              <a:rPr lang="en-GB" sz="2000" dirty="0"/>
              <a:t>Ethical concerns related to data privacy and security in predictive maintenance applications.</a:t>
            </a:r>
          </a:p>
          <a:p>
            <a:r>
              <a:rPr lang="en-GB" sz="2000" dirty="0"/>
              <a:t>Lack of transparency, fairness, and model interpretability may impact model effectiveness and adoption.</a:t>
            </a:r>
          </a:p>
          <a:p>
            <a:r>
              <a:rPr lang="en-GB" sz="2000" dirty="0"/>
              <a:t>Lack of computational power to run more models</a:t>
            </a:r>
          </a:p>
          <a:p>
            <a:endParaRPr lang="en-GB" sz="2000" b="1" dirty="0"/>
          </a:p>
          <a:p>
            <a:pPr marL="0" indent="0">
              <a:buNone/>
            </a:pPr>
            <a:r>
              <a:rPr lang="en-GB" sz="2000" b="1" dirty="0"/>
              <a:t>Recommendations and Future Work</a:t>
            </a:r>
            <a:r>
              <a:rPr lang="en-GB" sz="2000" dirty="0"/>
              <a:t>: </a:t>
            </a:r>
          </a:p>
          <a:p>
            <a:r>
              <a:rPr lang="en-GB" sz="2000" dirty="0"/>
              <a:t>Integrate diverse data sources to further enhance machine learning and deep learning models.</a:t>
            </a:r>
          </a:p>
          <a:p>
            <a:r>
              <a:rPr lang="en-GB" sz="2000" dirty="0"/>
              <a:t>Explore more advanced deep learning techniques such as RNN, CNN, LSTM, and Autoencoders.</a:t>
            </a:r>
          </a:p>
        </p:txBody>
      </p:sp>
      <p:pic>
        <p:nvPicPr>
          <p:cNvPr id="12" name="Picture 11" descr="A group of people discussing something&#10;&#10;Description automatically generated">
            <a:extLst>
              <a:ext uri="{FF2B5EF4-FFF2-40B4-BE49-F238E27FC236}">
                <a16:creationId xmlns:a16="http://schemas.microsoft.com/office/drawing/2014/main" id="{ED4F54FF-D944-9ED1-4032-67FE804B1565}"/>
              </a:ext>
            </a:extLst>
          </p:cNvPr>
          <p:cNvPicPr>
            <a:picLocks noChangeAspect="1"/>
          </p:cNvPicPr>
          <p:nvPr/>
        </p:nvPicPr>
        <p:blipFill>
          <a:blip r:embed="rId2"/>
          <a:srcRect l="11507" r="34379" b="2"/>
          <a:stretch/>
        </p:blipFill>
        <p:spPr>
          <a:xfrm>
            <a:off x="7675658" y="2093976"/>
            <a:ext cx="3941064" cy="4096512"/>
          </a:xfrm>
          <a:prstGeom prst="rect">
            <a:avLst/>
          </a:prstGeom>
        </p:spPr>
      </p:pic>
    </p:spTree>
    <p:extLst>
      <p:ext uri="{BB962C8B-B14F-4D97-AF65-F5344CB8AC3E}">
        <p14:creationId xmlns:p14="http://schemas.microsoft.com/office/powerpoint/2010/main" val="3417132424"/>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Autofit/>
          </a:bodyPr>
          <a:lstStyle/>
          <a:p>
            <a:r>
              <a:rPr lang="en-US" sz="5600" b="1" dirty="0">
                <a:latin typeface="+mn-lt"/>
              </a:rPr>
              <a:t>References</a:t>
            </a:r>
            <a:endParaRPr lang="en-US" sz="5600" dirty="0">
              <a:latin typeface="+mn-l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ush pins laying down with one standing up">
            <a:extLst>
              <a:ext uri="{FF2B5EF4-FFF2-40B4-BE49-F238E27FC236}">
                <a16:creationId xmlns:a16="http://schemas.microsoft.com/office/drawing/2014/main" id="{79ED17F8-BA7B-8FB2-3061-8907018615D9}"/>
              </a:ext>
            </a:extLst>
          </p:cNvPr>
          <p:cNvPicPr>
            <a:picLocks noChangeAspect="1"/>
          </p:cNvPicPr>
          <p:nvPr/>
        </p:nvPicPr>
        <p:blipFill>
          <a:blip r:embed="rId2"/>
          <a:srcRect l="3062" r="60280"/>
          <a:stretch/>
        </p:blipFill>
        <p:spPr>
          <a:xfrm>
            <a:off x="11692128" y="10"/>
            <a:ext cx="3388614"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Content Placeholder 4">
            <a:extLst>
              <a:ext uri="{FF2B5EF4-FFF2-40B4-BE49-F238E27FC236}">
                <a16:creationId xmlns:a16="http://schemas.microsoft.com/office/drawing/2014/main" id="{AAC30576-A9F5-184F-4728-D8E8A5490B9B}"/>
              </a:ext>
            </a:extLst>
          </p:cNvPr>
          <p:cNvSpPr>
            <a:spLocks noGrp="1"/>
          </p:cNvSpPr>
          <p:nvPr>
            <p:ph idx="1"/>
          </p:nvPr>
        </p:nvSpPr>
        <p:spPr>
          <a:xfrm>
            <a:off x="171450" y="1787524"/>
            <a:ext cx="11351514" cy="5032375"/>
          </a:xfrm>
        </p:spPr>
        <p:txBody>
          <a:bodyPr>
            <a:noAutofit/>
          </a:bodyPr>
          <a:lstStyle/>
          <a:p>
            <a:r>
              <a:rPr lang="en-GB" sz="1600" dirty="0" err="1"/>
              <a:t>Achouch</a:t>
            </a:r>
            <a:r>
              <a:rPr lang="en-GB" sz="1600" dirty="0"/>
              <a:t>, M., Dimitrova, M., </a:t>
            </a:r>
            <a:r>
              <a:rPr lang="en-GB" sz="1600" dirty="0" err="1"/>
              <a:t>Ziane</a:t>
            </a:r>
            <a:r>
              <a:rPr lang="en-GB" sz="1600" dirty="0"/>
              <a:t>, K., </a:t>
            </a:r>
            <a:r>
              <a:rPr lang="en-GB" sz="1600" dirty="0" err="1"/>
              <a:t>Sattarpanah</a:t>
            </a:r>
            <a:r>
              <a:rPr lang="en-GB" sz="1600" dirty="0"/>
              <a:t> </a:t>
            </a:r>
            <a:r>
              <a:rPr lang="en-GB" sz="1600" dirty="0" err="1"/>
              <a:t>Karganroudi</a:t>
            </a:r>
            <a:r>
              <a:rPr lang="en-GB" sz="1600" dirty="0"/>
              <a:t>, S., </a:t>
            </a:r>
            <a:r>
              <a:rPr lang="en-GB" sz="1600" dirty="0" err="1"/>
              <a:t>Dhouib</a:t>
            </a:r>
            <a:r>
              <a:rPr lang="en-GB" sz="1600" dirty="0"/>
              <a:t>, R., Ibrahim, H. and Adda, M. (2022) ‘On Predictive Maintenance in Industry 4.0: Overview, Models, and Challenges.’ Applied Sciences. Multidisciplinary Digital Publishing Institute, 12(16) p. 8081.</a:t>
            </a:r>
          </a:p>
          <a:p>
            <a:r>
              <a:rPr lang="en-GB" sz="1600" dirty="0" err="1"/>
              <a:t>Alamr</a:t>
            </a:r>
            <a:r>
              <a:rPr lang="en-GB" sz="1600" dirty="0"/>
              <a:t>, A. and </a:t>
            </a:r>
            <a:r>
              <a:rPr lang="en-GB" sz="1600" dirty="0" err="1"/>
              <a:t>Artoli</a:t>
            </a:r>
            <a:r>
              <a:rPr lang="en-GB" sz="1600" dirty="0"/>
              <a:t>, A. (2023) ‘Unsupervised Transformer-Based Anomaly Detection in ECG Signals.’ Algorithms, 16(3) p. 152.</a:t>
            </a:r>
          </a:p>
          <a:p>
            <a:r>
              <a:rPr lang="en-GB" sz="1600" dirty="0"/>
              <a:t>Amram, M., Dunn, J., Toledano, J. J. and </a:t>
            </a:r>
            <a:r>
              <a:rPr lang="en-GB" sz="1600" dirty="0" err="1"/>
              <a:t>Zhuo</a:t>
            </a:r>
            <a:r>
              <a:rPr lang="en-GB" sz="1600" dirty="0"/>
              <a:t>, Y. D. (2021b) ‘Interpretable predictive maintenance for hard drives.’ Machine Learning with Applications, 5, September, p. 100042.</a:t>
            </a:r>
          </a:p>
          <a:p>
            <a:r>
              <a:rPr lang="en-GB" sz="1600" dirty="0"/>
              <a:t>Chauhan, S. and </a:t>
            </a:r>
            <a:r>
              <a:rPr lang="en-GB" sz="1600" dirty="0" err="1"/>
              <a:t>Vig</a:t>
            </a:r>
            <a:r>
              <a:rPr lang="en-GB" sz="1600" dirty="0"/>
              <a:t>, L. (2015) ‘Anomaly detection in ECG time signals via deep long short-term memory networks.’ In 2015 IEEE International Conference on Data Science and Advanced Analytics (DSAA). Campus des Cordeliers, Paris, France: IEEE, pp. 1–7.</a:t>
            </a:r>
          </a:p>
          <a:p>
            <a:r>
              <a:rPr lang="en-GB" sz="1600" dirty="0" err="1"/>
              <a:t>Davari</a:t>
            </a:r>
            <a:r>
              <a:rPr lang="en-GB" sz="1600" dirty="0"/>
              <a:t>, N., Veloso, B., Ribeiro, R. P., Pereira, P. M. and Gama, J. (2021) ‘Predictive maintenance based on anomaly detection using deep learning for air production unit in the railway industry.’ In 2021 IEEE 8th International Conference on Data Science and Advanced Analytics (DSAA). Porto, Portugal: IEEE, pp. 1–10.</a:t>
            </a:r>
          </a:p>
          <a:p>
            <a:r>
              <a:rPr lang="en-GB" sz="1600" dirty="0"/>
              <a:t>Gupta, V. A. (2023) ‘Metro Rail — Predictive Maintenance Based On Anomaly Detection.’ Medium. 11th December. [Online] Available from: https://medium.com/@vgupta701/metro-rail-predictive-maintenance-based-on-anomaly-detection-0008ffa7a5b7 [Accessed on 6th September 2024].</a:t>
            </a:r>
          </a:p>
          <a:p>
            <a:r>
              <a:rPr lang="en-GB" sz="1600" dirty="0"/>
              <a:t>Li, G. and Jung, J. J. (2023) ‘Deep learning for anomaly detection in multivariate time series: Approaches, applications, and challenges.’ Information Fusion, 91, March, pp. 93–102.</a:t>
            </a:r>
          </a:p>
          <a:p>
            <a:r>
              <a:rPr lang="en-GB" sz="1600" dirty="0"/>
              <a:t>Nair, </a:t>
            </a:r>
            <a:r>
              <a:rPr lang="en-GB" sz="1600" dirty="0" err="1"/>
              <a:t>Vishak</a:t>
            </a:r>
            <a:r>
              <a:rPr lang="en-GB" sz="1600" dirty="0"/>
              <a:t>, </a:t>
            </a:r>
            <a:r>
              <a:rPr lang="en-GB" sz="1600" dirty="0" err="1"/>
              <a:t>Premalatha</a:t>
            </a:r>
            <a:r>
              <a:rPr lang="en-GB" sz="1600" dirty="0"/>
              <a:t> M, Srinivasa Perumal R, and </a:t>
            </a:r>
            <a:r>
              <a:rPr lang="en-GB" sz="1600" dirty="0" err="1"/>
              <a:t>Braveen</a:t>
            </a:r>
            <a:r>
              <a:rPr lang="en-GB" sz="1600" dirty="0"/>
              <a:t> M. “Enhancing Metro Rail Efficiency: A Predictive Maintenance Approach Leveraging Machine Learning and Deep Learning Technologies,” May 23, 2024. https://doi.org/10.21203/rs.3.rs-4319916/v1.</a:t>
            </a:r>
          </a:p>
        </p:txBody>
      </p:sp>
    </p:spTree>
    <p:extLst>
      <p:ext uri="{BB962C8B-B14F-4D97-AF65-F5344CB8AC3E}">
        <p14:creationId xmlns:p14="http://schemas.microsoft.com/office/powerpoint/2010/main" val="2005588663"/>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Wood human figure">
            <a:extLst>
              <a:ext uri="{FF2B5EF4-FFF2-40B4-BE49-F238E27FC236}">
                <a16:creationId xmlns:a16="http://schemas.microsoft.com/office/drawing/2014/main" id="{E4B84D49-7E89-C297-C8CB-6D019E599BD2}"/>
              </a:ext>
            </a:extLst>
          </p:cNvPr>
          <p:cNvPicPr>
            <a:picLocks noChangeAspect="1"/>
          </p:cNvPicPr>
          <p:nvPr/>
        </p:nvPicPr>
        <p:blipFill>
          <a:blip r:embed="rId2"/>
          <a:srcRect r="23298" b="9091"/>
          <a:stretch/>
        </p:blipFill>
        <p:spPr>
          <a:xfrm>
            <a:off x="3523488" y="10"/>
            <a:ext cx="8668512" cy="6857990"/>
          </a:xfrm>
          <a:prstGeom prst="rect">
            <a:avLst/>
          </a:prstGeom>
        </p:spPr>
      </p:pic>
      <p:sp>
        <p:nvSpPr>
          <p:cNvPr id="24" name="Rectangle 2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477981" y="1122363"/>
            <a:ext cx="4023360" cy="2087180"/>
          </a:xfrm>
        </p:spPr>
        <p:txBody>
          <a:bodyPr vert="horz" lIns="91440" tIns="45720" rIns="91440" bIns="45720" rtlCol="0" anchor="b">
            <a:normAutofit/>
          </a:bodyPr>
          <a:lstStyle/>
          <a:p>
            <a:r>
              <a:rPr lang="en-US" sz="4800" b="1" dirty="0">
                <a:solidFill>
                  <a:schemeClr val="bg1"/>
                </a:solidFill>
              </a:rPr>
              <a:t>Thank You!</a:t>
            </a:r>
          </a:p>
        </p:txBody>
      </p:sp>
      <p:sp>
        <p:nvSpPr>
          <p:cNvPr id="9" name="Text Placeholder 8"/>
          <p:cNvSpPr>
            <a:spLocks noGrp="1"/>
          </p:cNvSpPr>
          <p:nvPr>
            <p:ph type="body" idx="1"/>
          </p:nvPr>
        </p:nvSpPr>
        <p:spPr>
          <a:xfrm>
            <a:off x="477981" y="3942849"/>
            <a:ext cx="4023359" cy="1208141"/>
          </a:xfrm>
        </p:spPr>
        <p:txBody>
          <a:bodyPr vert="horz" lIns="91440" tIns="45720" rIns="91440" bIns="45720" rtlCol="0">
            <a:normAutofit/>
          </a:bodyPr>
          <a:lstStyle/>
          <a:p>
            <a:r>
              <a:rPr lang="en-US" sz="2000" b="1" cap="none" dirty="0">
                <a:solidFill>
                  <a:schemeClr val="bg1"/>
                </a:solidFill>
              </a:rPr>
              <a:t>                                     Questions?</a:t>
            </a:r>
          </a:p>
        </p:txBody>
      </p:sp>
      <p:sp>
        <p:nvSpPr>
          <p:cNvPr id="26" name="Rectangle 2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ontent Placeholder 2">
            <a:extLst>
              <a:ext uri="{FF2B5EF4-FFF2-40B4-BE49-F238E27FC236}">
                <a16:creationId xmlns:a16="http://schemas.microsoft.com/office/drawing/2014/main" id="{6790AF0C-40C1-BFA3-5C4F-1BD6683147E8}"/>
              </a:ext>
            </a:extLst>
          </p:cNvPr>
          <p:cNvSpPr txBox="1">
            <a:spLocks/>
          </p:cNvSpPr>
          <p:nvPr/>
        </p:nvSpPr>
        <p:spPr>
          <a:xfrm>
            <a:off x="477981" y="5557520"/>
            <a:ext cx="3860339" cy="952018"/>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2200" b="1" dirty="0">
                <a:solidFill>
                  <a:schemeClr val="bg1"/>
                </a:solidFill>
              </a:rPr>
              <a:t>Oluwatosin Ojo - 2312602</a:t>
            </a:r>
          </a:p>
          <a:p>
            <a:r>
              <a:rPr lang="en-GB" sz="2200" b="1" dirty="0">
                <a:solidFill>
                  <a:schemeClr val="bg1"/>
                </a:solidFill>
              </a:rPr>
              <a:t>Data Engineer</a:t>
            </a:r>
          </a:p>
          <a:p>
            <a:r>
              <a:rPr lang="en-GB" sz="2200" b="1" dirty="0">
                <a:solidFill>
                  <a:schemeClr val="bg1"/>
                </a:solidFill>
              </a:rPr>
              <a:t>oao3crt@bolton.ac.uk</a:t>
            </a:r>
          </a:p>
        </p:txBody>
      </p:sp>
    </p:spTree>
    <p:extLst>
      <p:ext uri="{BB962C8B-B14F-4D97-AF65-F5344CB8AC3E}">
        <p14:creationId xmlns:p14="http://schemas.microsoft.com/office/powerpoint/2010/main" val="344069447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a:xfrm>
            <a:off x="640080" y="329184"/>
            <a:ext cx="6894576" cy="1783080"/>
          </a:xfrm>
        </p:spPr>
        <p:txBody>
          <a:bodyPr anchor="b">
            <a:normAutofit/>
          </a:bodyPr>
          <a:lstStyle/>
          <a:p>
            <a:r>
              <a:rPr lang="en-US" sz="5600" b="1" dirty="0">
                <a:latin typeface="+mn-lt"/>
              </a:rPr>
              <a:t>Introduction</a:t>
            </a:r>
          </a:p>
        </p:txBody>
      </p:sp>
      <p:sp>
        <p:nvSpPr>
          <p:cNvPr id="4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9373AF09-E9FD-D96E-3BE6-EE27A4C5A7E2}"/>
              </a:ext>
            </a:extLst>
          </p:cNvPr>
          <p:cNvPicPr>
            <a:picLocks noChangeAspect="1"/>
          </p:cNvPicPr>
          <p:nvPr/>
        </p:nvPicPr>
        <p:blipFill>
          <a:blip r:embed="rId2"/>
          <a:srcRect r="42845"/>
          <a:stretch/>
        </p:blipFill>
        <p:spPr>
          <a:xfrm>
            <a:off x="8173287" y="4368728"/>
            <a:ext cx="3740895" cy="2176272"/>
          </a:xfrm>
          <a:prstGeom prst="rect">
            <a:avLst/>
          </a:prstGeom>
        </p:spPr>
      </p:pic>
      <p:graphicFrame>
        <p:nvGraphicFramePr>
          <p:cNvPr id="24" name="Content Placeholder 5">
            <a:extLst>
              <a:ext uri="{FF2B5EF4-FFF2-40B4-BE49-F238E27FC236}">
                <a16:creationId xmlns:a16="http://schemas.microsoft.com/office/drawing/2014/main" id="{EE0843E6-55F9-08E7-3A6F-F913399200BF}"/>
              </a:ext>
            </a:extLst>
          </p:cNvPr>
          <p:cNvGraphicFramePr>
            <a:graphicFrameLocks noGrp="1"/>
          </p:cNvGraphicFramePr>
          <p:nvPr>
            <p:ph idx="1"/>
            <p:extLst>
              <p:ext uri="{D42A27DB-BD31-4B8C-83A1-F6EECF244321}">
                <p14:modId xmlns:p14="http://schemas.microsoft.com/office/powerpoint/2010/main" val="2025425653"/>
              </p:ext>
            </p:extLst>
          </p:nvPr>
        </p:nvGraphicFramePr>
        <p:xfrm>
          <a:off x="1003941" y="2697480"/>
          <a:ext cx="6435950" cy="3831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descr="Streetcar">
            <a:extLst>
              <a:ext uri="{FF2B5EF4-FFF2-40B4-BE49-F238E27FC236}">
                <a16:creationId xmlns:a16="http://schemas.microsoft.com/office/drawing/2014/main" id="{4749FBB2-392A-A37A-72AD-258EE1FDAC64}"/>
              </a:ext>
            </a:extLst>
          </p:cNvPr>
          <p:cNvSpPr/>
          <p:nvPr/>
        </p:nvSpPr>
        <p:spPr>
          <a:xfrm>
            <a:off x="533275" y="2730242"/>
            <a:ext cx="451354" cy="45135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0">
            <a:schemeClr val="lt1">
              <a:hueOff val="0"/>
              <a:satOff val="0"/>
              <a:lumOff val="0"/>
              <a:alphaOff val="0"/>
            </a:schemeClr>
          </a:lnRef>
          <a:fillRef idx="3">
            <a:scrgbClr r="0" g="0" b="0"/>
          </a:fillRef>
          <a:effectRef idx="2">
            <a:schemeClr val="accent2">
              <a:hueOff val="0"/>
              <a:satOff val="0"/>
              <a:lumOff val="0"/>
              <a:alphaOff val="0"/>
            </a:schemeClr>
          </a:effectRef>
          <a:fontRef idx="minor">
            <a:schemeClr val="lt1"/>
          </a:fontRef>
        </p:style>
        <p:txBody>
          <a:bodyPr/>
          <a:lstStyle/>
          <a:p>
            <a:endParaRPr lang="en-GB" dirty="0"/>
          </a:p>
        </p:txBody>
      </p:sp>
      <p:sp>
        <p:nvSpPr>
          <p:cNvPr id="6" name="Rectangle 5" descr="Business Growth">
            <a:extLst>
              <a:ext uri="{FF2B5EF4-FFF2-40B4-BE49-F238E27FC236}">
                <a16:creationId xmlns:a16="http://schemas.microsoft.com/office/drawing/2014/main" id="{2BA00A7D-DED7-B087-7F19-F12F143EE92A}"/>
              </a:ext>
            </a:extLst>
          </p:cNvPr>
          <p:cNvSpPr/>
          <p:nvPr/>
        </p:nvSpPr>
        <p:spPr>
          <a:xfrm>
            <a:off x="533275" y="3800864"/>
            <a:ext cx="451354" cy="451354"/>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txBody>
          <a:bodyPr/>
          <a:lstStyle/>
          <a:p>
            <a:endParaRPr lang="en-GB" dirty="0"/>
          </a:p>
        </p:txBody>
      </p:sp>
      <p:sp>
        <p:nvSpPr>
          <p:cNvPr id="7" name="Rectangle 6" descr="Statistics">
            <a:extLst>
              <a:ext uri="{FF2B5EF4-FFF2-40B4-BE49-F238E27FC236}">
                <a16:creationId xmlns:a16="http://schemas.microsoft.com/office/drawing/2014/main" id="{28B8293D-2613-16E9-6353-F6F619D2D602}"/>
              </a:ext>
            </a:extLst>
          </p:cNvPr>
          <p:cNvSpPr/>
          <p:nvPr/>
        </p:nvSpPr>
        <p:spPr>
          <a:xfrm>
            <a:off x="533275" y="4918581"/>
            <a:ext cx="451354" cy="451354"/>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p:spPr>
        <p:style>
          <a:lnRef idx="0">
            <a:schemeClr val="lt1">
              <a:hueOff val="0"/>
              <a:satOff val="0"/>
              <a:lumOff val="0"/>
              <a:alphaOff val="0"/>
            </a:schemeClr>
          </a:lnRef>
          <a:fillRef idx="3">
            <a:scrgbClr r="0" g="0" b="0"/>
          </a:fillRef>
          <a:effectRef idx="2">
            <a:schemeClr val="accent4">
              <a:hueOff val="0"/>
              <a:satOff val="0"/>
              <a:lumOff val="0"/>
              <a:alphaOff val="0"/>
            </a:schemeClr>
          </a:effectRef>
          <a:fontRef idx="minor">
            <a:schemeClr val="lt1"/>
          </a:fontRef>
        </p:style>
        <p:txBody>
          <a:bodyPr/>
          <a:lstStyle/>
          <a:p>
            <a:endParaRPr lang="en-GB" dirty="0"/>
          </a:p>
        </p:txBody>
      </p:sp>
      <p:pic>
        <p:nvPicPr>
          <p:cNvPr id="1026" name="Picture 2">
            <a:extLst>
              <a:ext uri="{FF2B5EF4-FFF2-40B4-BE49-F238E27FC236}">
                <a16:creationId xmlns:a16="http://schemas.microsoft.com/office/drawing/2014/main" id="{94CC4DD0-6FAF-1854-7817-AE0C608CD5DC}"/>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b="7425"/>
          <a:stretch/>
        </p:blipFill>
        <p:spPr bwMode="auto">
          <a:xfrm>
            <a:off x="7175591" y="3397"/>
            <a:ext cx="5013361" cy="295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99478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rot="16200000">
            <a:off x="-732186" y="2609150"/>
            <a:ext cx="3939688" cy="2070496"/>
          </a:xfrm>
        </p:spPr>
        <p:txBody>
          <a:bodyPr>
            <a:normAutofit/>
          </a:bodyPr>
          <a:lstStyle/>
          <a:p>
            <a:pPr algn="r"/>
            <a:r>
              <a:rPr lang="en-US" sz="5600" b="1" dirty="0">
                <a:latin typeface="+mn-lt"/>
              </a:rPr>
              <a:t>Significance of Research</a:t>
            </a:r>
          </a:p>
        </p:txBody>
      </p:sp>
      <p:graphicFrame>
        <p:nvGraphicFramePr>
          <p:cNvPr id="20" name="Content Placeholder 5">
            <a:extLst>
              <a:ext uri="{FF2B5EF4-FFF2-40B4-BE49-F238E27FC236}">
                <a16:creationId xmlns:a16="http://schemas.microsoft.com/office/drawing/2014/main" id="{7CAE79E6-5067-E020-9B85-4C195D3BEC03}"/>
              </a:ext>
            </a:extLst>
          </p:cNvPr>
          <p:cNvGraphicFramePr>
            <a:graphicFrameLocks noGrp="1"/>
          </p:cNvGraphicFramePr>
          <p:nvPr>
            <p:ph idx="1"/>
            <p:extLst>
              <p:ext uri="{D42A27DB-BD31-4B8C-83A1-F6EECF244321}">
                <p14:modId xmlns:p14="http://schemas.microsoft.com/office/powerpoint/2010/main" val="983264928"/>
              </p:ext>
            </p:extLst>
          </p:nvPr>
        </p:nvGraphicFramePr>
        <p:xfrm>
          <a:off x="3371850" y="628650"/>
          <a:ext cx="7981951" cy="6031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972A7030-BEAB-BE08-175D-4CCFD301CA49}"/>
              </a:ext>
            </a:extLst>
          </p:cNvPr>
          <p:cNvPicPr>
            <a:picLocks noChangeAspect="1"/>
          </p:cNvPicPr>
          <p:nvPr/>
        </p:nvPicPr>
        <p:blipFill>
          <a:blip r:embed="rId7"/>
          <a:stretch>
            <a:fillRect/>
          </a:stretch>
        </p:blipFill>
        <p:spPr>
          <a:xfrm rot="16200000">
            <a:off x="445517" y="3338500"/>
            <a:ext cx="3620005" cy="181000"/>
          </a:xfrm>
          <a:prstGeom prst="rect">
            <a:avLst/>
          </a:prstGeom>
        </p:spPr>
      </p:pic>
    </p:spTree>
    <p:extLst>
      <p:ext uri="{BB962C8B-B14F-4D97-AF65-F5344CB8AC3E}">
        <p14:creationId xmlns:p14="http://schemas.microsoft.com/office/powerpoint/2010/main" val="169452995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780DCF37-41F7-CE9D-6AD2-0BACDC3FA7E7}"/>
              </a:ext>
            </a:extLst>
          </p:cNvPr>
          <p:cNvSpPr>
            <a:spLocks noGrp="1"/>
          </p:cNvSpPr>
          <p:nvPr>
            <p:ph type="title"/>
          </p:nvPr>
        </p:nvSpPr>
        <p:spPr>
          <a:xfrm>
            <a:off x="4409548" y="964285"/>
            <a:ext cx="6201194" cy="1026414"/>
          </a:xfrm>
        </p:spPr>
        <p:txBody>
          <a:bodyPr vert="horz" lIns="91440" tIns="45720" rIns="91440" bIns="45720" rtlCol="0" anchor="b">
            <a:noAutofit/>
          </a:bodyPr>
          <a:lstStyle/>
          <a:p>
            <a:r>
              <a:rPr lang="en-US" sz="5600" b="1" dirty="0">
                <a:latin typeface="+mn-lt"/>
              </a:rPr>
              <a:t>Aim and Objectives</a:t>
            </a:r>
          </a:p>
        </p:txBody>
      </p:sp>
      <p:pic>
        <p:nvPicPr>
          <p:cNvPr id="29" name="Picture 28" descr="Blue 3D art design">
            <a:extLst>
              <a:ext uri="{FF2B5EF4-FFF2-40B4-BE49-F238E27FC236}">
                <a16:creationId xmlns:a16="http://schemas.microsoft.com/office/drawing/2014/main" id="{A0B127CD-C637-6DFD-0DC6-FBB4997C81AB}"/>
              </a:ext>
            </a:extLst>
          </p:cNvPr>
          <p:cNvPicPr>
            <a:picLocks noChangeAspect="1"/>
          </p:cNvPicPr>
          <p:nvPr/>
        </p:nvPicPr>
        <p:blipFill>
          <a:blip r:embed="rId3"/>
          <a:srcRect l="69178" t="2286" r="1102" b="569"/>
          <a:stretch/>
        </p:blipFill>
        <p:spPr>
          <a:xfrm>
            <a:off x="0" y="10"/>
            <a:ext cx="3143250"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6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DC606172-1FB0-2C59-370C-D122D8E9DACA}"/>
              </a:ext>
            </a:extLst>
          </p:cNvPr>
          <p:cNvSpPr txBox="1"/>
          <p:nvPr/>
        </p:nvSpPr>
        <p:spPr>
          <a:xfrm>
            <a:off x="3143250" y="2374947"/>
            <a:ext cx="8733791" cy="4262373"/>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000" b="1" dirty="0"/>
              <a:t>Aim</a:t>
            </a:r>
            <a:br>
              <a:rPr lang="en-US" sz="2000" b="1" dirty="0"/>
            </a:br>
            <a:r>
              <a:rPr lang="en-US" sz="2000" dirty="0"/>
              <a:t>The aim of this report is to develop an Equipment Lifecycle Management System that integrates various machine learning and deep learning techniques to predicting failures and improve equipment maintenance.</a:t>
            </a:r>
          </a:p>
          <a:p>
            <a:pPr lvl="0" defTabSz="914400">
              <a:lnSpc>
                <a:spcPct val="90000"/>
              </a:lnSpc>
              <a:spcAft>
                <a:spcPts val="600"/>
              </a:spcAft>
            </a:pPr>
            <a:endParaRPr lang="en-US" sz="2000" b="1" dirty="0"/>
          </a:p>
          <a:p>
            <a:pPr lvl="0" defTabSz="914400">
              <a:lnSpc>
                <a:spcPct val="90000"/>
              </a:lnSpc>
              <a:spcAft>
                <a:spcPts val="600"/>
              </a:spcAft>
            </a:pPr>
            <a:r>
              <a:rPr lang="en-US" sz="2000" b="1" dirty="0"/>
              <a:t>Objectives</a:t>
            </a:r>
          </a:p>
          <a:p>
            <a:pPr marL="171450" lvl="0" indent="-228600" defTabSz="914400">
              <a:lnSpc>
                <a:spcPct val="90000"/>
              </a:lnSpc>
              <a:spcAft>
                <a:spcPts val="600"/>
              </a:spcAft>
              <a:buFont typeface="Arial" panose="020B0604020202020204" pitchFamily="34" charset="0"/>
              <a:buChar char="•"/>
            </a:pPr>
            <a:r>
              <a:rPr lang="en-GB" sz="2000" dirty="0"/>
              <a:t>Conduct a literature review on technological advancements in big data, ML, and AI for Equipment Lifecycle Management.  </a:t>
            </a:r>
          </a:p>
          <a:p>
            <a:pPr marL="171450" lvl="0" indent="-228600" defTabSz="914400">
              <a:lnSpc>
                <a:spcPct val="90000"/>
              </a:lnSpc>
              <a:spcAft>
                <a:spcPts val="600"/>
              </a:spcAft>
              <a:buFont typeface="Arial" panose="020B0604020202020204" pitchFamily="34" charset="0"/>
              <a:buChar char="•"/>
            </a:pPr>
            <a:r>
              <a:rPr lang="en-GB" sz="2000" dirty="0"/>
              <a:t>Identify challenges in applying big data and ML to Equipment Lifecycle Management.  </a:t>
            </a:r>
          </a:p>
          <a:p>
            <a:pPr marL="171450" lvl="0" indent="-228600" defTabSz="914400">
              <a:lnSpc>
                <a:spcPct val="90000"/>
              </a:lnSpc>
              <a:spcAft>
                <a:spcPts val="600"/>
              </a:spcAft>
              <a:buFont typeface="Arial" panose="020B0604020202020204" pitchFamily="34" charset="0"/>
              <a:buChar char="•"/>
            </a:pPr>
            <a:r>
              <a:rPr lang="en-GB" sz="2000" dirty="0"/>
              <a:t>Develop and implement models using ML and deep learning to optimize lifecycle management.  </a:t>
            </a:r>
          </a:p>
          <a:p>
            <a:pPr marL="171450" lvl="0" indent="-228600" defTabSz="914400">
              <a:lnSpc>
                <a:spcPct val="90000"/>
              </a:lnSpc>
              <a:spcAft>
                <a:spcPts val="600"/>
              </a:spcAft>
              <a:buFont typeface="Arial" panose="020B0604020202020204" pitchFamily="34" charset="0"/>
              <a:buChar char="•"/>
            </a:pPr>
            <a:r>
              <a:rPr lang="en-GB" sz="2000" dirty="0"/>
              <a:t>Assess model performance, noting strengths, weaknesses, and potential areas for improvement.</a:t>
            </a:r>
            <a:endParaRPr lang="en-US" sz="2000" dirty="0"/>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10052978" y="6356350"/>
            <a:ext cx="1300821" cy="365125"/>
          </a:xfrm>
        </p:spPr>
        <p:txBody>
          <a:bodyPr vert="horz" lIns="91440" tIns="45720" rIns="91440" bIns="45720" rtlCol="0" anchor="ctr">
            <a:normAutofit/>
          </a:bodyPr>
          <a:lstStyle/>
          <a:p>
            <a:pPr defTabSz="914400">
              <a:spcAft>
                <a:spcPts val="600"/>
              </a:spcAft>
              <a:defRPr/>
            </a:pPr>
            <a:fld id="{B5CEABB6-07DC-46E8-9B57-56EC44A396E5}" type="slidenum">
              <a:rPr lang="en-US">
                <a:solidFill>
                  <a:prstClr val="black">
                    <a:tint val="75000"/>
                  </a:prstClr>
                </a:solidFill>
                <a:latin typeface="Calibri" panose="020F0502020204030204"/>
              </a:rPr>
              <a:pPr defTabSz="914400">
                <a:spcAft>
                  <a:spcPts val="600"/>
                </a:spcAft>
                <a:defRPr/>
              </a:pPr>
              <a:t>5</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66933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600" b="1" dirty="0"/>
              <a:t>Research Questions</a:t>
            </a:r>
          </a:p>
        </p:txBody>
      </p:sp>
      <p:pic>
        <p:nvPicPr>
          <p:cNvPr id="45" name="Picture 44" descr="View of motion blurred underground railway">
            <a:extLst>
              <a:ext uri="{FF2B5EF4-FFF2-40B4-BE49-F238E27FC236}">
                <a16:creationId xmlns:a16="http://schemas.microsoft.com/office/drawing/2014/main" id="{35EBCE5E-0A26-D91D-D64B-F732D204778E}"/>
              </a:ext>
            </a:extLst>
          </p:cNvPr>
          <p:cNvPicPr>
            <a:picLocks noChangeAspect="1"/>
          </p:cNvPicPr>
          <p:nvPr/>
        </p:nvPicPr>
        <p:blipFill>
          <a:blip r:embed="rId3"/>
          <a:srcRect l="43498" r="1117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5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B4BDB89-83F8-ECDA-E0D2-F1F405CFBD98}"/>
              </a:ext>
            </a:extLst>
          </p:cNvPr>
          <p:cNvSpPr txBox="1"/>
          <p:nvPr/>
        </p:nvSpPr>
        <p:spPr>
          <a:xfrm>
            <a:off x="4863163" y="2679785"/>
            <a:ext cx="6682404" cy="4060254"/>
          </a:xfrm>
          <a:prstGeom prst="rect">
            <a:avLst/>
          </a:prstGeom>
        </p:spPr>
        <p:txBody>
          <a:bodyPr vert="horz" lIns="91440" tIns="45720" rIns="91440" bIns="45720" rtlCol="0">
            <a:noAutofit/>
          </a:bodyPr>
          <a:lstStyle/>
          <a:p>
            <a:pPr marL="571500" lvl="0" indent="-457200" defTabSz="914400">
              <a:lnSpc>
                <a:spcPct val="90000"/>
              </a:lnSpc>
              <a:spcAft>
                <a:spcPts val="600"/>
              </a:spcAft>
              <a:buFont typeface="+mj-lt"/>
              <a:buAutoNum type="arabicPeriod"/>
            </a:pPr>
            <a:r>
              <a:rPr lang="en-GB" sz="2000" dirty="0"/>
              <a:t>What contemporary ML and DL techniques are used in Asset and Equipment Lifecycle Management for Predictive Maintenance?  </a:t>
            </a:r>
          </a:p>
          <a:p>
            <a:pPr marL="571500" lvl="0" indent="-457200" defTabSz="914400">
              <a:lnSpc>
                <a:spcPct val="90000"/>
              </a:lnSpc>
              <a:spcAft>
                <a:spcPts val="600"/>
              </a:spcAft>
              <a:buFont typeface="+mj-lt"/>
              <a:buAutoNum type="arabicPeriod"/>
            </a:pPr>
            <a:r>
              <a:rPr lang="en-GB" sz="2000" dirty="0"/>
              <a:t>Which equipment attributes are most predictive of failures in Metro Railways?  </a:t>
            </a:r>
          </a:p>
          <a:p>
            <a:pPr marL="571500" lvl="0" indent="-457200" defTabSz="914400">
              <a:lnSpc>
                <a:spcPct val="90000"/>
              </a:lnSpc>
              <a:spcAft>
                <a:spcPts val="600"/>
              </a:spcAft>
              <a:buFont typeface="+mj-lt"/>
              <a:buAutoNum type="arabicPeriod"/>
            </a:pPr>
            <a:r>
              <a:rPr lang="en-GB" sz="2000" dirty="0"/>
              <a:t>How can feature engineering, data sampling, and feature selection improve predictive maintenance models for equipment failure?  </a:t>
            </a:r>
          </a:p>
          <a:p>
            <a:pPr marL="571500" lvl="0" indent="-457200" defTabSz="914400">
              <a:lnSpc>
                <a:spcPct val="90000"/>
              </a:lnSpc>
              <a:spcAft>
                <a:spcPts val="600"/>
              </a:spcAft>
              <a:buFont typeface="+mj-lt"/>
              <a:buAutoNum type="arabicPeriod"/>
            </a:pPr>
            <a:r>
              <a:rPr lang="en-GB" sz="2000" dirty="0"/>
              <a:t>Which ML or DL technique is best for predicting failures, and which performance metric is key for evaluation?  </a:t>
            </a:r>
          </a:p>
          <a:p>
            <a:pPr marL="571500" lvl="0" indent="-457200" defTabSz="914400">
              <a:lnSpc>
                <a:spcPct val="90000"/>
              </a:lnSpc>
              <a:spcAft>
                <a:spcPts val="600"/>
              </a:spcAft>
              <a:buFont typeface="+mj-lt"/>
              <a:buAutoNum type="arabicPeriod"/>
            </a:pPr>
            <a:r>
              <a:rPr lang="en-GB" sz="2000" dirty="0"/>
              <a:t>How will implementing predictive maintenance benefit Metro Railways and other industries, and influence decision-making?</a:t>
            </a:r>
            <a:endParaRPr lang="en-US" sz="2000" dirty="0"/>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10052978" y="6356350"/>
            <a:ext cx="1300821" cy="365125"/>
          </a:xfrm>
        </p:spPr>
        <p:txBody>
          <a:bodyPr vert="horz" lIns="91440" tIns="45720" rIns="91440" bIns="45720" rtlCol="0" anchor="ctr">
            <a:normAutofit/>
          </a:bodyPr>
          <a:lstStyle/>
          <a:p>
            <a:pPr defTabSz="914400">
              <a:spcAft>
                <a:spcPts val="600"/>
              </a:spcAft>
              <a:defRPr/>
            </a:pPr>
            <a:fld id="{B5CEABB6-07DC-46E8-9B57-56EC44A396E5}" type="slidenum">
              <a:rPr lang="en-US" smtClean="0">
                <a:solidFill>
                  <a:prstClr val="black">
                    <a:tint val="75000"/>
                  </a:prstClr>
                </a:solidFill>
                <a:latin typeface="Calibri" panose="020F0502020204030204"/>
              </a:rPr>
              <a:pPr defTabSz="914400">
                <a:spcAft>
                  <a:spcPts val="600"/>
                </a:spcAft>
                <a:defRPr/>
              </a:pPr>
              <a:t>6</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270291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5600" b="1" kern="1200" dirty="0">
                <a:solidFill>
                  <a:srgbClr val="FFFFFF"/>
                </a:solidFill>
                <a:latin typeface="+mj-lt"/>
                <a:ea typeface="+mj-ea"/>
                <a:cs typeface="+mj-cs"/>
              </a:rPr>
              <a:t>Literature Review</a:t>
            </a:r>
            <a:endParaRPr lang="en-US" sz="5600" b="1" kern="1200" dirty="0">
              <a:solidFill>
                <a:srgbClr val="FFFFFF"/>
              </a:solidFill>
              <a:highlight>
                <a:srgbClr val="FFFF00"/>
              </a:highlight>
              <a:latin typeface="+mj-lt"/>
              <a:ea typeface="+mj-ea"/>
              <a:cs typeface="+mj-cs"/>
            </a:endParaRPr>
          </a:p>
        </p:txBody>
      </p:sp>
      <p:graphicFrame>
        <p:nvGraphicFramePr>
          <p:cNvPr id="10" name="Table 9">
            <a:extLst>
              <a:ext uri="{FF2B5EF4-FFF2-40B4-BE49-F238E27FC236}">
                <a16:creationId xmlns:a16="http://schemas.microsoft.com/office/drawing/2014/main" id="{A5DE1197-02B7-3F4A-A398-CA80FC775429}"/>
              </a:ext>
            </a:extLst>
          </p:cNvPr>
          <p:cNvGraphicFramePr>
            <a:graphicFrameLocks noGrp="1"/>
          </p:cNvGraphicFramePr>
          <p:nvPr>
            <p:extLst>
              <p:ext uri="{D42A27DB-BD31-4B8C-83A1-F6EECF244321}">
                <p14:modId xmlns:p14="http://schemas.microsoft.com/office/powerpoint/2010/main" val="3114502141"/>
              </p:ext>
            </p:extLst>
          </p:nvPr>
        </p:nvGraphicFramePr>
        <p:xfrm>
          <a:off x="223520" y="2108469"/>
          <a:ext cx="11765280" cy="3535318"/>
        </p:xfrm>
        <a:graphic>
          <a:graphicData uri="http://schemas.openxmlformats.org/drawingml/2006/table">
            <a:tbl>
              <a:tblPr firstRow="1" bandRow="1">
                <a:tableStyleId>{5C22544A-7EE6-4342-B048-85BDC9FD1C3A}</a:tableStyleId>
              </a:tblPr>
              <a:tblGrid>
                <a:gridCol w="1076960">
                  <a:extLst>
                    <a:ext uri="{9D8B030D-6E8A-4147-A177-3AD203B41FA5}">
                      <a16:colId xmlns:a16="http://schemas.microsoft.com/office/drawing/2014/main" val="3776842989"/>
                    </a:ext>
                  </a:extLst>
                </a:gridCol>
                <a:gridCol w="802640">
                  <a:extLst>
                    <a:ext uri="{9D8B030D-6E8A-4147-A177-3AD203B41FA5}">
                      <a16:colId xmlns:a16="http://schemas.microsoft.com/office/drawing/2014/main" val="308285511"/>
                    </a:ext>
                  </a:extLst>
                </a:gridCol>
                <a:gridCol w="1645920">
                  <a:extLst>
                    <a:ext uri="{9D8B030D-6E8A-4147-A177-3AD203B41FA5}">
                      <a16:colId xmlns:a16="http://schemas.microsoft.com/office/drawing/2014/main" val="2296491497"/>
                    </a:ext>
                  </a:extLst>
                </a:gridCol>
                <a:gridCol w="2214880">
                  <a:extLst>
                    <a:ext uri="{9D8B030D-6E8A-4147-A177-3AD203B41FA5}">
                      <a16:colId xmlns:a16="http://schemas.microsoft.com/office/drawing/2014/main" val="225729483"/>
                    </a:ext>
                  </a:extLst>
                </a:gridCol>
                <a:gridCol w="2224116">
                  <a:extLst>
                    <a:ext uri="{9D8B030D-6E8A-4147-A177-3AD203B41FA5}">
                      <a16:colId xmlns:a16="http://schemas.microsoft.com/office/drawing/2014/main" val="896327497"/>
                    </a:ext>
                  </a:extLst>
                </a:gridCol>
                <a:gridCol w="1608393">
                  <a:extLst>
                    <a:ext uri="{9D8B030D-6E8A-4147-A177-3AD203B41FA5}">
                      <a16:colId xmlns:a16="http://schemas.microsoft.com/office/drawing/2014/main" val="3782804601"/>
                    </a:ext>
                  </a:extLst>
                </a:gridCol>
                <a:gridCol w="2192371">
                  <a:extLst>
                    <a:ext uri="{9D8B030D-6E8A-4147-A177-3AD203B41FA5}">
                      <a16:colId xmlns:a16="http://schemas.microsoft.com/office/drawing/2014/main" val="3653012700"/>
                    </a:ext>
                  </a:extLst>
                </a:gridCol>
              </a:tblGrid>
              <a:tr h="548776">
                <a:tc>
                  <a:txBody>
                    <a:bodyPr/>
                    <a:lstStyle/>
                    <a:p>
                      <a:r>
                        <a:rPr lang="en-US" sz="2000" b="1" cap="none" spc="0" dirty="0">
                          <a:solidFill>
                            <a:schemeClr val="tx1"/>
                          </a:solidFill>
                        </a:rPr>
                        <a:t>SOURCE</a:t>
                      </a:r>
                      <a:endParaRPr lang="en-GB" sz="2000" b="1" cap="none" spc="0" dirty="0">
                        <a:solidFill>
                          <a:schemeClr val="tx1"/>
                        </a:solidFill>
                      </a:endParaRPr>
                    </a:p>
                  </a:txBody>
                  <a:tcPr marL="47304" marR="69723" marT="13515" marB="101366" anchor="b">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RELEVANCE</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METHODOLOGY</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DETAILS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STRENGHTS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WEAKNESS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IMPACT</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93744026"/>
                  </a:ext>
                </a:extLst>
              </a:tr>
              <a:tr h="1626100">
                <a:tc>
                  <a:txBody>
                    <a:bodyPr/>
                    <a:lstStyle/>
                    <a:p>
                      <a:pPr marL="0" marR="0" algn="just">
                        <a:lnSpc>
                          <a:spcPct val="150000"/>
                        </a:lnSpc>
                        <a:spcBef>
                          <a:spcPts val="0"/>
                        </a:spcBef>
                        <a:spcAft>
                          <a:spcPts val="1000"/>
                        </a:spcAft>
                      </a:pPr>
                      <a:r>
                        <a:rPr lang="en-GB" sz="2000" cap="none" spc="0" dirty="0">
                          <a:solidFill>
                            <a:schemeClr val="tx1"/>
                          </a:solidFill>
                          <a:effectLst/>
                        </a:rPr>
                        <a:t>(Amram et al., 2021b)</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dirty="0">
                          <a:solidFill>
                            <a:schemeClr val="tx1"/>
                          </a:solidFill>
                          <a:effectLst/>
                        </a:rPr>
                        <a:t>4</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dirty="0">
                          <a:solidFill>
                            <a:schemeClr val="tx1"/>
                          </a:solidFill>
                          <a:effectLst/>
                        </a:rPr>
                        <a:t>Experimental – Logistic Regression, Random Forest, Decision Tree</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dirty="0">
                          <a:solidFill>
                            <a:schemeClr val="tx1"/>
                          </a:solidFill>
                          <a:effectLst/>
                        </a:rPr>
                        <a:t>Initiates various ML models and checks its performance in predicting failures.</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dirty="0">
                          <a:solidFill>
                            <a:schemeClr val="tx1"/>
                          </a:solidFill>
                          <a:effectLst/>
                        </a:rPr>
                        <a:t>Improves prediction accuracy which can be integrated into various systems.</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dirty="0">
                          <a:solidFill>
                            <a:schemeClr val="tx1"/>
                          </a:solidFill>
                          <a:effectLst/>
                        </a:rPr>
                        <a:t>Sole focus on decision tree technique.</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cap="none" spc="0" dirty="0">
                          <a:solidFill>
                            <a:schemeClr val="tx1"/>
                          </a:solidFill>
                          <a:effectLst/>
                        </a:rPr>
                        <a:t>Adopts a strategic and scalable solution to detecting failures using decision tree algorithms.</a:t>
                      </a:r>
                      <a:endParaRPr lang="en-GB" sz="200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47304" marR="31987" marT="13515" marB="101366">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39843154"/>
                  </a:ext>
                </a:extLst>
              </a:tr>
            </a:tbl>
          </a:graphicData>
        </a:graphic>
      </p:graphicFrame>
    </p:spTree>
    <p:extLst>
      <p:ext uri="{BB962C8B-B14F-4D97-AF65-F5344CB8AC3E}">
        <p14:creationId xmlns:p14="http://schemas.microsoft.com/office/powerpoint/2010/main" val="197707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5600" b="1" kern="1200" dirty="0">
                <a:solidFill>
                  <a:srgbClr val="FFFFFF"/>
                </a:solidFill>
                <a:latin typeface="+mj-lt"/>
                <a:ea typeface="+mj-ea"/>
                <a:cs typeface="+mj-cs"/>
              </a:rPr>
              <a:t>Literature Review</a:t>
            </a:r>
            <a:endParaRPr lang="en-US" sz="5600" b="1" kern="1200" dirty="0">
              <a:solidFill>
                <a:srgbClr val="FFFFFF"/>
              </a:solidFill>
              <a:highlight>
                <a:srgbClr val="FFFF00"/>
              </a:highlight>
              <a:latin typeface="+mj-lt"/>
              <a:ea typeface="+mj-ea"/>
              <a:cs typeface="+mj-cs"/>
            </a:endParaRPr>
          </a:p>
        </p:txBody>
      </p:sp>
      <p:graphicFrame>
        <p:nvGraphicFramePr>
          <p:cNvPr id="10" name="Table 9">
            <a:extLst>
              <a:ext uri="{FF2B5EF4-FFF2-40B4-BE49-F238E27FC236}">
                <a16:creationId xmlns:a16="http://schemas.microsoft.com/office/drawing/2014/main" id="{A5DE1197-02B7-3F4A-A398-CA80FC775429}"/>
              </a:ext>
            </a:extLst>
          </p:cNvPr>
          <p:cNvGraphicFramePr>
            <a:graphicFrameLocks noGrp="1"/>
          </p:cNvGraphicFramePr>
          <p:nvPr>
            <p:extLst>
              <p:ext uri="{D42A27DB-BD31-4B8C-83A1-F6EECF244321}">
                <p14:modId xmlns:p14="http://schemas.microsoft.com/office/powerpoint/2010/main" val="747509882"/>
              </p:ext>
            </p:extLst>
          </p:nvPr>
        </p:nvGraphicFramePr>
        <p:xfrm>
          <a:off x="132080" y="2026857"/>
          <a:ext cx="11968479" cy="4648277"/>
        </p:xfrm>
        <a:graphic>
          <a:graphicData uri="http://schemas.openxmlformats.org/drawingml/2006/table">
            <a:tbl>
              <a:tblPr firstRow="1" bandRow="1">
                <a:tableStyleId>{5C22544A-7EE6-4342-B048-85BDC9FD1C3A}</a:tableStyleId>
              </a:tblPr>
              <a:tblGrid>
                <a:gridCol w="897640">
                  <a:extLst>
                    <a:ext uri="{9D8B030D-6E8A-4147-A177-3AD203B41FA5}">
                      <a16:colId xmlns:a16="http://schemas.microsoft.com/office/drawing/2014/main" val="3776842989"/>
                    </a:ext>
                  </a:extLst>
                </a:gridCol>
                <a:gridCol w="1296585">
                  <a:extLst>
                    <a:ext uri="{9D8B030D-6E8A-4147-A177-3AD203B41FA5}">
                      <a16:colId xmlns:a16="http://schemas.microsoft.com/office/drawing/2014/main" val="308285511"/>
                    </a:ext>
                  </a:extLst>
                </a:gridCol>
                <a:gridCol w="1665614">
                  <a:extLst>
                    <a:ext uri="{9D8B030D-6E8A-4147-A177-3AD203B41FA5}">
                      <a16:colId xmlns:a16="http://schemas.microsoft.com/office/drawing/2014/main" val="2296491497"/>
                    </a:ext>
                  </a:extLst>
                </a:gridCol>
                <a:gridCol w="1868554">
                  <a:extLst>
                    <a:ext uri="{9D8B030D-6E8A-4147-A177-3AD203B41FA5}">
                      <a16:colId xmlns:a16="http://schemas.microsoft.com/office/drawing/2014/main" val="225729483"/>
                    </a:ext>
                  </a:extLst>
                </a:gridCol>
                <a:gridCol w="2053243">
                  <a:extLst>
                    <a:ext uri="{9D8B030D-6E8A-4147-A177-3AD203B41FA5}">
                      <a16:colId xmlns:a16="http://schemas.microsoft.com/office/drawing/2014/main" val="896327497"/>
                    </a:ext>
                  </a:extLst>
                </a:gridCol>
                <a:gridCol w="2111433">
                  <a:extLst>
                    <a:ext uri="{9D8B030D-6E8A-4147-A177-3AD203B41FA5}">
                      <a16:colId xmlns:a16="http://schemas.microsoft.com/office/drawing/2014/main" val="3782804601"/>
                    </a:ext>
                  </a:extLst>
                </a:gridCol>
                <a:gridCol w="2075410">
                  <a:extLst>
                    <a:ext uri="{9D8B030D-6E8A-4147-A177-3AD203B41FA5}">
                      <a16:colId xmlns:a16="http://schemas.microsoft.com/office/drawing/2014/main" val="3653012700"/>
                    </a:ext>
                  </a:extLst>
                </a:gridCol>
              </a:tblGrid>
              <a:tr h="671050">
                <a:tc>
                  <a:txBody>
                    <a:bodyPr/>
                    <a:lstStyle/>
                    <a:p>
                      <a:r>
                        <a:rPr lang="en-US" sz="2000" b="1" cap="none" spc="0" dirty="0">
                          <a:solidFill>
                            <a:schemeClr val="tx1"/>
                          </a:solidFill>
                        </a:rPr>
                        <a:t>SOURCE</a:t>
                      </a:r>
                      <a:endParaRPr lang="en-GB" sz="2000" b="1" cap="none" spc="0" dirty="0">
                        <a:solidFill>
                          <a:schemeClr val="tx1"/>
                        </a:solidFill>
                      </a:endParaRPr>
                    </a:p>
                  </a:txBody>
                  <a:tcPr marL="47304" marR="69723" marT="13515" marB="101366" anchor="b">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RELEVANCE</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METHODOLOGY</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DETAILS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STRENGHTS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WEAKNESS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IMPACT</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93744026"/>
                  </a:ext>
                </a:extLst>
              </a:tr>
              <a:tr h="3923796">
                <a:tc>
                  <a:txBody>
                    <a:bodyPr/>
                    <a:lstStyle/>
                    <a:p>
                      <a:pPr marL="0" marR="0" algn="just">
                        <a:lnSpc>
                          <a:spcPct val="150000"/>
                        </a:lnSpc>
                        <a:spcBef>
                          <a:spcPts val="0"/>
                        </a:spcBef>
                        <a:spcAft>
                          <a:spcPts val="1000"/>
                        </a:spcAft>
                      </a:pPr>
                      <a:r>
                        <a:rPr lang="en-GB" sz="2000" b="0" cap="none" spc="0" dirty="0">
                          <a:solidFill>
                            <a:schemeClr val="tx1"/>
                          </a:solidFill>
                          <a:effectLst/>
                        </a:rPr>
                        <a:t>(Li and Jung, 2023)</a:t>
                      </a:r>
                      <a:endParaRPr lang="en-GB" sz="2000" b="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63409" marT="55954" marB="63409">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US" sz="2000" b="0" cap="none" spc="0" dirty="0">
                          <a:solidFill>
                            <a:schemeClr val="tx1"/>
                          </a:solidFill>
                          <a:effectLst/>
                        </a:rPr>
                        <a:t>4</a:t>
                      </a:r>
                      <a:endParaRPr lang="en-GB" sz="2000" b="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63409" marT="55954" marB="63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US" sz="2000" b="0" cap="none" spc="0" dirty="0">
                          <a:solidFill>
                            <a:schemeClr val="tx1"/>
                          </a:solidFill>
                          <a:effectLst/>
                        </a:rPr>
                        <a:t>Experimental – LSTM and Autoencoders</a:t>
                      </a:r>
                      <a:endParaRPr lang="en-GB" sz="2000" b="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63409" marT="55954" marB="63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US" sz="2000" b="0" cap="none" spc="0" dirty="0">
                          <a:solidFill>
                            <a:schemeClr val="tx1"/>
                          </a:solidFill>
                          <a:effectLst/>
                        </a:rPr>
                        <a:t>LSTM and Autoencoders are used to identify abnormality of timepoints, intervals, and series </a:t>
                      </a:r>
                      <a:endParaRPr lang="en-GB" sz="2000" b="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63409" marT="55954" marB="63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US" sz="2000" b="0" cap="none" spc="0" dirty="0">
                          <a:solidFill>
                            <a:schemeClr val="tx1"/>
                          </a:solidFill>
                          <a:effectLst/>
                        </a:rPr>
                        <a:t>Structured comprehensive approach making use of diverse DL techniques used in addressing complex time-series data.</a:t>
                      </a:r>
                      <a:endParaRPr lang="en-GB" sz="2000" b="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63409" marT="55954" marB="63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b="0" cap="none" spc="0" dirty="0">
                          <a:solidFill>
                            <a:schemeClr val="tx1"/>
                          </a:solidFill>
                          <a:effectLst/>
                        </a:rPr>
                        <a:t>Interpreting the DL models such as LSTM and Autoencoders used, and its results can be complex.</a:t>
                      </a:r>
                      <a:endParaRPr lang="en-GB" sz="2000" b="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63409" marT="55954" marB="634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US" sz="2000" b="0" cap="none" spc="0" dirty="0">
                          <a:solidFill>
                            <a:schemeClr val="tx1"/>
                          </a:solidFill>
                          <a:effectLst/>
                        </a:rPr>
                        <a:t>Contribution to the field of anomaly detection.</a:t>
                      </a:r>
                      <a:endParaRPr lang="en-GB" sz="2000" b="0" cap="none" spc="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txBody>
                  <a:tcPr marL="105681" marR="63409" marT="55954" marB="63409">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39843154"/>
                  </a:ext>
                </a:extLst>
              </a:tr>
            </a:tbl>
          </a:graphicData>
        </a:graphic>
      </p:graphicFrame>
    </p:spTree>
    <p:extLst>
      <p:ext uri="{BB962C8B-B14F-4D97-AF65-F5344CB8AC3E}">
        <p14:creationId xmlns:p14="http://schemas.microsoft.com/office/powerpoint/2010/main" val="71979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5600" b="1" kern="1200" dirty="0">
                <a:solidFill>
                  <a:srgbClr val="FFFFFF"/>
                </a:solidFill>
                <a:latin typeface="+mj-lt"/>
                <a:ea typeface="+mj-ea"/>
                <a:cs typeface="+mj-cs"/>
              </a:rPr>
              <a:t>Literature Review</a:t>
            </a:r>
            <a:endParaRPr lang="en-US" sz="5600" b="1" kern="1200" dirty="0">
              <a:solidFill>
                <a:srgbClr val="FFFFFF"/>
              </a:solidFill>
              <a:highlight>
                <a:srgbClr val="FFFF00"/>
              </a:highlight>
              <a:latin typeface="+mj-lt"/>
              <a:ea typeface="+mj-ea"/>
              <a:cs typeface="+mj-cs"/>
            </a:endParaRPr>
          </a:p>
        </p:txBody>
      </p:sp>
      <p:graphicFrame>
        <p:nvGraphicFramePr>
          <p:cNvPr id="10" name="Table 9">
            <a:extLst>
              <a:ext uri="{FF2B5EF4-FFF2-40B4-BE49-F238E27FC236}">
                <a16:creationId xmlns:a16="http://schemas.microsoft.com/office/drawing/2014/main" id="{A5DE1197-02B7-3F4A-A398-CA80FC775429}"/>
              </a:ext>
            </a:extLst>
          </p:cNvPr>
          <p:cNvGraphicFramePr>
            <a:graphicFrameLocks noGrp="1"/>
          </p:cNvGraphicFramePr>
          <p:nvPr>
            <p:extLst>
              <p:ext uri="{D42A27DB-BD31-4B8C-83A1-F6EECF244321}">
                <p14:modId xmlns:p14="http://schemas.microsoft.com/office/powerpoint/2010/main" val="629499398"/>
              </p:ext>
            </p:extLst>
          </p:nvPr>
        </p:nvGraphicFramePr>
        <p:xfrm>
          <a:off x="132080" y="2073351"/>
          <a:ext cx="11968479" cy="4648277"/>
        </p:xfrm>
        <a:graphic>
          <a:graphicData uri="http://schemas.openxmlformats.org/drawingml/2006/table">
            <a:tbl>
              <a:tblPr firstRow="1" bandRow="1">
                <a:tableStyleId>{5C22544A-7EE6-4342-B048-85BDC9FD1C3A}</a:tableStyleId>
              </a:tblPr>
              <a:tblGrid>
                <a:gridCol w="897640">
                  <a:extLst>
                    <a:ext uri="{9D8B030D-6E8A-4147-A177-3AD203B41FA5}">
                      <a16:colId xmlns:a16="http://schemas.microsoft.com/office/drawing/2014/main" val="3776842989"/>
                    </a:ext>
                  </a:extLst>
                </a:gridCol>
                <a:gridCol w="1141980">
                  <a:extLst>
                    <a:ext uri="{9D8B030D-6E8A-4147-A177-3AD203B41FA5}">
                      <a16:colId xmlns:a16="http://schemas.microsoft.com/office/drawing/2014/main" val="308285511"/>
                    </a:ext>
                  </a:extLst>
                </a:gridCol>
                <a:gridCol w="1628775">
                  <a:extLst>
                    <a:ext uri="{9D8B030D-6E8A-4147-A177-3AD203B41FA5}">
                      <a16:colId xmlns:a16="http://schemas.microsoft.com/office/drawing/2014/main" val="2296491497"/>
                    </a:ext>
                  </a:extLst>
                </a:gridCol>
                <a:gridCol w="1657583">
                  <a:extLst>
                    <a:ext uri="{9D8B030D-6E8A-4147-A177-3AD203B41FA5}">
                      <a16:colId xmlns:a16="http://schemas.microsoft.com/office/drawing/2014/main" val="225729483"/>
                    </a:ext>
                  </a:extLst>
                </a:gridCol>
                <a:gridCol w="2174670">
                  <a:extLst>
                    <a:ext uri="{9D8B030D-6E8A-4147-A177-3AD203B41FA5}">
                      <a16:colId xmlns:a16="http://schemas.microsoft.com/office/drawing/2014/main" val="896327497"/>
                    </a:ext>
                  </a:extLst>
                </a:gridCol>
                <a:gridCol w="2237595">
                  <a:extLst>
                    <a:ext uri="{9D8B030D-6E8A-4147-A177-3AD203B41FA5}">
                      <a16:colId xmlns:a16="http://schemas.microsoft.com/office/drawing/2014/main" val="3782804601"/>
                    </a:ext>
                  </a:extLst>
                </a:gridCol>
                <a:gridCol w="2230236">
                  <a:extLst>
                    <a:ext uri="{9D8B030D-6E8A-4147-A177-3AD203B41FA5}">
                      <a16:colId xmlns:a16="http://schemas.microsoft.com/office/drawing/2014/main" val="3653012700"/>
                    </a:ext>
                  </a:extLst>
                </a:gridCol>
              </a:tblGrid>
              <a:tr h="671050">
                <a:tc>
                  <a:txBody>
                    <a:bodyPr/>
                    <a:lstStyle/>
                    <a:p>
                      <a:r>
                        <a:rPr lang="en-US" sz="2000" b="1" cap="none" spc="0" dirty="0">
                          <a:solidFill>
                            <a:schemeClr val="tx1"/>
                          </a:solidFill>
                        </a:rPr>
                        <a:t>SOURCE</a:t>
                      </a:r>
                      <a:endParaRPr lang="en-GB" sz="2000" b="1" cap="none" spc="0" dirty="0">
                        <a:solidFill>
                          <a:schemeClr val="tx1"/>
                        </a:solidFill>
                      </a:endParaRPr>
                    </a:p>
                  </a:txBody>
                  <a:tcPr marL="47304" marR="69723" marT="13515" marB="101366" anchor="b">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RELEVANCE</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METHODOLOGY</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DETAILS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STRENGHTS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WEAKNESS</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cap="none" spc="0" dirty="0">
                          <a:solidFill>
                            <a:schemeClr val="tx1"/>
                          </a:solidFill>
                        </a:rPr>
                        <a:t>IMPACT</a:t>
                      </a:r>
                      <a:endParaRPr lang="en-GB" sz="2000" b="1" cap="none" spc="0" dirty="0">
                        <a:solidFill>
                          <a:schemeClr val="tx1"/>
                        </a:solidFill>
                      </a:endParaRPr>
                    </a:p>
                  </a:txBody>
                  <a:tcPr marL="47304" marR="69723" marT="13515" marB="101366"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93744026"/>
                  </a:ext>
                </a:extLst>
              </a:tr>
              <a:tr h="3923796">
                <a:tc>
                  <a:txBody>
                    <a:bodyPr/>
                    <a:lstStyle/>
                    <a:p>
                      <a:pPr marL="0" marR="0" algn="just">
                        <a:lnSpc>
                          <a:spcPct val="150000"/>
                        </a:lnSpc>
                        <a:spcBef>
                          <a:spcPts val="0"/>
                        </a:spcBef>
                        <a:spcAft>
                          <a:spcPts val="1000"/>
                        </a:spcAft>
                      </a:pPr>
                      <a:r>
                        <a:rPr lang="en-GB" sz="2000" dirty="0">
                          <a:effectLst/>
                        </a:rPr>
                        <a:t>(Gupta, 2023)</a:t>
                      </a:r>
                      <a:endParaRPr lang="en-GB" sz="2000" dirty="0">
                        <a:effectLst/>
                        <a:latin typeface="Calibri" panose="020F0502020204030204" pitchFamily="34" charset="0"/>
                        <a:ea typeface="MS Gothic" panose="020B0609070205080204" pitchFamily="49" charset="-128"/>
                        <a:cs typeface="Times New Roman" panose="02020603050405020304" pitchFamily="18" charset="0"/>
                      </a:endParaRPr>
                    </a:p>
                  </a:txBody>
                  <a:tcPr marL="52978" marR="52978" marT="0" marB="0">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dirty="0">
                          <a:effectLst/>
                        </a:rPr>
                        <a:t>5</a:t>
                      </a:r>
                      <a:endParaRPr lang="en-GB" sz="2000" dirty="0">
                        <a:effectLst/>
                        <a:latin typeface="Calibri" panose="020F0502020204030204" pitchFamily="34" charset="0"/>
                        <a:ea typeface="MS Gothic" panose="020B0609070205080204" pitchFamily="49" charset="-128"/>
                        <a:cs typeface="Times New Roman" panose="02020603050405020304" pitchFamily="18" charset="0"/>
                      </a:endParaRPr>
                    </a:p>
                  </a:txBody>
                  <a:tcPr marL="52978" marR="529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dirty="0">
                          <a:effectLst/>
                        </a:rPr>
                        <a:t>Experimental - Autoencoders</a:t>
                      </a:r>
                      <a:endParaRPr lang="en-GB" sz="2000" dirty="0">
                        <a:effectLst/>
                        <a:latin typeface="Calibri" panose="020F0502020204030204" pitchFamily="34" charset="0"/>
                        <a:ea typeface="MS Gothic" panose="020B0609070205080204" pitchFamily="49" charset="-128"/>
                        <a:cs typeface="Times New Roman" panose="02020603050405020304" pitchFamily="18" charset="0"/>
                      </a:endParaRPr>
                    </a:p>
                  </a:txBody>
                  <a:tcPr marL="52978" marR="529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dirty="0">
                          <a:effectLst/>
                        </a:rPr>
                        <a:t>Makes use of sparse and variational autoencoders on the digital and analogue sensor data.</a:t>
                      </a:r>
                      <a:endParaRPr lang="en-GB" sz="2000" dirty="0">
                        <a:effectLst/>
                        <a:latin typeface="Calibri" panose="020F0502020204030204" pitchFamily="34" charset="0"/>
                        <a:ea typeface="MS Gothic" panose="020B0609070205080204" pitchFamily="49" charset="-128"/>
                        <a:cs typeface="Times New Roman" panose="02020603050405020304" pitchFamily="18" charset="0"/>
                      </a:endParaRPr>
                    </a:p>
                  </a:txBody>
                  <a:tcPr marL="52978" marR="529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dirty="0">
                          <a:effectLst/>
                        </a:rPr>
                        <a:t>Increase in performance levels of detecting anomalies and a reduction of false alarms.</a:t>
                      </a:r>
                      <a:endParaRPr lang="en-GB" sz="2000" dirty="0">
                        <a:effectLst/>
                        <a:latin typeface="Calibri" panose="020F0502020204030204" pitchFamily="34" charset="0"/>
                        <a:ea typeface="MS Gothic" panose="020B0609070205080204" pitchFamily="49" charset="-128"/>
                        <a:cs typeface="Times New Roman" panose="02020603050405020304" pitchFamily="18" charset="0"/>
                      </a:endParaRPr>
                    </a:p>
                  </a:txBody>
                  <a:tcPr marL="52978" marR="529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dirty="0">
                          <a:effectLst/>
                        </a:rPr>
                        <a:t>Limits in exploring analogue dataset and comparing other models on the datasets involved.</a:t>
                      </a:r>
                      <a:endParaRPr lang="en-GB" sz="2000" dirty="0">
                        <a:effectLst/>
                        <a:latin typeface="Calibri" panose="020F0502020204030204" pitchFamily="34" charset="0"/>
                        <a:ea typeface="MS Gothic" panose="020B0609070205080204" pitchFamily="49" charset="-128"/>
                        <a:cs typeface="Times New Roman" panose="02020603050405020304" pitchFamily="18" charset="0"/>
                      </a:endParaRPr>
                    </a:p>
                  </a:txBody>
                  <a:tcPr marL="52978" marR="529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gn="just">
                        <a:lnSpc>
                          <a:spcPct val="150000"/>
                        </a:lnSpc>
                        <a:spcBef>
                          <a:spcPts val="0"/>
                        </a:spcBef>
                        <a:spcAft>
                          <a:spcPts val="1000"/>
                        </a:spcAft>
                      </a:pPr>
                      <a:r>
                        <a:rPr lang="en-GB" sz="2000" dirty="0">
                          <a:effectLst/>
                        </a:rPr>
                        <a:t>Shows the importance of DL in predictions and detecting anomalies.</a:t>
                      </a:r>
                      <a:endParaRPr lang="en-GB" sz="2000" dirty="0">
                        <a:effectLst/>
                        <a:latin typeface="Calibri" panose="020F0502020204030204" pitchFamily="34" charset="0"/>
                        <a:ea typeface="MS Gothic" panose="020B0609070205080204" pitchFamily="49" charset="-128"/>
                        <a:cs typeface="Times New Roman" panose="02020603050405020304" pitchFamily="18" charset="0"/>
                      </a:endParaRPr>
                    </a:p>
                  </a:txBody>
                  <a:tcPr marL="52978" marR="52978"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39843154"/>
                  </a:ext>
                </a:extLst>
              </a:tr>
            </a:tbl>
          </a:graphicData>
        </a:graphic>
      </p:graphicFrame>
    </p:spTree>
    <p:extLst>
      <p:ext uri="{BB962C8B-B14F-4D97-AF65-F5344CB8AC3E}">
        <p14:creationId xmlns:p14="http://schemas.microsoft.com/office/powerpoint/2010/main" val="251193210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7876</TotalTime>
  <Words>1638</Words>
  <Application>Microsoft Office PowerPoint</Application>
  <PresentationFormat>Widescreen</PresentationFormat>
  <Paragraphs>257</Paragraphs>
  <Slides>23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Calibri</vt:lpstr>
      <vt:lpstr>Calibri Light</vt:lpstr>
      <vt:lpstr>Office 2013 - 2022 Theme</vt:lpstr>
      <vt:lpstr>ENHANCING AND OPTIMIZING ASSET AND EQUIPMENT LIFECYCLE MANAGEMENT THROUGH PREDICTIVE MAINTENANCE TECHNIQUES</vt:lpstr>
      <vt:lpstr>Table of Content</vt:lpstr>
      <vt:lpstr>Introduction</vt:lpstr>
      <vt:lpstr>Significance of Research</vt:lpstr>
      <vt:lpstr>Aim and Objectives</vt:lpstr>
      <vt:lpstr>Research Questions</vt:lpstr>
      <vt:lpstr>Literature Review</vt:lpstr>
      <vt:lpstr>Literature Review</vt:lpstr>
      <vt:lpstr>Literature Review</vt:lpstr>
      <vt:lpstr>Literature Review</vt:lpstr>
      <vt:lpstr>Literature Review</vt:lpstr>
      <vt:lpstr>Research Philosophy</vt:lpstr>
      <vt:lpstr>Research Methodology</vt:lpstr>
      <vt:lpstr>Data Analysis Techniques</vt:lpstr>
      <vt:lpstr>Implementation</vt:lpstr>
      <vt:lpstr>Feature Selection</vt:lpstr>
      <vt:lpstr>Performance Metric Chart</vt:lpstr>
      <vt:lpstr>Model Ranking</vt:lpstr>
      <vt:lpstr>Prior Research Vs Major Research Contribution</vt:lpstr>
      <vt:lpstr>Key Findings</vt:lpstr>
      <vt:lpstr>Conclusions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Ojo, Oluwatosin</cp:lastModifiedBy>
  <cp:revision>117</cp:revision>
  <dcterms:created xsi:type="dcterms:W3CDTF">2024-05-13T09:56:51Z</dcterms:created>
  <dcterms:modified xsi:type="dcterms:W3CDTF">2024-10-01T12:38:44Z</dcterms:modified>
</cp:coreProperties>
</file>