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7762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0853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5132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1292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1/15/2022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6796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1247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863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840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2158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2962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1/15/2022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0726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1/15/2022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0471087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hyperlink" Target="https://en.m.wikipedia.org/wiki/Python_(programming_language)#cite_note-AutoNT-12-41" TargetMode="External" /><Relationship Id="rId13" Type="http://schemas.openxmlformats.org/officeDocument/2006/relationships/hyperlink" Target="https://en.m.wikipedia.org/wiki/Benevolent_dictator_for_life" TargetMode="External" /><Relationship Id="rId18" Type="http://schemas.openxmlformats.org/officeDocument/2006/relationships/hyperlink" Target="https://en.m.wikipedia.org/wiki/Garbage_collection_(computer_science)" TargetMode="External" /><Relationship Id="rId26" Type="http://schemas.openxmlformats.org/officeDocument/2006/relationships/hyperlink" Target="https://en.m.wikipedia.org/wiki/Python_(programming_language)#cite_note-pep-3000-48" TargetMode="External" /><Relationship Id="rId39" Type="http://schemas.openxmlformats.org/officeDocument/2006/relationships/hyperlink" Target="https://en.m.wikipedia.org/wiki/Python_(programming_language)#cite_note-58" TargetMode="External" /><Relationship Id="rId3" Type="http://schemas.openxmlformats.org/officeDocument/2006/relationships/hyperlink" Target="https://en.m.wikipedia.org/wiki/Guido_van_Rossum" TargetMode="External" /><Relationship Id="rId21" Type="http://schemas.openxmlformats.org/officeDocument/2006/relationships/hyperlink" Target="https://en.m.wikipedia.org/wiki/Unicode" TargetMode="External" /><Relationship Id="rId34" Type="http://schemas.openxmlformats.org/officeDocument/2006/relationships/hyperlink" Target="https://en.m.wikipedia.org/wiki/Python_(programming_language)#cite_note-55" TargetMode="External" /><Relationship Id="rId7" Type="http://schemas.openxmlformats.org/officeDocument/2006/relationships/hyperlink" Target="https://en.m.wikipedia.org/wiki/SETL" TargetMode="External" /><Relationship Id="rId12" Type="http://schemas.openxmlformats.org/officeDocument/2006/relationships/hyperlink" Target="https://en.m.wikipedia.org/wiki/Python_(programming_language)#cite_note-timeline-of-python-42" TargetMode="External" /><Relationship Id="rId17" Type="http://schemas.openxmlformats.org/officeDocument/2006/relationships/hyperlink" Target="https://en.m.wikipedia.org/wiki/Cycle_detection" TargetMode="External" /><Relationship Id="rId25" Type="http://schemas.openxmlformats.org/officeDocument/2006/relationships/hyperlink" Target="https://en.m.wikipedia.org/wiki/Backporting" TargetMode="External" /><Relationship Id="rId33" Type="http://schemas.openxmlformats.org/officeDocument/2006/relationships/hyperlink" Target="https://en.m.wikipedia.org/wiki/Python_(programming_language)#cite_note-54" TargetMode="External" /><Relationship Id="rId38" Type="http://schemas.openxmlformats.org/officeDocument/2006/relationships/hyperlink" Target="https://en.m.wikipedia.org/wiki/Cache_poisoning" TargetMode="External" /><Relationship Id="rId2" Type="http://schemas.openxmlformats.org/officeDocument/2006/relationships/hyperlink" Target="https://en.m.wikipedia.org/wiki/Python_(programming_language)#cite_note-venners-interview-pt-1-40" TargetMode="External" /><Relationship Id="rId16" Type="http://schemas.openxmlformats.org/officeDocument/2006/relationships/hyperlink" Target="https://en.m.wikipedia.org/wiki/Python_(programming_language)#cite_note-45" TargetMode="External" /><Relationship Id="rId20" Type="http://schemas.openxmlformats.org/officeDocument/2006/relationships/hyperlink" Target="https://en.m.wikipedia.org/wiki/Memory_management" TargetMode="External" /><Relationship Id="rId29" Type="http://schemas.openxmlformats.org/officeDocument/2006/relationships/hyperlink" Target="https://en.m.wikipedia.org/wiki/Python_(programming_language)#cite_note-50" TargetMode="External" /><Relationship Id="rId1" Type="http://schemas.openxmlformats.org/officeDocument/2006/relationships/slideLayout" Target="../slideLayouts/slideLayout2.xml" /><Relationship Id="rId6" Type="http://schemas.openxmlformats.org/officeDocument/2006/relationships/hyperlink" Target="https://en.m.wikipedia.org/wiki/ABC_(programming_language)" TargetMode="External" /><Relationship Id="rId11" Type="http://schemas.openxmlformats.org/officeDocument/2006/relationships/hyperlink" Target="https://en.m.wikipedia.org/wiki/Python_(programming_language)#cite_note-faq-created-11" TargetMode="External" /><Relationship Id="rId24" Type="http://schemas.openxmlformats.org/officeDocument/2006/relationships/hyperlink" Target="https://en.m.wikipedia.org/wiki/Python_(programming_language)#cite_note-3.0-release-47" TargetMode="External" /><Relationship Id="rId32" Type="http://schemas.openxmlformats.org/officeDocument/2006/relationships/hyperlink" Target="https://en.m.wikipedia.org/wiki/Python_(programming_language)#cite_note-53" TargetMode="External" /><Relationship Id="rId37" Type="http://schemas.openxmlformats.org/officeDocument/2006/relationships/hyperlink" Target="https://en.m.wikipedia.org/wiki/Python_(programming_language)#cite_note-57" TargetMode="External" /><Relationship Id="rId5" Type="http://schemas.openxmlformats.org/officeDocument/2006/relationships/hyperlink" Target="https://en.m.wikipedia.org/wiki/Netherlands" TargetMode="External" /><Relationship Id="rId15" Type="http://schemas.openxmlformats.org/officeDocument/2006/relationships/hyperlink" Target="https://en.m.wikipedia.org/wiki/Python_(programming_language)#cite_note-44" TargetMode="External" /><Relationship Id="rId23" Type="http://schemas.openxmlformats.org/officeDocument/2006/relationships/hyperlink" Target="https://en.m.wikipedia.org/wiki/Backward_compatibility" TargetMode="External" /><Relationship Id="rId28" Type="http://schemas.openxmlformats.org/officeDocument/2006/relationships/hyperlink" Target="https://en.m.wikipedia.org/wiki/End-of-life_(product)" TargetMode="External" /><Relationship Id="rId36" Type="http://schemas.openxmlformats.org/officeDocument/2006/relationships/hyperlink" Target="https://en.m.wikipedia.org/wiki/Remote_code_execution" TargetMode="External" /><Relationship Id="rId10" Type="http://schemas.openxmlformats.org/officeDocument/2006/relationships/hyperlink" Target="https://en.m.wikipedia.org/wiki/Amoeba_(operating_system)" TargetMode="External" /><Relationship Id="rId19" Type="http://schemas.openxmlformats.org/officeDocument/2006/relationships/hyperlink" Target="https://en.m.wikipedia.org/wiki/Reference_counting" TargetMode="External" /><Relationship Id="rId31" Type="http://schemas.openxmlformats.org/officeDocument/2006/relationships/hyperlink" Target="https://en.m.wikipedia.org/wiki/Python_(programming_language)#cite_note-52" TargetMode="External" /><Relationship Id="rId4" Type="http://schemas.openxmlformats.org/officeDocument/2006/relationships/hyperlink" Target="https://en.m.wikipedia.org/wiki/Centrum_Wiskunde_%26_Informatica" TargetMode="External" /><Relationship Id="rId9" Type="http://schemas.openxmlformats.org/officeDocument/2006/relationships/hyperlink" Target="https://en.m.wikipedia.org/wiki/Exception_handling" TargetMode="External" /><Relationship Id="rId14" Type="http://schemas.openxmlformats.org/officeDocument/2006/relationships/hyperlink" Target="https://en.m.wikipedia.org/wiki/Python_(programming_language)#cite_note-lj-bdfl-resignation-43" TargetMode="External" /><Relationship Id="rId22" Type="http://schemas.openxmlformats.org/officeDocument/2006/relationships/hyperlink" Target="https://en.m.wikipedia.org/wiki/Python_(programming_language)#cite_note-newin-2.0-46" TargetMode="External" /><Relationship Id="rId27" Type="http://schemas.openxmlformats.org/officeDocument/2006/relationships/hyperlink" Target="https://en.m.wikipedia.org/wiki/Python_(programming_language)#cite_note-49" TargetMode="External" /><Relationship Id="rId30" Type="http://schemas.openxmlformats.org/officeDocument/2006/relationships/hyperlink" Target="https://en.m.wikipedia.org/wiki/Python_(programming_language)#cite_note-51" TargetMode="External" /><Relationship Id="rId35" Type="http://schemas.openxmlformats.org/officeDocument/2006/relationships/hyperlink" Target="https://en.m.wikipedia.org/wiki/Python_(programming_language)#cite_note-56" TargetMode="External" /></Relationships>
</file>

<file path=ppt/slides/_rels/slide4.xml.rels><?xml version="1.0" encoding="UTF-8" standalone="yes"?>
<Relationships xmlns="http://schemas.openxmlformats.org/package/2006/relationships"><Relationship Id="rId3" Type="http://schemas.openxmlformats.org/officeDocument/2006/relationships/hyperlink" Target="https://en.m.wikipedia.org/wiki/Reference_counting" TargetMode="External" /><Relationship Id="rId2" Type="http://schemas.openxmlformats.org/officeDocument/2006/relationships/hyperlink" Target="https://en.m.wikipedia.org/wiki/Dynamic_typing" TargetMode="External" /><Relationship Id="rId1" Type="http://schemas.openxmlformats.org/officeDocument/2006/relationships/slideLayout" Target="../slideLayouts/slideLayout2.xml" /><Relationship Id="rId6" Type="http://schemas.openxmlformats.org/officeDocument/2006/relationships/hyperlink" Target="https://en.m.wikipedia.org/wiki/Late_binding" TargetMode="External" /><Relationship Id="rId5" Type="http://schemas.openxmlformats.org/officeDocument/2006/relationships/hyperlink" Target="https://en.m.wikipedia.org/wiki/Name_resolution_(programming_languages)" TargetMode="External" /><Relationship Id="rId4" Type="http://schemas.openxmlformats.org/officeDocument/2006/relationships/hyperlink" Target="https://en.m.wikipedia.org/wiki/Memory_management" TargetMode="Externa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Computer script on a screen">
            <a:extLst>
              <a:ext uri="{FF2B5EF4-FFF2-40B4-BE49-F238E27FC236}">
                <a16:creationId xmlns:a16="http://schemas.microsoft.com/office/drawing/2014/main" id="{E04E6992-759D-4497-B633-A4260A63D351}"/>
              </a:ext>
            </a:extLst>
          </p:cNvPr>
          <p:cNvPicPr>
            <a:picLocks noChangeAspect="1"/>
          </p:cNvPicPr>
          <p:nvPr/>
        </p:nvPicPr>
        <p:blipFill rotWithShape="1">
          <a:blip r:embed="rId2"/>
          <a:srcRect t="6573" r="-2" b="9030"/>
          <a:stretch/>
        </p:blipFill>
        <p:spPr>
          <a:xfrm>
            <a:off x="20" y="10"/>
            <a:ext cx="12191979" cy="6857989"/>
          </a:xfrm>
          <a:prstGeom prst="rect">
            <a:avLst/>
          </a:prstGeom>
        </p:spPr>
      </p:pic>
      <p:sp>
        <p:nvSpPr>
          <p:cNvPr id="2" name="Title"/>
          <p:cNvSpPr>
            <a:spLocks noGrp="1"/>
          </p:cNvSpPr>
          <p:nvPr>
            <p:ph type="ctrTitle"/>
          </p:nvPr>
        </p:nvSpPr>
        <p:spPr>
          <a:xfrm>
            <a:off x="4521389" y="1826096"/>
            <a:ext cx="3149221" cy="2142699"/>
          </a:xfrm>
        </p:spPr>
        <p:txBody>
          <a:bodyPr anchor="b">
            <a:noAutofit/>
          </a:bodyPr>
          <a:lstStyle/>
          <a:p>
            <a:pPr algn="ctr"/>
            <a:r>
              <a:rPr lang="en-US" sz="7200" b="1">
                <a:solidFill>
                  <a:srgbClr val="C00000"/>
                </a:solidFill>
              </a:rPr>
              <a:t>Python</a:t>
            </a:r>
          </a:p>
        </p:txBody>
      </p:sp>
    </p:spTree>
    <p:extLst>
      <p:ext uri="{BB962C8B-B14F-4D97-AF65-F5344CB8AC3E}">
        <p14:creationId xmlns:p14="http://schemas.microsoft.com/office/powerpoint/2010/main" val="411854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9228-CAFC-534D-9D41-CAC66A414944}"/>
              </a:ext>
            </a:extLst>
          </p:cNvPr>
          <p:cNvSpPr>
            <a:spLocks noGrp="1"/>
          </p:cNvSpPr>
          <p:nvPr>
            <p:ph type="title"/>
          </p:nvPr>
        </p:nvSpPr>
        <p:spPr>
          <a:xfrm>
            <a:off x="-1" y="-224683"/>
            <a:ext cx="9076329" cy="1064277"/>
          </a:xfrm>
        </p:spPr>
        <p:txBody>
          <a:bodyPr/>
          <a:lstStyle/>
          <a:p>
            <a:r>
              <a:rPr lang="en-US" b="1">
                <a:solidFill>
                  <a:schemeClr val="accent6"/>
                </a:solidFill>
              </a:rPr>
              <a:t>Uses</a:t>
            </a:r>
          </a:p>
        </p:txBody>
      </p:sp>
      <p:sp>
        <p:nvSpPr>
          <p:cNvPr id="3" name="Content Placeholder 2">
            <a:extLst>
              <a:ext uri="{FF2B5EF4-FFF2-40B4-BE49-F238E27FC236}">
                <a16:creationId xmlns:a16="http://schemas.microsoft.com/office/drawing/2014/main" id="{3545617D-9807-474E-9A9C-1D6AB0754542}"/>
              </a:ext>
            </a:extLst>
          </p:cNvPr>
          <p:cNvSpPr>
            <a:spLocks noGrp="1"/>
          </p:cNvSpPr>
          <p:nvPr>
            <p:ph idx="1"/>
          </p:nvPr>
        </p:nvSpPr>
        <p:spPr>
          <a:xfrm>
            <a:off x="-95699" y="622044"/>
            <a:ext cx="10801978" cy="3935602"/>
          </a:xfrm>
        </p:spPr>
        <p:txBody>
          <a:bodyPr>
            <a:noAutofit/>
          </a:bodyPr>
          <a:lstStyle/>
          <a:p>
            <a:r>
              <a:rPr lang="en-US" sz="2400" b="1">
                <a:solidFill>
                  <a:schemeClr val="accent4"/>
                </a:solidFill>
              </a:rPr>
              <a:t>Python can serve as a scripting language for web applications, e.g., via mod_wsgi for the Apache web server. With Web Server Gateway Interface, a standard API has evolved to facilitate these applications. Web frameworks like Django, Pylons, Pyramid, TurboGears, web2py, Tornado, Flask, Bottle and Zope support developers in the design and maintenance of complex applications. Pyjs and IronPython can be used to develop the client-side of Ajax-based applications. SQLAlchemy can be used as a data mapper to a relational database. Twisted is a framework to program communications between computers, and is used (for example) by Dropbox</a:t>
            </a:r>
          </a:p>
          <a:p>
            <a:r>
              <a:rPr lang="en-US" sz="2400" b="1">
                <a:solidFill>
                  <a:schemeClr val="accent4"/>
                </a:solidFill>
              </a:rPr>
              <a:t>Python is commonly used in artificial intelligence projects and machine learning projects with the help of libraries like TensorFlow, Keras, Pytorch and Scikit-learn As a scripting language with modular architecture, simple syntax and rich text processing tools, Python is often used for natural language processing.</a:t>
            </a:r>
          </a:p>
          <a:p>
            <a:r>
              <a:rPr lang="en-US" sz="2400" b="1">
                <a:solidFill>
                  <a:schemeClr val="accent4"/>
                </a:solidFill>
              </a:rPr>
              <a:t>Python is used extensively in the information security industry, including in exploit development.</a:t>
            </a:r>
          </a:p>
        </p:txBody>
      </p:sp>
    </p:spTree>
    <p:extLst>
      <p:ext uri="{BB962C8B-B14F-4D97-AF65-F5344CB8AC3E}">
        <p14:creationId xmlns:p14="http://schemas.microsoft.com/office/powerpoint/2010/main" val="353271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BA5D-C4AA-1149-9666-D53F70EA8BE8}"/>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3CB7FD5F-2D3E-904B-AC0C-82085940A3D2}"/>
              </a:ext>
            </a:extLst>
          </p:cNvPr>
          <p:cNvPicPr>
            <a:picLocks noGrp="1" noChangeAspect="1"/>
          </p:cNvPicPr>
          <p:nvPr>
            <p:ph idx="1"/>
          </p:nvPr>
        </p:nvPicPr>
        <p:blipFill>
          <a:blip r:embed="rId2"/>
          <a:stretch>
            <a:fillRect/>
          </a:stretch>
        </p:blipFill>
        <p:spPr>
          <a:xfrm>
            <a:off x="239247" y="83736"/>
            <a:ext cx="11952754" cy="6774264"/>
          </a:xfrm>
          <a:prstGeom prst="rect">
            <a:avLst/>
          </a:prstGeom>
        </p:spPr>
      </p:pic>
    </p:spTree>
    <p:extLst>
      <p:ext uri="{BB962C8B-B14F-4D97-AF65-F5344CB8AC3E}">
        <p14:creationId xmlns:p14="http://schemas.microsoft.com/office/powerpoint/2010/main" val="24838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A907-FCB8-FD4A-A016-E275574766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0ACD35-B032-994D-BE72-F9DBC76229AC}"/>
              </a:ext>
            </a:extLst>
          </p:cNvPr>
          <p:cNvSpPr>
            <a:spLocks noGrp="1"/>
          </p:cNvSpPr>
          <p:nvPr>
            <p:ph idx="1"/>
          </p:nvPr>
        </p:nvSpPr>
        <p:spPr>
          <a:xfrm>
            <a:off x="710978" y="2278230"/>
            <a:ext cx="11993009" cy="3851509"/>
          </a:xfrm>
        </p:spPr>
        <p:txBody>
          <a:bodyPr/>
          <a:lstStyle/>
          <a:p>
            <a:pPr marL="0" indent="0">
              <a:buNone/>
            </a:pPr>
            <a:r>
              <a:rPr lang="en-US"/>
              <a:t>1)Shimaa saber kenawy </a:t>
            </a:r>
          </a:p>
          <a:p>
            <a:r>
              <a:rPr lang="en-US"/>
              <a:t> 2) Shimaa abdlbasset Mohamed</a:t>
            </a:r>
          </a:p>
          <a:p>
            <a:r>
              <a:rPr lang="en-US"/>
              <a:t>3)Shimaa Ali sayed</a:t>
            </a:r>
          </a:p>
          <a:p>
            <a:r>
              <a:rPr lang="en-US"/>
              <a:t>4) Toson abdeluahab Hassan</a:t>
            </a:r>
          </a:p>
          <a:p>
            <a:r>
              <a:rPr lang="en-US"/>
              <a:t>5)Hamad Ayman Hassan</a:t>
            </a:r>
          </a:p>
          <a:p>
            <a:r>
              <a:rPr lang="en-US"/>
              <a:t>6) sherry matta akladious</a:t>
            </a:r>
          </a:p>
        </p:txBody>
      </p:sp>
    </p:spTree>
    <p:extLst>
      <p:ext uri="{BB962C8B-B14F-4D97-AF65-F5344CB8AC3E}">
        <p14:creationId xmlns:p14="http://schemas.microsoft.com/office/powerpoint/2010/main" val="158504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A52C-756E-E449-8DAE-2F8537E3D404}"/>
              </a:ext>
            </a:extLst>
          </p:cNvPr>
          <p:cNvSpPr>
            <a:spLocks noGrp="1"/>
          </p:cNvSpPr>
          <p:nvPr>
            <p:ph type="title"/>
          </p:nvPr>
        </p:nvSpPr>
        <p:spPr>
          <a:xfrm rot="10800000" flipV="1">
            <a:off x="297211" y="281247"/>
            <a:ext cx="10403569" cy="986759"/>
          </a:xfrm>
        </p:spPr>
        <p:txBody>
          <a:bodyPr/>
          <a:lstStyle/>
          <a:p>
            <a:r>
              <a:rPr lang="en-US" b="1">
                <a:solidFill>
                  <a:schemeClr val="accent6"/>
                </a:solidFill>
              </a:rPr>
              <a:t>Introduction</a:t>
            </a:r>
          </a:p>
        </p:txBody>
      </p:sp>
      <p:sp>
        <p:nvSpPr>
          <p:cNvPr id="3" name="Content Placeholder 2">
            <a:extLst>
              <a:ext uri="{FF2B5EF4-FFF2-40B4-BE49-F238E27FC236}">
                <a16:creationId xmlns:a16="http://schemas.microsoft.com/office/drawing/2014/main" id="{F4DA6845-2681-0B4B-9A83-68A47A6CB9BC}"/>
              </a:ext>
            </a:extLst>
          </p:cNvPr>
          <p:cNvSpPr>
            <a:spLocks noGrp="1"/>
          </p:cNvSpPr>
          <p:nvPr>
            <p:ph idx="1"/>
          </p:nvPr>
        </p:nvSpPr>
        <p:spPr>
          <a:xfrm>
            <a:off x="167474" y="1268008"/>
            <a:ext cx="10395258" cy="4378209"/>
          </a:xfrm>
        </p:spPr>
        <p:txBody>
          <a:bodyPr>
            <a:normAutofit/>
          </a:bodyPr>
          <a:lstStyle/>
          <a:p>
            <a:r>
              <a:rPr lang="en-US" sz="3200" b="1">
                <a:solidFill>
                  <a:schemeClr val="accent4"/>
                </a:solidFill>
              </a:rPr>
              <a:t>Python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a:t>
            </a:r>
          </a:p>
        </p:txBody>
      </p:sp>
      <p:pic>
        <p:nvPicPr>
          <p:cNvPr id="6" name="Picture 5">
            <a:extLst>
              <a:ext uri="{FF2B5EF4-FFF2-40B4-BE49-F238E27FC236}">
                <a16:creationId xmlns:a16="http://schemas.microsoft.com/office/drawing/2014/main" id="{51CB6FFA-3291-9248-B95F-331E4BA44123}"/>
              </a:ext>
            </a:extLst>
          </p:cNvPr>
          <p:cNvPicPr>
            <a:picLocks noChangeAspect="1"/>
          </p:cNvPicPr>
          <p:nvPr/>
        </p:nvPicPr>
        <p:blipFill>
          <a:blip r:embed="rId2"/>
          <a:stretch>
            <a:fillRect/>
          </a:stretch>
        </p:blipFill>
        <p:spPr>
          <a:xfrm>
            <a:off x="9677992" y="115483"/>
            <a:ext cx="2305050" cy="2305050"/>
          </a:xfrm>
          <a:prstGeom prst="rect">
            <a:avLst/>
          </a:prstGeom>
        </p:spPr>
      </p:pic>
    </p:spTree>
    <p:extLst>
      <p:ext uri="{BB962C8B-B14F-4D97-AF65-F5344CB8AC3E}">
        <p14:creationId xmlns:p14="http://schemas.microsoft.com/office/powerpoint/2010/main" val="54561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EEDD-C82D-984E-94D0-833AFE1BD4B5}"/>
              </a:ext>
            </a:extLst>
          </p:cNvPr>
          <p:cNvSpPr>
            <a:spLocks noGrp="1"/>
          </p:cNvSpPr>
          <p:nvPr>
            <p:ph type="title"/>
          </p:nvPr>
        </p:nvSpPr>
        <p:spPr>
          <a:xfrm>
            <a:off x="619837" y="0"/>
            <a:ext cx="9076329" cy="1064277"/>
          </a:xfrm>
        </p:spPr>
        <p:txBody>
          <a:bodyPr/>
          <a:lstStyle/>
          <a:p>
            <a:r>
              <a:rPr lang="en-US" b="1">
                <a:solidFill>
                  <a:schemeClr val="accent6"/>
                </a:solidFill>
              </a:rPr>
              <a:t>Hestory</a:t>
            </a:r>
          </a:p>
        </p:txBody>
      </p:sp>
      <p:sp>
        <p:nvSpPr>
          <p:cNvPr id="3" name="Content Placeholder 2">
            <a:extLst>
              <a:ext uri="{FF2B5EF4-FFF2-40B4-BE49-F238E27FC236}">
                <a16:creationId xmlns:a16="http://schemas.microsoft.com/office/drawing/2014/main" id="{6CE0E81D-05A4-D64A-88FC-4D24EADCE040}"/>
              </a:ext>
            </a:extLst>
          </p:cNvPr>
          <p:cNvSpPr>
            <a:spLocks noGrp="1"/>
          </p:cNvSpPr>
          <p:nvPr>
            <p:ph idx="1"/>
          </p:nvPr>
        </p:nvSpPr>
        <p:spPr>
          <a:xfrm>
            <a:off x="93495" y="872880"/>
            <a:ext cx="9691686" cy="5406970"/>
          </a:xfrm>
        </p:spPr>
        <p:txBody>
          <a:bodyPr>
            <a:normAutofit fontScale="92500"/>
          </a:bodyPr>
          <a:lstStyle/>
          <a:p>
            <a:pPr fontAlgn="base"/>
            <a:r>
              <a:rPr lang="en-US" sz="1600" b="1" i="0">
                <a:solidFill>
                  <a:schemeClr val="accent4"/>
                </a:solidFill>
                <a:effectLst/>
                <a:latin typeface="-apple-system"/>
              </a:rPr>
              <a:t>Python was conceived in the late 1980s</a:t>
            </a:r>
            <a:r>
              <a:rPr lang="en-US" sz="1600" b="1" i="0" u="none" strike="noStrike" baseline="30000">
                <a:solidFill>
                  <a:schemeClr val="accent4"/>
                </a:solidFill>
                <a:effectLst/>
                <a:latin typeface="inherit"/>
                <a:hlinkClick r:id="rId2">
                  <a:extLst>
                    <a:ext uri="{A12FA001-AC4F-418D-AE19-62706E023703}">
                      <ahyp:hlinkClr xmlns:ahyp="http://schemas.microsoft.com/office/drawing/2018/hyperlinkcolor" val="tx"/>
                    </a:ext>
                  </a:extLst>
                </a:hlinkClick>
              </a:rPr>
              <a:t>[40]</a:t>
            </a:r>
            <a:r>
              <a:rPr lang="en-US" sz="1600" b="1" i="0">
                <a:solidFill>
                  <a:schemeClr val="accent4"/>
                </a:solidFill>
                <a:effectLst/>
                <a:latin typeface="-apple-system"/>
              </a:rPr>
              <a:t> by </a:t>
            </a:r>
            <a:r>
              <a:rPr lang="en-US" sz="1600" b="1" i="0" u="none" strike="noStrike">
                <a:solidFill>
                  <a:schemeClr val="accent4"/>
                </a:solidFill>
                <a:effectLst/>
                <a:latin typeface="inherit"/>
                <a:hlinkClick r:id="rId3" tooltip="Guido van Rossum">
                  <a:extLst>
                    <a:ext uri="{A12FA001-AC4F-418D-AE19-62706E023703}">
                      <ahyp:hlinkClr xmlns:ahyp="http://schemas.microsoft.com/office/drawing/2018/hyperlinkcolor" val="tx"/>
                    </a:ext>
                  </a:extLst>
                </a:hlinkClick>
              </a:rPr>
              <a:t>Guido van Rossum</a:t>
            </a:r>
            <a:r>
              <a:rPr lang="en-US" sz="1600" b="1" i="0">
                <a:solidFill>
                  <a:schemeClr val="accent4"/>
                </a:solidFill>
                <a:effectLst/>
                <a:latin typeface="-apple-system"/>
              </a:rPr>
              <a:t> at </a:t>
            </a:r>
            <a:r>
              <a:rPr lang="en-US" sz="1600" b="1" i="0" u="none" strike="noStrike">
                <a:solidFill>
                  <a:schemeClr val="accent4"/>
                </a:solidFill>
                <a:effectLst/>
                <a:latin typeface="inherit"/>
                <a:hlinkClick r:id="rId4" tooltip="Centrum Wiskunde &amp; Informatica">
                  <a:extLst>
                    <a:ext uri="{A12FA001-AC4F-418D-AE19-62706E023703}">
                      <ahyp:hlinkClr xmlns:ahyp="http://schemas.microsoft.com/office/drawing/2018/hyperlinkcolor" val="tx"/>
                    </a:ext>
                  </a:extLst>
                </a:hlinkClick>
              </a:rPr>
              <a:t>Centrum Wiskunde &amp; Informatica</a:t>
            </a:r>
            <a:r>
              <a:rPr lang="en-US" sz="1600" b="1" i="0">
                <a:solidFill>
                  <a:schemeClr val="accent4"/>
                </a:solidFill>
                <a:effectLst/>
                <a:latin typeface="-apple-system"/>
              </a:rPr>
              <a:t> (CWI) in the </a:t>
            </a:r>
            <a:r>
              <a:rPr lang="en-US" sz="1600" b="1" i="0" u="none" strike="noStrike">
                <a:solidFill>
                  <a:schemeClr val="accent4"/>
                </a:solidFill>
                <a:effectLst/>
                <a:latin typeface="inherit"/>
                <a:hlinkClick r:id="rId5" tooltip="Netherlands">
                  <a:extLst>
                    <a:ext uri="{A12FA001-AC4F-418D-AE19-62706E023703}">
                      <ahyp:hlinkClr xmlns:ahyp="http://schemas.microsoft.com/office/drawing/2018/hyperlinkcolor" val="tx"/>
                    </a:ext>
                  </a:extLst>
                </a:hlinkClick>
              </a:rPr>
              <a:t>Netherlands</a:t>
            </a:r>
            <a:r>
              <a:rPr lang="en-US" sz="1600" b="1" i="0">
                <a:solidFill>
                  <a:schemeClr val="accent4"/>
                </a:solidFill>
                <a:effectLst/>
                <a:latin typeface="-apple-system"/>
              </a:rPr>
              <a:t> as a successor to the </a:t>
            </a:r>
            <a:r>
              <a:rPr lang="en-US" sz="1600" b="1" i="0" u="none" strike="noStrike">
                <a:solidFill>
                  <a:schemeClr val="accent4"/>
                </a:solidFill>
                <a:effectLst/>
                <a:latin typeface="inherit"/>
                <a:hlinkClick r:id="rId6" tooltip="ABC (programming language)">
                  <a:extLst>
                    <a:ext uri="{A12FA001-AC4F-418D-AE19-62706E023703}">
                      <ahyp:hlinkClr xmlns:ahyp="http://schemas.microsoft.com/office/drawing/2018/hyperlinkcolor" val="tx"/>
                    </a:ext>
                  </a:extLst>
                </a:hlinkClick>
              </a:rPr>
              <a:t>ABC programming language</a:t>
            </a:r>
            <a:r>
              <a:rPr lang="en-US" sz="1600" b="1" i="0">
                <a:solidFill>
                  <a:schemeClr val="accent4"/>
                </a:solidFill>
                <a:effectLst/>
                <a:latin typeface="-apple-system"/>
              </a:rPr>
              <a:t>, which was inspired by </a:t>
            </a:r>
            <a:r>
              <a:rPr lang="en-US" sz="1600" b="1" i="0" u="none" strike="noStrike">
                <a:solidFill>
                  <a:schemeClr val="accent4"/>
                </a:solidFill>
                <a:effectLst/>
                <a:latin typeface="inherit"/>
                <a:hlinkClick r:id="rId7" tooltip="SETL">
                  <a:extLst>
                    <a:ext uri="{A12FA001-AC4F-418D-AE19-62706E023703}">
                      <ahyp:hlinkClr xmlns:ahyp="http://schemas.microsoft.com/office/drawing/2018/hyperlinkcolor" val="tx"/>
                    </a:ext>
                  </a:extLst>
                </a:hlinkClick>
              </a:rPr>
              <a:t>SETL</a:t>
            </a:r>
            <a:r>
              <a:rPr lang="en-US" sz="1600" b="1" i="0">
                <a:solidFill>
                  <a:schemeClr val="accent4"/>
                </a:solidFill>
                <a:effectLst/>
                <a:latin typeface="-apple-system"/>
              </a:rPr>
              <a:t>,</a:t>
            </a:r>
            <a:r>
              <a:rPr lang="en-US" sz="1600" b="1" i="0" u="none" strike="noStrike" baseline="30000">
                <a:solidFill>
                  <a:schemeClr val="accent4"/>
                </a:solidFill>
                <a:effectLst/>
                <a:latin typeface="inherit"/>
                <a:hlinkClick r:id="rId8">
                  <a:extLst>
                    <a:ext uri="{A12FA001-AC4F-418D-AE19-62706E023703}">
                      <ahyp:hlinkClr xmlns:ahyp="http://schemas.microsoft.com/office/drawing/2018/hyperlinkcolor" val="tx"/>
                    </a:ext>
                  </a:extLst>
                </a:hlinkClick>
              </a:rPr>
              <a:t>[41]</a:t>
            </a:r>
            <a:r>
              <a:rPr lang="en-US" sz="1600" b="1" i="0">
                <a:solidFill>
                  <a:schemeClr val="accent4"/>
                </a:solidFill>
                <a:effectLst/>
                <a:latin typeface="-apple-system"/>
              </a:rPr>
              <a:t> capable of </a:t>
            </a:r>
            <a:r>
              <a:rPr lang="en-US" sz="1600" b="1" i="0" u="none" strike="noStrike">
                <a:solidFill>
                  <a:schemeClr val="accent4"/>
                </a:solidFill>
                <a:effectLst/>
                <a:latin typeface="inherit"/>
                <a:hlinkClick r:id="rId9" tooltip="Exception handling">
                  <a:extLst>
                    <a:ext uri="{A12FA001-AC4F-418D-AE19-62706E023703}">
                      <ahyp:hlinkClr xmlns:ahyp="http://schemas.microsoft.com/office/drawing/2018/hyperlinkcolor" val="tx"/>
                    </a:ext>
                  </a:extLst>
                </a:hlinkClick>
              </a:rPr>
              <a:t>exception handling</a:t>
            </a:r>
            <a:r>
              <a:rPr lang="en-US" sz="1600" b="1" i="0">
                <a:solidFill>
                  <a:schemeClr val="accent4"/>
                </a:solidFill>
                <a:effectLst/>
                <a:latin typeface="-apple-system"/>
              </a:rPr>
              <a:t> and interfacing with the </a:t>
            </a:r>
            <a:r>
              <a:rPr lang="en-US" sz="1600" b="1" i="0" u="none" strike="noStrike">
                <a:solidFill>
                  <a:schemeClr val="accent4"/>
                </a:solidFill>
                <a:effectLst/>
                <a:latin typeface="inherit"/>
                <a:hlinkClick r:id="rId10" tooltip="Amoeba (operating system)">
                  <a:extLst>
                    <a:ext uri="{A12FA001-AC4F-418D-AE19-62706E023703}">
                      <ahyp:hlinkClr xmlns:ahyp="http://schemas.microsoft.com/office/drawing/2018/hyperlinkcolor" val="tx"/>
                    </a:ext>
                  </a:extLst>
                </a:hlinkClick>
              </a:rPr>
              <a:t>Amoeba</a:t>
            </a:r>
            <a:r>
              <a:rPr lang="en-US" sz="1600" b="1" i="0">
                <a:solidFill>
                  <a:schemeClr val="accent4"/>
                </a:solidFill>
                <a:effectLst/>
                <a:latin typeface="-apple-system"/>
              </a:rPr>
              <a:t> operating system.</a:t>
            </a:r>
            <a:r>
              <a:rPr lang="en-US" sz="1600" b="1" i="0" u="none" strike="noStrike" baseline="30000">
                <a:solidFill>
                  <a:schemeClr val="accent4"/>
                </a:solidFill>
                <a:effectLst/>
                <a:latin typeface="inherit"/>
                <a:hlinkClick r:id="rId11">
                  <a:extLst>
                    <a:ext uri="{A12FA001-AC4F-418D-AE19-62706E023703}">
                      <ahyp:hlinkClr xmlns:ahyp="http://schemas.microsoft.com/office/drawing/2018/hyperlinkcolor" val="tx"/>
                    </a:ext>
                  </a:extLst>
                </a:hlinkClick>
              </a:rPr>
              <a:t>[11]</a:t>
            </a:r>
            <a:r>
              <a:rPr lang="en-US" sz="1600" b="1" i="0">
                <a:solidFill>
                  <a:schemeClr val="accent4"/>
                </a:solidFill>
                <a:effectLst/>
                <a:latin typeface="-apple-system"/>
              </a:rPr>
              <a:t> Its implementation began in December 1989.</a:t>
            </a:r>
            <a:r>
              <a:rPr lang="en-US" sz="1600" b="1" i="0" u="none" strike="noStrike" baseline="30000">
                <a:solidFill>
                  <a:schemeClr val="accent4"/>
                </a:solidFill>
                <a:effectLst/>
                <a:latin typeface="inherit"/>
                <a:hlinkClick r:id="rId12">
                  <a:extLst>
                    <a:ext uri="{A12FA001-AC4F-418D-AE19-62706E023703}">
                      <ahyp:hlinkClr xmlns:ahyp="http://schemas.microsoft.com/office/drawing/2018/hyperlinkcolor" val="tx"/>
                    </a:ext>
                  </a:extLst>
                </a:hlinkClick>
              </a:rPr>
              <a:t>[42]</a:t>
            </a:r>
            <a:r>
              <a:rPr lang="en-US" sz="1600" b="1" i="0">
                <a:solidFill>
                  <a:schemeClr val="accent4"/>
                </a:solidFill>
                <a:effectLst/>
                <a:latin typeface="-apple-system"/>
              </a:rPr>
              <a:t> Van Rossum shouldered sole responsibility for the project, as the lead developer, until 12 July 2018, when he announced his "permanent vacation" from his responsibilities as Python's "</a:t>
            </a:r>
            <a:r>
              <a:rPr lang="en-US" sz="1600" b="1" i="0" u="none" strike="noStrike">
                <a:solidFill>
                  <a:schemeClr val="accent4"/>
                </a:solidFill>
                <a:effectLst/>
                <a:latin typeface="inherit"/>
                <a:hlinkClick r:id="rId13" tooltip="Benevolent dictator for life">
                  <a:extLst>
                    <a:ext uri="{A12FA001-AC4F-418D-AE19-62706E023703}">
                      <ahyp:hlinkClr xmlns:ahyp="http://schemas.microsoft.com/office/drawing/2018/hyperlinkcolor" val="tx"/>
                    </a:ext>
                  </a:extLst>
                </a:hlinkClick>
              </a:rPr>
              <a:t>benevolent dictator for life</a:t>
            </a:r>
            <a:r>
              <a:rPr lang="en-US" sz="1600" b="1" i="0">
                <a:solidFill>
                  <a:schemeClr val="accent4"/>
                </a:solidFill>
                <a:effectLst/>
                <a:latin typeface="-apple-system"/>
              </a:rPr>
              <a:t>", a title the Python community bestowed upon him to reflect his long-term commitment as the project's chief decision-maker.</a:t>
            </a:r>
            <a:r>
              <a:rPr lang="en-US" sz="1600" b="1" i="0" u="none" strike="noStrike" baseline="30000">
                <a:solidFill>
                  <a:schemeClr val="accent4"/>
                </a:solidFill>
                <a:effectLst/>
                <a:latin typeface="inherit"/>
                <a:hlinkClick r:id="rId14">
                  <a:extLst>
                    <a:ext uri="{A12FA001-AC4F-418D-AE19-62706E023703}">
                      <ahyp:hlinkClr xmlns:ahyp="http://schemas.microsoft.com/office/drawing/2018/hyperlinkcolor" val="tx"/>
                    </a:ext>
                  </a:extLst>
                </a:hlinkClick>
              </a:rPr>
              <a:t>[43]</a:t>
            </a:r>
            <a:r>
              <a:rPr lang="en-US" sz="1600" b="1" i="0">
                <a:solidFill>
                  <a:schemeClr val="accent4"/>
                </a:solidFill>
                <a:effectLst/>
                <a:latin typeface="-apple-system"/>
              </a:rPr>
              <a:t> In January 2019, active Python core developers elected a five-member "Steering Council" to lead the project.</a:t>
            </a:r>
            <a:r>
              <a:rPr lang="en-US" sz="1600" b="1" i="0" u="none" strike="noStrike" baseline="30000">
                <a:solidFill>
                  <a:schemeClr val="accent4"/>
                </a:solidFill>
                <a:effectLst/>
                <a:latin typeface="inherit"/>
                <a:hlinkClick r:id="rId15">
                  <a:extLst>
                    <a:ext uri="{A12FA001-AC4F-418D-AE19-62706E023703}">
                      <ahyp:hlinkClr xmlns:ahyp="http://schemas.microsoft.com/office/drawing/2018/hyperlinkcolor" val="tx"/>
                    </a:ext>
                  </a:extLst>
                </a:hlinkClick>
              </a:rPr>
              <a:t>[44]</a:t>
            </a:r>
            <a:r>
              <a:rPr lang="en-US" sz="1600" b="1" i="0" u="none" strike="noStrike" baseline="30000">
                <a:solidFill>
                  <a:schemeClr val="accent4"/>
                </a:solidFill>
                <a:effectLst/>
                <a:latin typeface="inherit"/>
                <a:hlinkClick r:id="rId16">
                  <a:extLst>
                    <a:ext uri="{A12FA001-AC4F-418D-AE19-62706E023703}">
                      <ahyp:hlinkClr xmlns:ahyp="http://schemas.microsoft.com/office/drawing/2018/hyperlinkcolor" val="tx"/>
                    </a:ext>
                  </a:extLst>
                </a:hlinkClick>
              </a:rPr>
              <a:t>[45]</a:t>
            </a:r>
            <a:endParaRPr lang="en-US" sz="1600" b="1" i="0">
              <a:solidFill>
                <a:schemeClr val="accent4"/>
              </a:solidFill>
              <a:effectLst/>
              <a:latin typeface="-apple-system"/>
            </a:endParaRPr>
          </a:p>
          <a:p>
            <a:pPr fontAlgn="base"/>
            <a:r>
              <a:rPr lang="en-US" sz="1600" b="1" i="0">
                <a:solidFill>
                  <a:schemeClr val="accent4"/>
                </a:solidFill>
                <a:effectLst/>
                <a:latin typeface="-apple-system"/>
              </a:rPr>
              <a:t>Python 2.0 was released on 16 October 2000, with many major new features, including a </a:t>
            </a:r>
            <a:r>
              <a:rPr lang="en-US" sz="1600" b="1" i="0" u="none" strike="noStrike">
                <a:solidFill>
                  <a:schemeClr val="accent4"/>
                </a:solidFill>
                <a:effectLst/>
                <a:latin typeface="inherit"/>
                <a:hlinkClick r:id="rId17" tooltip="Cycle detection">
                  <a:extLst>
                    <a:ext uri="{A12FA001-AC4F-418D-AE19-62706E023703}">
                      <ahyp:hlinkClr xmlns:ahyp="http://schemas.microsoft.com/office/drawing/2018/hyperlinkcolor" val="tx"/>
                    </a:ext>
                  </a:extLst>
                </a:hlinkClick>
              </a:rPr>
              <a:t>cycle-detecting</a:t>
            </a:r>
            <a:r>
              <a:rPr lang="en-US" sz="1600" b="1" i="0">
                <a:solidFill>
                  <a:schemeClr val="accent4"/>
                </a:solidFill>
                <a:effectLst/>
                <a:latin typeface="-apple-system"/>
              </a:rPr>
              <a:t> </a:t>
            </a:r>
            <a:r>
              <a:rPr lang="en-US" sz="1600" b="1" i="0" u="none" strike="noStrike">
                <a:solidFill>
                  <a:schemeClr val="accent4"/>
                </a:solidFill>
                <a:effectLst/>
                <a:latin typeface="inherit"/>
                <a:hlinkClick r:id="rId18" tooltip="Garbage collection (computer science)">
                  <a:extLst>
                    <a:ext uri="{A12FA001-AC4F-418D-AE19-62706E023703}">
                      <ahyp:hlinkClr xmlns:ahyp="http://schemas.microsoft.com/office/drawing/2018/hyperlinkcolor" val="tx"/>
                    </a:ext>
                  </a:extLst>
                </a:hlinkClick>
              </a:rPr>
              <a:t>garbage collector</a:t>
            </a:r>
            <a:r>
              <a:rPr lang="en-US" sz="1600" b="1" i="0">
                <a:solidFill>
                  <a:schemeClr val="accent4"/>
                </a:solidFill>
                <a:effectLst/>
                <a:latin typeface="-apple-system"/>
              </a:rPr>
              <a:t> (in addition to </a:t>
            </a:r>
            <a:r>
              <a:rPr lang="en-US" sz="1600" b="1" i="0" u="none" strike="noStrike">
                <a:solidFill>
                  <a:schemeClr val="accent4"/>
                </a:solidFill>
                <a:effectLst/>
                <a:latin typeface="inherit"/>
                <a:hlinkClick r:id="rId19" tooltip="Reference counting">
                  <a:extLst>
                    <a:ext uri="{A12FA001-AC4F-418D-AE19-62706E023703}">
                      <ahyp:hlinkClr xmlns:ahyp="http://schemas.microsoft.com/office/drawing/2018/hyperlinkcolor" val="tx"/>
                    </a:ext>
                  </a:extLst>
                </a:hlinkClick>
              </a:rPr>
              <a:t>reference counting</a:t>
            </a:r>
            <a:r>
              <a:rPr lang="en-US" sz="1600" b="1" i="0">
                <a:solidFill>
                  <a:schemeClr val="accent4"/>
                </a:solidFill>
                <a:effectLst/>
                <a:latin typeface="-apple-system"/>
              </a:rPr>
              <a:t>) for </a:t>
            </a:r>
            <a:r>
              <a:rPr lang="en-US" sz="1600" b="1" i="0" u="none" strike="noStrike">
                <a:solidFill>
                  <a:schemeClr val="accent4"/>
                </a:solidFill>
                <a:effectLst/>
                <a:latin typeface="inherit"/>
                <a:hlinkClick r:id="rId20" tooltip="Memory management">
                  <a:extLst>
                    <a:ext uri="{A12FA001-AC4F-418D-AE19-62706E023703}">
                      <ahyp:hlinkClr xmlns:ahyp="http://schemas.microsoft.com/office/drawing/2018/hyperlinkcolor" val="tx"/>
                    </a:ext>
                  </a:extLst>
                </a:hlinkClick>
              </a:rPr>
              <a:t>memory management</a:t>
            </a:r>
            <a:r>
              <a:rPr lang="en-US" sz="1600" b="1" i="0">
                <a:solidFill>
                  <a:schemeClr val="accent4"/>
                </a:solidFill>
                <a:effectLst/>
                <a:latin typeface="-apple-system"/>
              </a:rPr>
              <a:t> and support for </a:t>
            </a:r>
            <a:r>
              <a:rPr lang="en-US" sz="1600" b="1" i="0" u="none" strike="noStrike">
                <a:solidFill>
                  <a:schemeClr val="accent4"/>
                </a:solidFill>
                <a:effectLst/>
                <a:latin typeface="inherit"/>
                <a:hlinkClick r:id="rId21" tooltip="Unicode">
                  <a:extLst>
                    <a:ext uri="{A12FA001-AC4F-418D-AE19-62706E023703}">
                      <ahyp:hlinkClr xmlns:ahyp="http://schemas.microsoft.com/office/drawing/2018/hyperlinkcolor" val="tx"/>
                    </a:ext>
                  </a:extLst>
                </a:hlinkClick>
              </a:rPr>
              <a:t>Unicode</a:t>
            </a:r>
            <a:r>
              <a:rPr lang="en-US" sz="1600" b="1" i="0">
                <a:solidFill>
                  <a:schemeClr val="accent4"/>
                </a:solidFill>
                <a:effectLst/>
                <a:latin typeface="-apple-system"/>
              </a:rPr>
              <a:t>.</a:t>
            </a:r>
            <a:r>
              <a:rPr lang="en-US" sz="1600" b="1" i="0" u="none" strike="noStrike" baseline="30000">
                <a:solidFill>
                  <a:schemeClr val="accent4"/>
                </a:solidFill>
                <a:effectLst/>
                <a:latin typeface="inherit"/>
                <a:hlinkClick r:id="rId22">
                  <a:extLst>
                    <a:ext uri="{A12FA001-AC4F-418D-AE19-62706E023703}">
                      <ahyp:hlinkClr xmlns:ahyp="http://schemas.microsoft.com/office/drawing/2018/hyperlinkcolor" val="tx"/>
                    </a:ext>
                  </a:extLst>
                </a:hlinkClick>
              </a:rPr>
              <a:t>[46]</a:t>
            </a:r>
            <a:endParaRPr lang="en-US" sz="1600" b="1" i="0">
              <a:solidFill>
                <a:schemeClr val="accent4"/>
              </a:solidFill>
              <a:effectLst/>
              <a:latin typeface="-apple-system"/>
            </a:endParaRPr>
          </a:p>
          <a:p>
            <a:pPr fontAlgn="base"/>
            <a:r>
              <a:rPr lang="en-US" sz="1600" b="1" i="0">
                <a:solidFill>
                  <a:schemeClr val="accent4"/>
                </a:solidFill>
                <a:effectLst/>
                <a:latin typeface="-apple-system"/>
              </a:rPr>
              <a:t>Python 3.0 was released on 3 December 2008. It was a major revision of the language that is not completely </a:t>
            </a:r>
            <a:r>
              <a:rPr lang="en-US" sz="1600" b="1" i="0" u="none" strike="noStrike">
                <a:solidFill>
                  <a:schemeClr val="accent4"/>
                </a:solidFill>
                <a:effectLst/>
                <a:latin typeface="inherit"/>
                <a:hlinkClick r:id="rId23" tooltip="Backward compatibility">
                  <a:extLst>
                    <a:ext uri="{A12FA001-AC4F-418D-AE19-62706E023703}">
                      <ahyp:hlinkClr xmlns:ahyp="http://schemas.microsoft.com/office/drawing/2018/hyperlinkcolor" val="tx"/>
                    </a:ext>
                  </a:extLst>
                </a:hlinkClick>
              </a:rPr>
              <a:t>backward-compatible</a:t>
            </a:r>
            <a:r>
              <a:rPr lang="en-US" sz="1600" b="1" i="0">
                <a:solidFill>
                  <a:schemeClr val="accent4"/>
                </a:solidFill>
                <a:effectLst/>
                <a:latin typeface="-apple-system"/>
              </a:rPr>
              <a:t>.</a:t>
            </a:r>
            <a:r>
              <a:rPr lang="en-US" sz="1600" b="1" i="0" u="none" strike="noStrike" baseline="30000">
                <a:solidFill>
                  <a:schemeClr val="accent4"/>
                </a:solidFill>
                <a:effectLst/>
                <a:latin typeface="inherit"/>
                <a:hlinkClick r:id="rId24">
                  <a:extLst>
                    <a:ext uri="{A12FA001-AC4F-418D-AE19-62706E023703}">
                      <ahyp:hlinkClr xmlns:ahyp="http://schemas.microsoft.com/office/drawing/2018/hyperlinkcolor" val="tx"/>
                    </a:ext>
                  </a:extLst>
                </a:hlinkClick>
              </a:rPr>
              <a:t>[47]</a:t>
            </a:r>
            <a:r>
              <a:rPr lang="en-US" sz="1600" b="1" i="0">
                <a:solidFill>
                  <a:schemeClr val="accent4"/>
                </a:solidFill>
                <a:effectLst/>
                <a:latin typeface="-apple-system"/>
              </a:rPr>
              <a:t> Many of its major features were </a:t>
            </a:r>
            <a:r>
              <a:rPr lang="en-US" sz="1600" b="1" i="0" u="none" strike="noStrike">
                <a:solidFill>
                  <a:schemeClr val="accent4"/>
                </a:solidFill>
                <a:effectLst/>
                <a:latin typeface="inherit"/>
                <a:hlinkClick r:id="rId25" tooltip="Backporting">
                  <a:extLst>
                    <a:ext uri="{A12FA001-AC4F-418D-AE19-62706E023703}">
                      <ahyp:hlinkClr xmlns:ahyp="http://schemas.microsoft.com/office/drawing/2018/hyperlinkcolor" val="tx"/>
                    </a:ext>
                  </a:extLst>
                </a:hlinkClick>
              </a:rPr>
              <a:t>backported</a:t>
            </a:r>
            <a:r>
              <a:rPr lang="en-US" sz="1600" b="1" i="0">
                <a:solidFill>
                  <a:schemeClr val="accent4"/>
                </a:solidFill>
                <a:effectLst/>
                <a:latin typeface="-apple-system"/>
              </a:rPr>
              <a:t> to Python 2.6.x</a:t>
            </a:r>
            <a:r>
              <a:rPr lang="en-US" sz="1600" b="1" i="0" u="none" strike="noStrike" baseline="30000">
                <a:solidFill>
                  <a:schemeClr val="accent4"/>
                </a:solidFill>
                <a:effectLst/>
                <a:latin typeface="inherit"/>
                <a:hlinkClick r:id="rId26">
                  <a:extLst>
                    <a:ext uri="{A12FA001-AC4F-418D-AE19-62706E023703}">
                      <ahyp:hlinkClr xmlns:ahyp="http://schemas.microsoft.com/office/drawing/2018/hyperlinkcolor" val="tx"/>
                    </a:ext>
                  </a:extLst>
                </a:hlinkClick>
              </a:rPr>
              <a:t>[48]</a:t>
            </a:r>
            <a:r>
              <a:rPr lang="en-US" sz="1600" b="1" i="0">
                <a:solidFill>
                  <a:schemeClr val="accent4"/>
                </a:solidFill>
                <a:effectLst/>
                <a:latin typeface="-apple-system"/>
              </a:rPr>
              <a:t> and 2.7.x version series. Releases of Python 3 include the 2to3 utility, which automates the translation of Python 2 code to Python 3.</a:t>
            </a:r>
            <a:r>
              <a:rPr lang="en-US" sz="1600" b="1" i="0" u="none" strike="noStrike" baseline="30000">
                <a:solidFill>
                  <a:schemeClr val="accent4"/>
                </a:solidFill>
                <a:effectLst/>
                <a:latin typeface="inherit"/>
                <a:hlinkClick r:id="rId27">
                  <a:extLst>
                    <a:ext uri="{A12FA001-AC4F-418D-AE19-62706E023703}">
                      <ahyp:hlinkClr xmlns:ahyp="http://schemas.microsoft.com/office/drawing/2018/hyperlinkcolor" val="tx"/>
                    </a:ext>
                  </a:extLst>
                </a:hlinkClick>
              </a:rPr>
              <a:t>[49]</a:t>
            </a:r>
            <a:endParaRPr lang="en-US" sz="1600" b="1" i="0">
              <a:solidFill>
                <a:schemeClr val="accent4"/>
              </a:solidFill>
              <a:effectLst/>
              <a:latin typeface="-apple-system"/>
            </a:endParaRPr>
          </a:p>
          <a:p>
            <a:pPr fontAlgn="base"/>
            <a:r>
              <a:rPr lang="en-US" sz="1600" b="1" i="0">
                <a:solidFill>
                  <a:schemeClr val="accent4"/>
                </a:solidFill>
                <a:effectLst/>
                <a:latin typeface="-apple-system"/>
              </a:rPr>
              <a:t>Python 2.7's </a:t>
            </a:r>
            <a:r>
              <a:rPr lang="en-US" sz="1600" b="1" i="0" u="none" strike="noStrike">
                <a:solidFill>
                  <a:schemeClr val="accent4"/>
                </a:solidFill>
                <a:effectLst/>
                <a:latin typeface="inherit"/>
                <a:hlinkClick r:id="rId28" tooltip="End-of-life (product)">
                  <a:extLst>
                    <a:ext uri="{A12FA001-AC4F-418D-AE19-62706E023703}">
                      <ahyp:hlinkClr xmlns:ahyp="http://schemas.microsoft.com/office/drawing/2018/hyperlinkcolor" val="tx"/>
                    </a:ext>
                  </a:extLst>
                </a:hlinkClick>
              </a:rPr>
              <a:t>end-of-life</a:t>
            </a:r>
            <a:r>
              <a:rPr lang="en-US" sz="1600" b="1" i="0">
                <a:solidFill>
                  <a:schemeClr val="accent4"/>
                </a:solidFill>
                <a:effectLst/>
                <a:latin typeface="-apple-system"/>
              </a:rPr>
              <a:t> date was initially set at 2015 then postponed to 2020 out of concern that a large body of existing code could not easily be forward-ported to Python 3.</a:t>
            </a:r>
            <a:r>
              <a:rPr lang="en-US" sz="1600" b="1" i="0" u="none" strike="noStrike" baseline="30000">
                <a:solidFill>
                  <a:schemeClr val="accent4"/>
                </a:solidFill>
                <a:effectLst/>
                <a:latin typeface="inherit"/>
                <a:hlinkClick r:id="rId29">
                  <a:extLst>
                    <a:ext uri="{A12FA001-AC4F-418D-AE19-62706E023703}">
                      <ahyp:hlinkClr xmlns:ahyp="http://schemas.microsoft.com/office/drawing/2018/hyperlinkcolor" val="tx"/>
                    </a:ext>
                  </a:extLst>
                </a:hlinkClick>
              </a:rPr>
              <a:t>[50]</a:t>
            </a:r>
            <a:r>
              <a:rPr lang="en-US" sz="1600" b="1" i="0" u="none" strike="noStrike" baseline="30000">
                <a:solidFill>
                  <a:schemeClr val="accent4"/>
                </a:solidFill>
                <a:effectLst/>
                <a:latin typeface="inherit"/>
                <a:hlinkClick r:id="rId30">
                  <a:extLst>
                    <a:ext uri="{A12FA001-AC4F-418D-AE19-62706E023703}">
                      <ahyp:hlinkClr xmlns:ahyp="http://schemas.microsoft.com/office/drawing/2018/hyperlinkcolor" val="tx"/>
                    </a:ext>
                  </a:extLst>
                </a:hlinkClick>
              </a:rPr>
              <a:t>[51]</a:t>
            </a:r>
            <a:r>
              <a:rPr lang="en-US" sz="1600" b="1" i="0">
                <a:solidFill>
                  <a:schemeClr val="accent4"/>
                </a:solidFill>
                <a:effectLst/>
                <a:latin typeface="-apple-system"/>
              </a:rPr>
              <a:t> No more security patches or other improvements will be released for it.</a:t>
            </a:r>
            <a:r>
              <a:rPr lang="en-US" sz="1600" b="1" i="0" u="none" strike="noStrike" baseline="30000">
                <a:solidFill>
                  <a:schemeClr val="accent4"/>
                </a:solidFill>
                <a:effectLst/>
                <a:latin typeface="inherit"/>
                <a:hlinkClick r:id="rId31">
                  <a:extLst>
                    <a:ext uri="{A12FA001-AC4F-418D-AE19-62706E023703}">
                      <ahyp:hlinkClr xmlns:ahyp="http://schemas.microsoft.com/office/drawing/2018/hyperlinkcolor" val="tx"/>
                    </a:ext>
                  </a:extLst>
                </a:hlinkClick>
              </a:rPr>
              <a:t>[52]</a:t>
            </a:r>
            <a:r>
              <a:rPr lang="en-US" sz="1600" b="1" i="0" u="none" strike="noStrike" baseline="30000">
                <a:solidFill>
                  <a:schemeClr val="accent4"/>
                </a:solidFill>
                <a:effectLst/>
                <a:latin typeface="inherit"/>
                <a:hlinkClick r:id="rId32">
                  <a:extLst>
                    <a:ext uri="{A12FA001-AC4F-418D-AE19-62706E023703}">
                      <ahyp:hlinkClr xmlns:ahyp="http://schemas.microsoft.com/office/drawing/2018/hyperlinkcolor" val="tx"/>
                    </a:ext>
                  </a:extLst>
                </a:hlinkClick>
              </a:rPr>
              <a:t>[53]</a:t>
            </a:r>
            <a:r>
              <a:rPr lang="en-US" sz="1600" b="1" i="0">
                <a:solidFill>
                  <a:schemeClr val="accent4"/>
                </a:solidFill>
                <a:effectLst/>
                <a:latin typeface="-apple-system"/>
              </a:rPr>
              <a:t> With Python 2's </a:t>
            </a:r>
            <a:r>
              <a:rPr lang="en-US" sz="1600" b="1" i="0" u="none" strike="noStrike">
                <a:solidFill>
                  <a:schemeClr val="accent4"/>
                </a:solidFill>
                <a:effectLst/>
                <a:latin typeface="inherit"/>
                <a:hlinkClick r:id="rId28" tooltip="End-of-life (product)">
                  <a:extLst>
                    <a:ext uri="{A12FA001-AC4F-418D-AE19-62706E023703}">
                      <ahyp:hlinkClr xmlns:ahyp="http://schemas.microsoft.com/office/drawing/2018/hyperlinkcolor" val="tx"/>
                    </a:ext>
                  </a:extLst>
                </a:hlinkClick>
              </a:rPr>
              <a:t>end-of-life</a:t>
            </a:r>
            <a:r>
              <a:rPr lang="en-US" sz="1600" b="1" i="0">
                <a:solidFill>
                  <a:schemeClr val="accent4"/>
                </a:solidFill>
                <a:effectLst/>
                <a:latin typeface="-apple-system"/>
              </a:rPr>
              <a:t>, only Python 3.6.x</a:t>
            </a:r>
            <a:r>
              <a:rPr lang="en-US" sz="1600" b="1" i="0" u="none" strike="noStrike" baseline="30000">
                <a:solidFill>
                  <a:schemeClr val="accent4"/>
                </a:solidFill>
                <a:effectLst/>
                <a:latin typeface="inherit"/>
                <a:hlinkClick r:id="rId33">
                  <a:extLst>
                    <a:ext uri="{A12FA001-AC4F-418D-AE19-62706E023703}">
                      <ahyp:hlinkClr xmlns:ahyp="http://schemas.microsoft.com/office/drawing/2018/hyperlinkcolor" val="tx"/>
                    </a:ext>
                  </a:extLst>
                </a:hlinkClick>
              </a:rPr>
              <a:t>[54]</a:t>
            </a:r>
            <a:r>
              <a:rPr lang="en-US" sz="1600" b="1" i="0">
                <a:solidFill>
                  <a:schemeClr val="accent4"/>
                </a:solidFill>
                <a:effectLst/>
                <a:latin typeface="-apple-system"/>
              </a:rPr>
              <a:t> and later are supported.</a:t>
            </a:r>
          </a:p>
          <a:p>
            <a:pPr fontAlgn="base"/>
            <a:r>
              <a:rPr lang="en-US" sz="1600" b="1" i="0">
                <a:solidFill>
                  <a:schemeClr val="accent4"/>
                </a:solidFill>
                <a:effectLst/>
                <a:latin typeface="-apple-system"/>
              </a:rPr>
              <a:t>Python 3.9.2 and 3.8.8 were expedited</a:t>
            </a:r>
            <a:r>
              <a:rPr lang="en-US" sz="1600" b="1" i="0" u="none" strike="noStrike" baseline="30000">
                <a:solidFill>
                  <a:schemeClr val="accent4"/>
                </a:solidFill>
                <a:effectLst/>
                <a:latin typeface="inherit"/>
                <a:hlinkClick r:id="rId34">
                  <a:extLst>
                    <a:ext uri="{A12FA001-AC4F-418D-AE19-62706E023703}">
                      <ahyp:hlinkClr xmlns:ahyp="http://schemas.microsoft.com/office/drawing/2018/hyperlinkcolor" val="tx"/>
                    </a:ext>
                  </a:extLst>
                </a:hlinkClick>
              </a:rPr>
              <a:t>[55]</a:t>
            </a:r>
            <a:r>
              <a:rPr lang="en-US" sz="1600" b="1" i="0">
                <a:solidFill>
                  <a:schemeClr val="accent4"/>
                </a:solidFill>
                <a:effectLst/>
                <a:latin typeface="-apple-system"/>
              </a:rPr>
              <a:t> as all versions of Python (including 2.7</a:t>
            </a:r>
            <a:r>
              <a:rPr lang="en-US" sz="1600" b="1" i="0" u="none" strike="noStrike" baseline="30000">
                <a:solidFill>
                  <a:schemeClr val="accent4"/>
                </a:solidFill>
                <a:effectLst/>
                <a:latin typeface="inherit"/>
                <a:hlinkClick r:id="rId35">
                  <a:extLst>
                    <a:ext uri="{A12FA001-AC4F-418D-AE19-62706E023703}">
                      <ahyp:hlinkClr xmlns:ahyp="http://schemas.microsoft.com/office/drawing/2018/hyperlinkcolor" val="tx"/>
                    </a:ext>
                  </a:extLst>
                </a:hlinkClick>
              </a:rPr>
              <a:t>[56]</a:t>
            </a:r>
            <a:r>
              <a:rPr lang="en-US" sz="1600" b="1" i="0">
                <a:solidFill>
                  <a:schemeClr val="accent4"/>
                </a:solidFill>
                <a:effectLst/>
                <a:latin typeface="-apple-system"/>
              </a:rPr>
              <a:t>) had security issues, leading to possible </a:t>
            </a:r>
            <a:r>
              <a:rPr lang="en-US" sz="1600" b="1" i="0" u="none" strike="noStrike">
                <a:solidFill>
                  <a:schemeClr val="accent4"/>
                </a:solidFill>
                <a:effectLst/>
                <a:latin typeface="inherit"/>
                <a:hlinkClick r:id="rId36" tooltip="Remote code execution">
                  <a:extLst>
                    <a:ext uri="{A12FA001-AC4F-418D-AE19-62706E023703}">
                      <ahyp:hlinkClr xmlns:ahyp="http://schemas.microsoft.com/office/drawing/2018/hyperlinkcolor" val="tx"/>
                    </a:ext>
                  </a:extLst>
                </a:hlinkClick>
              </a:rPr>
              <a:t>remote code execution</a:t>
            </a:r>
            <a:r>
              <a:rPr lang="en-US" sz="1600" b="1" i="0" u="none" strike="noStrike" baseline="30000">
                <a:solidFill>
                  <a:schemeClr val="accent4"/>
                </a:solidFill>
                <a:effectLst/>
                <a:latin typeface="inherit"/>
                <a:hlinkClick r:id="rId37">
                  <a:extLst>
                    <a:ext uri="{A12FA001-AC4F-418D-AE19-62706E023703}">
                      <ahyp:hlinkClr xmlns:ahyp="http://schemas.microsoft.com/office/drawing/2018/hyperlinkcolor" val="tx"/>
                    </a:ext>
                  </a:extLst>
                </a:hlinkClick>
              </a:rPr>
              <a:t>[57]</a:t>
            </a:r>
            <a:r>
              <a:rPr lang="en-US" sz="1600" b="1" i="0">
                <a:solidFill>
                  <a:schemeClr val="accent4"/>
                </a:solidFill>
                <a:effectLst/>
                <a:latin typeface="-apple-system"/>
              </a:rPr>
              <a:t> and </a:t>
            </a:r>
            <a:r>
              <a:rPr lang="en-US" sz="1600" b="1" i="0" u="none" strike="noStrike">
                <a:solidFill>
                  <a:schemeClr val="accent4"/>
                </a:solidFill>
                <a:effectLst/>
                <a:latin typeface="inherit"/>
                <a:hlinkClick r:id="rId38" tooltip="Cache poisoning">
                  <a:extLst>
                    <a:ext uri="{A12FA001-AC4F-418D-AE19-62706E023703}">
                      <ahyp:hlinkClr xmlns:ahyp="http://schemas.microsoft.com/office/drawing/2018/hyperlinkcolor" val="tx"/>
                    </a:ext>
                  </a:extLst>
                </a:hlinkClick>
              </a:rPr>
              <a:t>web cache poisoning</a:t>
            </a:r>
            <a:r>
              <a:rPr lang="en-US" sz="1600" b="1" i="0">
                <a:solidFill>
                  <a:schemeClr val="accent4"/>
                </a:solidFill>
                <a:effectLst/>
                <a:latin typeface="-apple-system"/>
              </a:rPr>
              <a:t>.</a:t>
            </a:r>
            <a:r>
              <a:rPr lang="en-US" sz="1600" b="1" i="0" u="none" strike="noStrike" baseline="30000">
                <a:solidFill>
                  <a:schemeClr val="accent4"/>
                </a:solidFill>
                <a:effectLst/>
                <a:latin typeface="inherit"/>
                <a:hlinkClick r:id="rId39">
                  <a:extLst>
                    <a:ext uri="{A12FA001-AC4F-418D-AE19-62706E023703}">
                      <ahyp:hlinkClr xmlns:ahyp="http://schemas.microsoft.com/office/drawing/2018/hyperlinkcolor" val="tx"/>
                    </a:ext>
                  </a:extLst>
                </a:hlinkClick>
              </a:rPr>
              <a:t>[58]</a:t>
            </a:r>
            <a:endParaRPr lang="en-US" sz="1600" b="1" i="0">
              <a:solidFill>
                <a:schemeClr val="accent4"/>
              </a:solidFill>
              <a:effectLst/>
              <a:latin typeface="-apple-system"/>
            </a:endParaRPr>
          </a:p>
          <a:p>
            <a:endParaRPr lang="en-US" sz="1600"/>
          </a:p>
        </p:txBody>
      </p:sp>
    </p:spTree>
    <p:extLst>
      <p:ext uri="{BB962C8B-B14F-4D97-AF65-F5344CB8AC3E}">
        <p14:creationId xmlns:p14="http://schemas.microsoft.com/office/powerpoint/2010/main" val="114862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D125D4-84B9-0A4D-A281-2FE98D3BA803}"/>
              </a:ext>
            </a:extLst>
          </p:cNvPr>
          <p:cNvSpPr>
            <a:spLocks noGrp="1"/>
          </p:cNvSpPr>
          <p:nvPr>
            <p:ph type="title"/>
          </p:nvPr>
        </p:nvSpPr>
        <p:spPr>
          <a:xfrm>
            <a:off x="159286" y="-490456"/>
            <a:ext cx="12742078" cy="1794348"/>
          </a:xfrm>
        </p:spPr>
        <p:txBody>
          <a:bodyPr/>
          <a:lstStyle/>
          <a:p>
            <a:r>
              <a:rPr lang="en-US" b="1">
                <a:solidFill>
                  <a:schemeClr val="accent6"/>
                </a:solidFill>
              </a:rPr>
              <a:t>Design philosophy and features</a:t>
            </a:r>
          </a:p>
        </p:txBody>
      </p:sp>
      <p:sp>
        <p:nvSpPr>
          <p:cNvPr id="7" name="Content Placeholder 6">
            <a:extLst>
              <a:ext uri="{FF2B5EF4-FFF2-40B4-BE49-F238E27FC236}">
                <a16:creationId xmlns:a16="http://schemas.microsoft.com/office/drawing/2014/main" id="{8BDD5171-F291-8B42-A537-0F5A63FC478F}"/>
              </a:ext>
            </a:extLst>
          </p:cNvPr>
          <p:cNvSpPr>
            <a:spLocks noGrp="1"/>
          </p:cNvSpPr>
          <p:nvPr>
            <p:ph idx="1"/>
          </p:nvPr>
        </p:nvSpPr>
        <p:spPr>
          <a:xfrm>
            <a:off x="0" y="768191"/>
            <a:ext cx="9076329" cy="3650155"/>
          </a:xfrm>
        </p:spPr>
        <p:txBody>
          <a:bodyPr/>
          <a:lstStyle/>
          <a:p>
            <a:r>
              <a:rPr lang="en-US" b="1">
                <a:solidFill>
                  <a:schemeClr val="accent4"/>
                </a:solidFill>
              </a:rPr>
              <a:t>Python is a multi-paradigm programming language. Object-oriented programming and structured programming are fully supported, and many of its features support functional programming and aspect-oriented programming (including by metaprogramming and metaobjects (magic methods)). Many other paradigms are supported via extensions, including design by contract and logic programming.</a:t>
            </a:r>
          </a:p>
          <a:p>
            <a:endParaRPr lang="en-US"/>
          </a:p>
        </p:txBody>
      </p:sp>
      <p:sp>
        <p:nvSpPr>
          <p:cNvPr id="11" name="TextBox 10">
            <a:extLst>
              <a:ext uri="{FF2B5EF4-FFF2-40B4-BE49-F238E27FC236}">
                <a16:creationId xmlns:a16="http://schemas.microsoft.com/office/drawing/2014/main" id="{309785CA-A296-6A45-95A2-E783B3AF1E63}"/>
              </a:ext>
            </a:extLst>
          </p:cNvPr>
          <p:cNvSpPr txBox="1"/>
          <p:nvPr/>
        </p:nvSpPr>
        <p:spPr>
          <a:xfrm>
            <a:off x="262067" y="3317426"/>
            <a:ext cx="7465594" cy="3416320"/>
          </a:xfrm>
          <a:prstGeom prst="rect">
            <a:avLst/>
          </a:prstGeom>
          <a:noFill/>
        </p:spPr>
        <p:txBody>
          <a:bodyPr wrap="square">
            <a:spAutoFit/>
          </a:bodyPr>
          <a:lstStyle/>
          <a:p>
            <a:r>
              <a:rPr lang="en-US" b="1" i="0">
                <a:solidFill>
                  <a:schemeClr val="accent4"/>
                </a:solidFill>
                <a:effectLst/>
                <a:latin typeface="-apple-system"/>
              </a:rPr>
              <a:t>Python uses </a:t>
            </a:r>
            <a:r>
              <a:rPr lang="en-US" b="1" i="0" u="none" strike="noStrike">
                <a:solidFill>
                  <a:schemeClr val="accent4"/>
                </a:solidFill>
                <a:effectLst/>
                <a:latin typeface="-apple-system"/>
                <a:hlinkClick r:id="rId2" tooltip="Dynamic typing">
                  <a:extLst>
                    <a:ext uri="{A12FA001-AC4F-418D-AE19-62706E023703}">
                      <ahyp:hlinkClr xmlns:ahyp="http://schemas.microsoft.com/office/drawing/2018/hyperlinkcolor" val="tx"/>
                    </a:ext>
                  </a:extLst>
                </a:hlinkClick>
              </a:rPr>
              <a:t>dynamic typing</a:t>
            </a:r>
            <a:r>
              <a:rPr lang="en-US" b="1" i="0">
                <a:solidFill>
                  <a:schemeClr val="accent4"/>
                </a:solidFill>
                <a:effectLst/>
                <a:latin typeface="-apple-system"/>
              </a:rPr>
              <a:t> and a combination of </a:t>
            </a:r>
            <a:r>
              <a:rPr lang="en-US" b="1" i="0" u="none" strike="noStrike">
                <a:solidFill>
                  <a:schemeClr val="accent4"/>
                </a:solidFill>
                <a:effectLst/>
                <a:latin typeface="-apple-system"/>
                <a:hlinkClick r:id="rId3" tooltip="Reference counting">
                  <a:extLst>
                    <a:ext uri="{A12FA001-AC4F-418D-AE19-62706E023703}">
                      <ahyp:hlinkClr xmlns:ahyp="http://schemas.microsoft.com/office/drawing/2018/hyperlinkcolor" val="tx"/>
                    </a:ext>
                  </a:extLst>
                </a:hlinkClick>
              </a:rPr>
              <a:t>reference counting</a:t>
            </a:r>
            <a:r>
              <a:rPr lang="en-US" b="1" i="0">
                <a:solidFill>
                  <a:schemeClr val="accent4"/>
                </a:solidFill>
                <a:effectLst/>
                <a:latin typeface="-apple-system"/>
              </a:rPr>
              <a:t> and a cycle-detecting garbage collector for </a:t>
            </a:r>
            <a:r>
              <a:rPr lang="en-US" b="1" i="0" u="none" strike="noStrike">
                <a:solidFill>
                  <a:schemeClr val="accent4"/>
                </a:solidFill>
                <a:effectLst/>
                <a:latin typeface="-apple-system"/>
                <a:hlinkClick r:id="rId4" tooltip="Memory management">
                  <a:extLst>
                    <a:ext uri="{A12FA001-AC4F-418D-AE19-62706E023703}">
                      <ahyp:hlinkClr xmlns:ahyp="http://schemas.microsoft.com/office/drawing/2018/hyperlinkcolor" val="tx"/>
                    </a:ext>
                  </a:extLst>
                </a:hlinkClick>
              </a:rPr>
              <a:t>memory management</a:t>
            </a:r>
            <a:r>
              <a:rPr lang="en-US" b="1" i="0">
                <a:solidFill>
                  <a:schemeClr val="accent4"/>
                </a:solidFill>
                <a:effectLst/>
                <a:latin typeface="-apple-system"/>
              </a:rPr>
              <a:t>. It also features dynamic </a:t>
            </a:r>
            <a:r>
              <a:rPr lang="en-US" b="1" i="0" u="none" strike="noStrike">
                <a:solidFill>
                  <a:schemeClr val="accent4"/>
                </a:solidFill>
                <a:effectLst/>
                <a:latin typeface="-apple-system"/>
                <a:hlinkClick r:id="rId5" tooltip="Name resolution (programming languages)">
                  <a:extLst>
                    <a:ext uri="{A12FA001-AC4F-418D-AE19-62706E023703}">
                      <ahyp:hlinkClr xmlns:ahyp="http://schemas.microsoft.com/office/drawing/2018/hyperlinkcolor" val="tx"/>
                    </a:ext>
                  </a:extLst>
                </a:hlinkClick>
              </a:rPr>
              <a:t>name resolution</a:t>
            </a:r>
            <a:r>
              <a:rPr lang="en-US" b="1" i="0">
                <a:solidFill>
                  <a:schemeClr val="accent4"/>
                </a:solidFill>
                <a:effectLst/>
                <a:latin typeface="-apple-system"/>
              </a:rPr>
              <a:t> (</a:t>
            </a:r>
            <a:r>
              <a:rPr lang="en-US" b="1" i="0" u="none" strike="noStrike">
                <a:solidFill>
                  <a:schemeClr val="accent4"/>
                </a:solidFill>
                <a:effectLst/>
                <a:latin typeface="-apple-system"/>
                <a:hlinkClick r:id="rId6" tooltip="Late binding">
                  <a:extLst>
                    <a:ext uri="{A12FA001-AC4F-418D-AE19-62706E023703}">
                      <ahyp:hlinkClr xmlns:ahyp="http://schemas.microsoft.com/office/drawing/2018/hyperlinkcolor" val="tx"/>
                    </a:ext>
                  </a:extLst>
                </a:hlinkClick>
              </a:rPr>
              <a:t>late binding</a:t>
            </a:r>
            <a:r>
              <a:rPr lang="en-US" b="1" i="0">
                <a:solidFill>
                  <a:schemeClr val="accent4"/>
                </a:solidFill>
                <a:effectLst/>
                <a:latin typeface="-apple-system"/>
              </a:rPr>
              <a:t>), which binds method and variable names during program execution</a:t>
            </a:r>
          </a:p>
          <a:p>
            <a:r>
              <a:rPr lang="en-US" b="1">
                <a:solidFill>
                  <a:schemeClr val="accent4"/>
                </a:solidFill>
              </a:rPr>
              <a:t>The language’s core philosophy is summarized in the document The Zen of Python , which includes aphorisms such as:
Beautiful is better than ugly.
Explicit is better than implicit.
Simple is better than complex.
Complex is better than complicated.
Readability counts..</a:t>
            </a:r>
          </a:p>
        </p:txBody>
      </p:sp>
    </p:spTree>
    <p:extLst>
      <p:ext uri="{BB962C8B-B14F-4D97-AF65-F5344CB8AC3E}">
        <p14:creationId xmlns:p14="http://schemas.microsoft.com/office/powerpoint/2010/main" val="66211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511D-033A-804D-A9E8-39462B980185}"/>
              </a:ext>
            </a:extLst>
          </p:cNvPr>
          <p:cNvSpPr>
            <a:spLocks noGrp="1"/>
          </p:cNvSpPr>
          <p:nvPr>
            <p:ph type="title"/>
          </p:nvPr>
        </p:nvSpPr>
        <p:spPr>
          <a:xfrm>
            <a:off x="201156" y="182036"/>
            <a:ext cx="9076329" cy="1064277"/>
          </a:xfrm>
        </p:spPr>
        <p:txBody>
          <a:bodyPr/>
          <a:lstStyle/>
          <a:p>
            <a:r>
              <a:rPr lang="en-US" b="1">
                <a:solidFill>
                  <a:schemeClr val="accent6"/>
                </a:solidFill>
              </a:rPr>
              <a:t>Syntax and semantics</a:t>
            </a:r>
          </a:p>
        </p:txBody>
      </p:sp>
      <p:sp>
        <p:nvSpPr>
          <p:cNvPr id="3" name="Content Placeholder 2">
            <a:extLst>
              <a:ext uri="{FF2B5EF4-FFF2-40B4-BE49-F238E27FC236}">
                <a16:creationId xmlns:a16="http://schemas.microsoft.com/office/drawing/2014/main" id="{794F2F89-527F-BF47-9967-08C58B2D06B0}"/>
              </a:ext>
            </a:extLst>
          </p:cNvPr>
          <p:cNvSpPr>
            <a:spLocks noGrp="1"/>
          </p:cNvSpPr>
          <p:nvPr>
            <p:ph idx="1"/>
          </p:nvPr>
        </p:nvSpPr>
        <p:spPr>
          <a:xfrm>
            <a:off x="105457" y="1052025"/>
            <a:ext cx="9076329" cy="5491366"/>
          </a:xfrm>
        </p:spPr>
        <p:txBody>
          <a:bodyPr>
            <a:noAutofit/>
          </a:bodyPr>
          <a:lstStyle/>
          <a:p>
            <a:r>
              <a:rPr lang="en-US" sz="2400" b="1">
                <a:solidFill>
                  <a:schemeClr val="accent4"/>
                </a:solidFill>
              </a:rPr>
              <a:t>Python is meant to be an easily readable language. Its formatting is visually uncluttered, and it often uses English keywords where other languages use punctuation. Unlike many other languages, it does not use curly brackets to delimit blocks, and semicolons after statements are allowed but are rarely, if ever, used. It has fewerPython uses whitespace indentation, rather than curly brackets or keywords, to delimit blocks. An increase in indentation comes after certain statements; a decrease in indentation signifies the end of the current blbloc Thus, the program's visual structure accurately represents the program's semantic structure. This feature is sometimes termed the off-side rule, which some other languages share, but in most languages indentation does not have any semantic meaning. The recommended indent size is four spaces. syntactic exceptions and special cases than C or Pascal.</a:t>
            </a:r>
          </a:p>
        </p:txBody>
      </p:sp>
    </p:spTree>
    <p:extLst>
      <p:ext uri="{BB962C8B-B14F-4D97-AF65-F5344CB8AC3E}">
        <p14:creationId xmlns:p14="http://schemas.microsoft.com/office/powerpoint/2010/main" val="109213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9860-E149-914C-A7E6-40109A0AB08E}"/>
              </a:ext>
            </a:extLst>
          </p:cNvPr>
          <p:cNvSpPr>
            <a:spLocks noGrp="1"/>
          </p:cNvSpPr>
          <p:nvPr>
            <p:ph type="title"/>
          </p:nvPr>
        </p:nvSpPr>
        <p:spPr>
          <a:xfrm>
            <a:off x="0" y="83736"/>
            <a:ext cx="9076329" cy="1064277"/>
          </a:xfrm>
        </p:spPr>
        <p:txBody>
          <a:bodyPr/>
          <a:lstStyle/>
          <a:p>
            <a:r>
              <a:rPr lang="en-US" b="1">
                <a:solidFill>
                  <a:schemeClr val="accent6"/>
                </a:solidFill>
              </a:rPr>
              <a:t>Methods</a:t>
            </a:r>
          </a:p>
        </p:txBody>
      </p:sp>
      <p:pic>
        <p:nvPicPr>
          <p:cNvPr id="6" name="Content Placeholder 5">
            <a:extLst>
              <a:ext uri="{FF2B5EF4-FFF2-40B4-BE49-F238E27FC236}">
                <a16:creationId xmlns:a16="http://schemas.microsoft.com/office/drawing/2014/main" id="{C2BCC08C-D448-B946-AE5F-BA6C0F294063}"/>
              </a:ext>
            </a:extLst>
          </p:cNvPr>
          <p:cNvPicPr>
            <a:picLocks noGrp="1" noChangeAspect="1"/>
          </p:cNvPicPr>
          <p:nvPr>
            <p:ph idx="1"/>
          </p:nvPr>
        </p:nvPicPr>
        <p:blipFill>
          <a:blip r:embed="rId2"/>
          <a:stretch>
            <a:fillRect/>
          </a:stretch>
        </p:blipFill>
        <p:spPr>
          <a:xfrm>
            <a:off x="1866124" y="83736"/>
            <a:ext cx="7942982" cy="6774264"/>
          </a:xfrm>
          <a:prstGeom prst="rect">
            <a:avLst/>
          </a:prstGeom>
        </p:spPr>
      </p:pic>
    </p:spTree>
    <p:extLst>
      <p:ext uri="{BB962C8B-B14F-4D97-AF65-F5344CB8AC3E}">
        <p14:creationId xmlns:p14="http://schemas.microsoft.com/office/powerpoint/2010/main" val="367371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B6D4-CAEB-F24D-972E-21C5410AFED4}"/>
              </a:ext>
            </a:extLst>
          </p:cNvPr>
          <p:cNvSpPr>
            <a:spLocks noGrp="1"/>
          </p:cNvSpPr>
          <p:nvPr>
            <p:ph type="title"/>
          </p:nvPr>
        </p:nvSpPr>
        <p:spPr>
          <a:xfrm>
            <a:off x="0" y="-188796"/>
            <a:ext cx="9076329" cy="1064277"/>
          </a:xfrm>
        </p:spPr>
        <p:txBody>
          <a:bodyPr/>
          <a:lstStyle/>
          <a:p>
            <a:r>
              <a:rPr lang="en-US" b="1">
                <a:solidFill>
                  <a:schemeClr val="accent6"/>
                </a:solidFill>
              </a:rPr>
              <a:t>Libraries</a:t>
            </a:r>
          </a:p>
        </p:txBody>
      </p:sp>
      <p:sp>
        <p:nvSpPr>
          <p:cNvPr id="3" name="Content Placeholder 2">
            <a:extLst>
              <a:ext uri="{FF2B5EF4-FFF2-40B4-BE49-F238E27FC236}">
                <a16:creationId xmlns:a16="http://schemas.microsoft.com/office/drawing/2014/main" id="{9C878F2C-5864-524E-9CB1-323C4C4F75EB}"/>
              </a:ext>
            </a:extLst>
          </p:cNvPr>
          <p:cNvSpPr>
            <a:spLocks noGrp="1"/>
          </p:cNvSpPr>
          <p:nvPr>
            <p:ph idx="1"/>
          </p:nvPr>
        </p:nvSpPr>
        <p:spPr>
          <a:xfrm>
            <a:off x="-167474" y="681852"/>
            <a:ext cx="11483831" cy="6268258"/>
          </a:xfrm>
        </p:spPr>
        <p:txBody>
          <a:bodyPr>
            <a:noAutofit/>
          </a:bodyPr>
          <a:lstStyle/>
          <a:p>
            <a:r>
              <a:rPr lang="en-US" sz="1800" b="1">
                <a:solidFill>
                  <a:schemeClr val="accent4"/>
                </a:solidFill>
              </a:rPr>
              <a:t>Python’s large standard library, commonly cited as one of its greatest strengths,[115] provides tools suited to many tasks. For Internet-facing applications, many standard formats and protocols such as MIME and HTTP are supported. It includes modules for creating graphical user interfaces, connecting to relational databases, generating pseudorandom numbers, arithmetic with arbitrary-precision decimals,[116] manipulating regular expressions, and unit testing.</a:t>
            </a:r>
          </a:p>
          <a:p>
            <a:r>
              <a:rPr lang="en-US" sz="1800" b="1">
                <a:solidFill>
                  <a:schemeClr val="accent4"/>
                </a:solidFill>
              </a:rPr>
              <a:t>As of September 2021, the Python Package Index (PyPI), the official repository for third-party Python software, contains over 329,000[118] packages with a wide range of functionality, including:
Automation
Data analytics
Databases
Documentation
Graphical user interfaces
Image processing
Machine learning
Mobile apps
Multimedia</a:t>
            </a:r>
          </a:p>
        </p:txBody>
      </p:sp>
    </p:spTree>
    <p:extLst>
      <p:ext uri="{BB962C8B-B14F-4D97-AF65-F5344CB8AC3E}">
        <p14:creationId xmlns:p14="http://schemas.microsoft.com/office/powerpoint/2010/main" val="301972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C492-6F08-BF4E-96E4-E5C954AB2090}"/>
              </a:ext>
            </a:extLst>
          </p:cNvPr>
          <p:cNvSpPr>
            <a:spLocks noGrp="1"/>
          </p:cNvSpPr>
          <p:nvPr>
            <p:ph type="title"/>
          </p:nvPr>
        </p:nvSpPr>
        <p:spPr>
          <a:xfrm>
            <a:off x="681853" y="-167471"/>
            <a:ext cx="9378461" cy="863082"/>
          </a:xfrm>
        </p:spPr>
        <p:txBody>
          <a:bodyPr/>
          <a:lstStyle/>
          <a:p>
            <a:r>
              <a:rPr lang="en-US" b="1">
                <a:solidFill>
                  <a:schemeClr val="accent6"/>
                </a:solidFill>
              </a:rPr>
              <a:t>Naming</a:t>
            </a:r>
          </a:p>
        </p:txBody>
      </p:sp>
      <p:sp>
        <p:nvSpPr>
          <p:cNvPr id="3" name="Content Placeholder 2">
            <a:extLst>
              <a:ext uri="{FF2B5EF4-FFF2-40B4-BE49-F238E27FC236}">
                <a16:creationId xmlns:a16="http://schemas.microsoft.com/office/drawing/2014/main" id="{AD23A59A-B8C4-3644-8109-886531BEC0F1}"/>
              </a:ext>
            </a:extLst>
          </p:cNvPr>
          <p:cNvSpPr>
            <a:spLocks noGrp="1"/>
          </p:cNvSpPr>
          <p:nvPr>
            <p:ph idx="1"/>
          </p:nvPr>
        </p:nvSpPr>
        <p:spPr>
          <a:xfrm>
            <a:off x="538305" y="504213"/>
            <a:ext cx="9076329" cy="5442856"/>
          </a:xfrm>
        </p:spPr>
        <p:txBody>
          <a:bodyPr>
            <a:noAutofit/>
          </a:bodyPr>
          <a:lstStyle/>
          <a:p>
            <a:r>
              <a:rPr lang="en-US" sz="2400" b="1">
                <a:solidFill>
                  <a:schemeClr val="accent4"/>
                </a:solidFill>
              </a:rPr>
              <a:t>Python’s name is derived from the British comedy group Monty Python, whom Python creator Guido van Rossum enjoyed while developing the language. Monty Python references appear frequently in Python code and culture;[167] for example, the metasyntactic variables often used in Python literature are spam and eggs instead of the traditional foo and bar.[167][168] The official Python documentation also contains various references to Monty Python routines.[169][170]
The prefix Py- is used to show that something is related to Python. Examples of the use of this prefix in names of Python applications or libraries include Pygame, a binding of SDL to Python (commonly used to create games); PyQt and PyGTK, which bind Qt and GTK to Python respectively; and PyPy, a Python implementation originally written in Python.</a:t>
            </a:r>
          </a:p>
        </p:txBody>
      </p:sp>
    </p:spTree>
    <p:extLst>
      <p:ext uri="{BB962C8B-B14F-4D97-AF65-F5344CB8AC3E}">
        <p14:creationId xmlns:p14="http://schemas.microsoft.com/office/powerpoint/2010/main" val="89579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EDAC-B63F-D442-8639-B66696F2EA0E}"/>
              </a:ext>
            </a:extLst>
          </p:cNvPr>
          <p:cNvSpPr>
            <a:spLocks noGrp="1"/>
          </p:cNvSpPr>
          <p:nvPr>
            <p:ph type="title"/>
          </p:nvPr>
        </p:nvSpPr>
        <p:spPr>
          <a:xfrm>
            <a:off x="416478" y="122226"/>
            <a:ext cx="9076329" cy="1064277"/>
          </a:xfrm>
        </p:spPr>
        <p:txBody>
          <a:bodyPr/>
          <a:lstStyle/>
          <a:p>
            <a:r>
              <a:rPr lang="en-US" b="1">
                <a:solidFill>
                  <a:schemeClr val="accent6"/>
                </a:solidFill>
              </a:rPr>
              <a:t>Uses</a:t>
            </a:r>
          </a:p>
        </p:txBody>
      </p:sp>
      <p:pic>
        <p:nvPicPr>
          <p:cNvPr id="6" name="Content Placeholder 5">
            <a:extLst>
              <a:ext uri="{FF2B5EF4-FFF2-40B4-BE49-F238E27FC236}">
                <a16:creationId xmlns:a16="http://schemas.microsoft.com/office/drawing/2014/main" id="{81645FAE-509A-C740-9023-F82550279344}"/>
              </a:ext>
            </a:extLst>
          </p:cNvPr>
          <p:cNvPicPr>
            <a:picLocks noGrp="1" noChangeAspect="1"/>
          </p:cNvPicPr>
          <p:nvPr>
            <p:ph idx="1"/>
          </p:nvPr>
        </p:nvPicPr>
        <p:blipFill>
          <a:blip r:embed="rId2"/>
          <a:stretch>
            <a:fillRect/>
          </a:stretch>
        </p:blipFill>
        <p:spPr>
          <a:xfrm>
            <a:off x="2045558" y="1186503"/>
            <a:ext cx="6723038" cy="4930202"/>
          </a:xfrm>
          <a:prstGeom prst="rect">
            <a:avLst/>
          </a:prstGeom>
        </p:spPr>
      </p:pic>
    </p:spTree>
    <p:extLst>
      <p:ext uri="{BB962C8B-B14F-4D97-AF65-F5344CB8AC3E}">
        <p14:creationId xmlns:p14="http://schemas.microsoft.com/office/powerpoint/2010/main" val="3777609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Wood Type</vt:lpstr>
      <vt:lpstr>Python</vt:lpstr>
      <vt:lpstr>Introduction</vt:lpstr>
      <vt:lpstr>Hestory</vt:lpstr>
      <vt:lpstr>Design philosophy and features</vt:lpstr>
      <vt:lpstr>Syntax and semantics</vt:lpstr>
      <vt:lpstr>Methods</vt:lpstr>
      <vt:lpstr>Libraries</vt:lpstr>
      <vt:lpstr>Naming</vt:lpstr>
      <vt:lpstr>Uses</vt:lpstr>
      <vt:lpstr>Uses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Shimaa Saber</dc:creator>
  <cp:lastModifiedBy>Shimaa Saber</cp:lastModifiedBy>
  <cp:revision>5</cp:revision>
  <dcterms:created xsi:type="dcterms:W3CDTF">2022-01-03T14:46:57Z</dcterms:created>
  <dcterms:modified xsi:type="dcterms:W3CDTF">2022-01-15T16:35:35Z</dcterms:modified>
</cp:coreProperties>
</file>