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715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71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院内专科BCG散点图" id="{d20e0741-7900-964f-834b-32d9ae256dae}">
          <p14:sldIdLst>
            <p14:sldId id="257"/>
            <p14:sldId id="258"/>
          </p14:sldIdLst>
        </p14:section>
        <p14:section name="院内专科梯队表格" id="{f28ffd2e-a557-b86c-fab7-9e95082908f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charts/_rels/chart71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5.xlsx"/></Relationships>
</file>

<file path=ppt/charts/_rels/chart71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16.xlsx"/></Relationships>
</file>

<file path=ppt/charts/chart7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医疗服务收入三年复合增长率 vs 医疗服务收入占全院比重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医疗服务收入三年复合增长率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214-c670-2a11-f82975ba7f84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乳腺甲状腺外科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214-c670-2a11-f82975ba7f84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神经内科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214-c670-2a11-f82975ba7f84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214-c670-2a11-f82975ba7f84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针灸科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14-c670-2a11-f82975ba7f84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中医经典科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214-c670-2a11-f82975ba7f84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美容皮肤科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214-c670-2a11-f82975ba7f84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皮肤科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214-c670-2a11-f82975ba7f84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214-c670-2a11-f82975ba7f84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7214-c670-2a11-f82975ba7f84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7214-c670-2a11-f82975ba7f84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7214-c670-2a11-f82975ba7f84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7214-c670-2a11-f82975ba7f84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7214-c670-2a11-f82975ba7f84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显微骨科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7214-c670-2a11-f82975ba7f84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7214-c670-2a11-f82975ba7f84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老年医学科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7214-c670-2a11-f82975ba7f84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7214-c670-2a11-f82975ba7f84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7214-c670-2a11-f82975ba7f84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西区重症医学科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7214-c670-2a11-f82975ba7f84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0.0008525374924150537</c:v>
                </c:pt>
                <c:pt idx="1">
                  <c:v>0.001183702497525103</c:v>
                </c:pt>
                <c:pt idx="2">
                  <c:v>0.0009540943683688701</c:v>
                </c:pt>
                <c:pt idx="3">
                  <c:v>0.0018729980673258067</c:v>
                </c:pt>
                <c:pt idx="4">
                  <c:v>0.0003111254182653269</c:v>
                </c:pt>
                <c:pt idx="5">
                  <c:v>0.000134956284168531</c:v>
                </c:pt>
                <c:pt idx="6">
                  <c:v>0.0008545375864029675</c:v>
                </c:pt>
                <c:pt idx="7">
                  <c:v>0.00041631167201968577</c:v>
                </c:pt>
                <c:pt idx="8">
                  <c:v>0.001723937820686453</c:v>
                </c:pt>
                <c:pt idx="9">
                  <c:v>0.0007356953585831172</c:v>
                </c:pt>
                <c:pt idx="10">
                  <c:v>0.0019955554184905413</c:v>
                </c:pt>
                <c:pt idx="11">
                  <c:v>0.002354553893229753</c:v>
                </c:pt>
                <c:pt idx="12">
                  <c:v>0.0007470674942008944</c:v>
                </c:pt>
                <c:pt idx="13">
                  <c:v>0.0001400406016450438</c:v>
                </c:pt>
                <c:pt idx="14">
                  <c:v>0.000056999756685732676</c:v>
                </c:pt>
                <c:pt idx="15">
                  <c:v>0.0016466808216552783</c:v>
                </c:pt>
                <c:pt idx="16">
                  <c:v>0.0012372091240714202</c:v>
                </c:pt>
                <c:pt idx="17">
                  <c:v>0.000754844354385846</c:v>
                </c:pt>
                <c:pt idx="18">
                  <c:v>0.00026793134224860024</c:v>
                </c:pt>
                <c:pt idx="19">
                  <c:v>0.000024380896930252553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36.02494154532677</c:v>
                </c:pt>
                <c:pt idx="2">
                  <c:v>34.467520918366006</c:v>
                </c:pt>
                <c:pt idx="3">
                  <c:v>30.554443582025073</c:v>
                </c:pt>
                <c:pt idx="4">
                  <c:v>30.100689303315942</c:v>
                </c:pt>
                <c:pt idx="5">
                  <c:v>29.110933893450415</c:v>
                </c:pt>
                <c:pt idx="6">
                  <c:v>27.99011030620647</c:v>
                </c:pt>
                <c:pt idx="7">
                  <c:v>27.42028019493483</c:v>
                </c:pt>
                <c:pt idx="8">
                  <c:v>26.146883436974512</c:v>
                </c:pt>
                <c:pt idx="9">
                  <c:v>24.81253203134051</c:v>
                </c:pt>
                <c:pt idx="10">
                  <c:v>24.652158707601878</c:v>
                </c:pt>
                <c:pt idx="11">
                  <c:v>24.55119933656375</c:v>
                </c:pt>
                <c:pt idx="12">
                  <c:v>24.33839803586044</c:v>
                </c:pt>
                <c:pt idx="13">
                  <c:v>23.528359453723258</c:v>
                </c:pt>
                <c:pt idx="14">
                  <c:v>21.62219828762068</c:v>
                </c:pt>
                <c:pt idx="15">
                  <c:v>21.16321890815973</c:v>
                </c:pt>
                <c:pt idx="16">
                  <c:v>21.132131450773432</c:v>
                </c:pt>
                <c:pt idx="17">
                  <c:v>19.60158122413626</c:v>
                </c:pt>
                <c:pt idx="18">
                  <c:v>19.255582202648327</c:v>
                </c:pt>
                <c:pt idx="19">
                  <c:v>18.600699235455206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charts/chart7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医疗服务收入占全院比重 vs 医疗服务收入三年复合增长率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医疗服务收入占全院比重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dLbl>
              <c:idx val="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医院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457-6034-08b2-1a2a7451664e}"/>
                </c:ext>
              </c:extLst>
            </c:dLbl>
            <c:dLbl>
              <c:idx val="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东区肾病科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457-6034-08b2-1a2a7451664e}"/>
                </c:ext>
              </c:extLst>
            </c:dLbl>
            <c:dLbl>
              <c:idx val="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小儿推拿科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457-6034-08b2-1a2a7451664e}"/>
                </c:ext>
              </c:extLst>
            </c:dLbl>
            <c:dLbl>
              <c:idx val="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推拿科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457-6034-08b2-1a2a7451664e}"/>
                </c:ext>
              </c:extLst>
            </c:dLbl>
            <c:dLbl>
              <c:idx val="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脑病一科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457-6034-08b2-1a2a7451664e}"/>
                </c:ext>
              </c:extLst>
            </c:dLbl>
            <c:dLbl>
              <c:idx val="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脊柱骨科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457-6034-08b2-1a2a7451664e}"/>
                </c:ext>
              </c:extLst>
            </c:dLbl>
            <c:dLbl>
              <c:idx val="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妇二科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457-6034-08b2-1a2a7451664e}"/>
                </c:ext>
              </c:extLst>
            </c:dLbl>
            <c:dLbl>
              <c:idx val="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心病三科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457-6034-08b2-1a2a7451664e}"/>
                </c:ext>
              </c:extLst>
            </c:dLbl>
            <c:dLbl>
              <c:idx val="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泌尿外科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1457-6034-08b2-1a2a7451664e}"/>
                </c:ext>
              </c:extLst>
            </c:dLbl>
            <c:dLbl>
              <c:idx val="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肾脏内科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457-6034-08b2-1a2a7451664e}"/>
                </c:ext>
              </c:extLst>
            </c:dLbl>
            <c:dLbl>
              <c:idx val="10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心病一科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457-6034-08b2-1a2a7451664e}"/>
                </c:ext>
              </c:extLst>
            </c:dLbl>
            <c:dLbl>
              <c:idx val="11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脾胃病科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457-6034-08b2-1a2a7451664e}"/>
                </c:ext>
              </c:extLst>
            </c:dLbl>
            <c:dLbl>
              <c:idx val="12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肝胆外科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1457-6034-08b2-1a2a7451664e}"/>
                </c:ext>
              </c:extLst>
            </c:dLbl>
            <c:dLbl>
              <c:idx val="13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创伤骨科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1457-6034-08b2-1a2a7451664e}"/>
                </c:ext>
              </c:extLst>
            </c:dLbl>
            <c:dLbl>
              <c:idx val="14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心病四科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1457-6034-08b2-1a2a7451664e}"/>
                </c:ext>
              </c:extLst>
            </c:dLbl>
            <c:dLbl>
              <c:idx val="15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东区重症医学科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1457-6034-08b2-1a2a7451664e}"/>
                </c:ext>
              </c:extLst>
            </c:dLbl>
            <c:dLbl>
              <c:idx val="16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关节骨科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1457-6034-08b2-1a2a7451664e}"/>
                </c:ext>
              </c:extLst>
            </c:dLbl>
            <c:dLbl>
              <c:idx val="17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心血管内科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1457-6034-08b2-1a2a7451664e}"/>
                </c:ext>
              </c:extLst>
            </c:dLbl>
            <c:dLbl>
              <c:idx val="18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妇科妇二科合并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1457-6034-08b2-1a2a7451664e}"/>
                </c:ext>
              </c:extLst>
            </c:dLbl>
            <c:dLbl>
              <c:idx val="19"/>
              <c:tx>
                <c:rich>
                  <a:bodyPr>
                    <a:spAutoFit/>
                  </a:bodyPr>
                  <a:lstStyle/>
                  <a:p>
                    <a:pPr>
                      <a:defRPr/>
                    </a:pPr>
                    <a:r>
                      <a:rPr lang="en-US" dirty="0"/>
                      <a:t>康复科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showLeaderLines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1457-6034-08b2-1a2a7451664e}"/>
                </c:ext>
              </c:extLst>
            </c:dLbl>
          </c:dLbls>
          <c:xVal>
            <c:numRef>
              <c:f>Sheet1!$A$2:$A$21</c:f>
              <c:numCache>
                <c:formatCode>General</c:formatCode>
                <c:ptCount val="20"/>
                <c:pt idx="0">
                  <c:v>13.247071383047453</c:v>
                </c:pt>
                <c:pt idx="1">
                  <c:v>24.55119933656375</c:v>
                </c:pt>
                <c:pt idx="2">
                  <c:v>2.352165024002936</c:v>
                </c:pt>
                <c:pt idx="3">
                  <c:v>11.362197478530483</c:v>
                </c:pt>
                <c:pt idx="4">
                  <c:v>6.448941109826733</c:v>
                </c:pt>
                <c:pt idx="5">
                  <c:v>5.190528491705162</c:v>
                </c:pt>
                <c:pt idx="6">
                  <c:v>24.652158707601878</c:v>
                </c:pt>
                <c:pt idx="7">
                  <c:v>9.75508744752625</c:v>
                </c:pt>
                <c:pt idx="8">
                  <c:v>30.554443582025073</c:v>
                </c:pt>
                <c:pt idx="9">
                  <c:v>2.7095300686284407</c:v>
                </c:pt>
                <c:pt idx="10">
                  <c:v>17.143043915227544</c:v>
                </c:pt>
                <c:pt idx="11">
                  <c:v>26.146883436974512</c:v>
                </c:pt>
                <c:pt idx="12">
                  <c:v>21.16321890815973</c:v>
                </c:pt>
                <c:pt idx="13">
                  <c:v>2.4661013208073346</c:v>
                </c:pt>
                <c:pt idx="14">
                  <c:v>11.235267783898559</c:v>
                </c:pt>
                <c:pt idx="15">
                  <c:v>13.386088498610576</c:v>
                </c:pt>
                <c:pt idx="16">
                  <c:v>11.077421772639251</c:v>
                </c:pt>
                <c:pt idx="17">
                  <c:v>7.667757328726091</c:v>
                </c:pt>
                <c:pt idx="18">
                  <c:v>14.951231318895765</c:v>
                </c:pt>
                <c:pt idx="19">
                  <c:v>10.449310833880183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100</c:v>
                </c:pt>
                <c:pt idx="1">
                  <c:v>0.002354553893229753</c:v>
                </c:pt>
                <c:pt idx="2">
                  <c:v>0.002310115867383393</c:v>
                </c:pt>
                <c:pt idx="3">
                  <c:v>0.0023058844987286324</c:v>
                </c:pt>
                <c:pt idx="4">
                  <c:v>0.002133048343740804</c:v>
                </c:pt>
                <c:pt idx="5">
                  <c:v>0.0020006150532617824</c:v>
                </c:pt>
                <c:pt idx="6">
                  <c:v>0.0019955554184905413</c:v>
                </c:pt>
                <c:pt idx="7">
                  <c:v>0.0019309107380196275</c:v>
                </c:pt>
                <c:pt idx="8">
                  <c:v>0.0018729980673258067</c:v>
                </c:pt>
                <c:pt idx="9">
                  <c:v>0.0017636694040505136</c:v>
                </c:pt>
                <c:pt idx="10">
                  <c:v>0.0017334981531247626</c:v>
                </c:pt>
                <c:pt idx="11">
                  <c:v>0.001723937820686453</c:v>
                </c:pt>
                <c:pt idx="12">
                  <c:v>0.0016466808216552783</c:v>
                </c:pt>
                <c:pt idx="13">
                  <c:v>0.001636354227564596</c:v>
                </c:pt>
                <c:pt idx="14">
                  <c:v>0.0016189547115742422</c:v>
                </c:pt>
                <c:pt idx="15">
                  <c:v>0.0016095122701308847</c:v>
                </c:pt>
                <c:pt idx="16">
                  <c:v>0.0015396354729707738</c:v>
                </c:pt>
                <c:pt idx="17">
                  <c:v>0.0015140164748972704</c:v>
                </c:pt>
                <c:pt idx="18">
                  <c:v>0.0014818281843027017</c:v>
                </c:pt>
                <c:pt idx="19">
                  <c:v>0.0013915827819881146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dLblPos val="t"/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医疗服务收入三年复合增长率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1000" b="0" i="0" u="none" strike="noStrike">
                    <a:solidFill>
                      <a:srgbClr val="428442"/>
                    </a:solidFill>
                    <a:latin typeface="Arial"/>
                  </a:defRPr>
                </a:pPr>
                <a:r>
                  <a:rPr sz="1000" b="0" i="0" u="none" strike="noStrike">
                    <a:solidFill>
                      <a:srgbClr val="428442"/>
                    </a:solidFill>
                    <a:latin typeface="Arial"/>
                  </a:rPr>
                  <a:t>医疗服务收入占全院比重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 w="12700" cap="flat">
      <a:noFill/>
      <a:miter lim="400000"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16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/>
            <a:r>
              <a:rPr lang="en-US" dirty="0">
                <a:solidFill>
                  <a:srgbClr val="000000"/>
                </a:solidFill>
              </a:rPr>
              <a:t>量化报告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 descr=""/>
          <p:cNvGraphicFramePr/>
          <p:nvPr/>
        </p:nvGraphicFramePr>
        <p:xfrm>
          <a:off x="91440" y="91440"/>
          <a:ext cx="8686800" cy="48863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25" name="Slide Number Placeholder 24"/>
          <p:cNvSpPr>
            <a:spLocks noGrp="1"/>
          </p:cNvSpPr>
          <p:nvPr>
            <p:ph type="sldNum" sz="quarter" idx="4294967295"/>
          </p:nvPr>
        </p:nvSpPr>
        <p:spPr>
          <a:xfrm>
            <a:off x="8961120" y="5040630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500">
                <a:solidFill>
                  <a:srgbClr val="FF33FF"/>
                </a:solidFill>
                <a:latin typeface="Courier"/>
                <a:ea typeface="Courier"/>
                <a:cs typeface="Courier"/>
              </a:defRPr>
            </a:lvl1pPr>
          </a:lstStyle>
          <a:p>
            <a:fld id="{F7021451-1387-4CA6-816F-3879F97B5CBC}" type="slidenum">
              <a:rPr lang="en-US"/>
              <a:pPr algn="l"/>
              <a:t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2021-10-29T04:41:36Z</dcterms:created>
  <dcterms:modified xsi:type="dcterms:W3CDTF">2021-10-29T04:41:36Z</dcterms:modified>
</cp:coreProperties>
</file>