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charts/chart7.xml" ContentType="application/vnd.openxmlformats-officedocument.drawingml.chart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charts/chart8.xml" ContentType="application/vnd.openxmlformats-officedocument.drawingml.chart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院内专科BCG散点图" id="{cfa6df60-6c27-8714-daf6-0065a279ccb7}">
          <p14:sldIdLst>
            <p14:sldId id="257"/>
            <p14:sldId id="258"/>
          </p14:sldIdLst>
        </p14:section>
        <p14:section name="院内专科梯队表格" id="{ca194137-a53f-22c0-7dfb-27eebef1779b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charts/_rels/chart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医疗服务收入三年复合增长率 vs 医疗服务收入占全院比重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医疗服务收入三年复合增长率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妇科妇二科合并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510-cddf-931a-ce84f3ebbafa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治未病中心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510-cddf-931a-ce84f3ebbafa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运动损伤骨科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510-cddf-931a-ce84f3ebbafa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重症医学科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510-cddf-931a-ce84f3ebbafa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小儿骨科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510-cddf-931a-ce84f3ebbafa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脑病二科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510-cddf-931a-ce84f3ebbafa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胸外科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510-cddf-931a-ce84f3ebbafa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肛肠科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510-cddf-931a-ce84f3ebbafa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脊柱骨科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510-cddf-931a-ce84f3ebbafa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肿瘤内科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8510-cddf-931a-ce84f3ebbafa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神经内科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8510-cddf-931a-ce84f3ebbafa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脑病一科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8510-cddf-931a-ce84f3ebbafa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创伤骨科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8510-cddf-931a-ce84f3ebbafa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脾胃病科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8510-cddf-931a-ce84f3ebbafa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耳鼻喉科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8510-cddf-931a-ce84f3ebbafa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针灸科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8510-cddf-931a-ce84f3ebbafa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脑病三科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8510-cddf-931a-ce84f3ebbafa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神经外科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8510-cddf-931a-ce84f3ebbafa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显微骨科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8510-cddf-931a-ce84f3ebbafa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男科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8510-cddf-931a-ce84f3ebbafa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0.0002841308643821792</c:v>
                </c:pt>
                <c:pt idx="1">
                  <c:v>0.0003444893918341491</c:v>
                </c:pt>
                <c:pt idx="2">
                  <c:v>0.0013163058211534658</c:v>
                </c:pt>
                <c:pt idx="3">
                  <c:v>0.0012679020291176102</c:v>
                </c:pt>
                <c:pt idx="4">
                  <c:v>0.0000781683322809579</c:v>
                </c:pt>
                <c:pt idx="5">
                  <c:v>0.003220977825374406</c:v>
                </c:pt>
                <c:pt idx="6">
                  <c:v>0.003946737019372469</c:v>
                </c:pt>
                <c:pt idx="7">
                  <c:v>0.0030881311237725543</c:v>
                </c:pt>
                <c:pt idx="8">
                  <c:v>0.0026816249424388926</c:v>
                </c:pt>
                <c:pt idx="9">
                  <c:v>0.00040289399174202073</c:v>
                </c:pt>
                <c:pt idx="10">
                  <c:v>0.0024216464335159804</c:v>
                </c:pt>
                <c:pt idx="11">
                  <c:v>0.0014724531566321624</c:v>
                </c:pt>
                <c:pt idx="12">
                  <c:v>0.004476204791332021</c:v>
                </c:pt>
                <c:pt idx="13">
                  <c:v>0.00308331200591397</c:v>
                </c:pt>
                <c:pt idx="14">
                  <c:v>0.003788572151922244</c:v>
                </c:pt>
                <c:pt idx="15">
                  <c:v>0.0017395002261249295</c:v>
                </c:pt>
                <c:pt idx="16">
                  <c:v>0.004010514798394503</c:v>
                </c:pt>
                <c:pt idx="17">
                  <c:v>0.0019199822700555064</c:v>
                </c:pt>
                <c:pt idx="18">
                  <c:v>0.001782621801328775</c:v>
                </c:pt>
                <c:pt idx="19">
                  <c:v>0.002087711176057584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100.00000000000001</c:v>
                </c:pt>
                <c:pt idx="1">
                  <c:v>84.9890004442592</c:v>
                </c:pt>
                <c:pt idx="2">
                  <c:v>74.7097119197612</c:v>
                </c:pt>
                <c:pt idx="3">
                  <c:v>45.57667600864957</c:v>
                </c:pt>
                <c:pt idx="4">
                  <c:v>44.99718810009114</c:v>
                </c:pt>
                <c:pt idx="5">
                  <c:v>41.35635162273886</c:v>
                </c:pt>
                <c:pt idx="6">
                  <c:v>31.2632212668358</c:v>
                </c:pt>
                <c:pt idx="7">
                  <c:v>30.28888172597471</c:v>
                </c:pt>
                <c:pt idx="8">
                  <c:v>28.4520767849583</c:v>
                </c:pt>
                <c:pt idx="9">
                  <c:v>27.103486600274294</c:v>
                </c:pt>
                <c:pt idx="10">
                  <c:v>26.557252208788544</c:v>
                </c:pt>
                <c:pt idx="11">
                  <c:v>26.400138773375602</c:v>
                </c:pt>
                <c:pt idx="12">
                  <c:v>26.066596863012037</c:v>
                </c:pt>
                <c:pt idx="13">
                  <c:v>25.631884776963304</c:v>
                </c:pt>
                <c:pt idx="14">
                  <c:v>25.24791053044576</c:v>
                </c:pt>
                <c:pt idx="15">
                  <c:v>24.96181403335824</c:v>
                </c:pt>
                <c:pt idx="16">
                  <c:v>24.735534054581155</c:v>
                </c:pt>
                <c:pt idx="17">
                  <c:v>23.438763613126604</c:v>
                </c:pt>
                <c:pt idx="18">
                  <c:v>23.073479554957903</c:v>
                </c:pt>
                <c:pt idx="19">
                  <c:v>22.841542049201937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医疗服务收入占全院比重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医疗服务收入三年复合增长率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医疗服务收入占全院比重 vs 医疗服务收入三年复合增长率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医疗服务收入占全院比重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医院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8e5-91ee-6ad7-91e89ac12ba5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康复科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8e5-91ee-6ad7-91e89ac12ba5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心血管内科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8e5-91ee-6ad7-91e89ac12ba5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创伤骨科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8e5-91ee-6ad7-91e89ac12ba5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推拿科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8e5-91ee-6ad7-91e89ac12ba5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肝胆外科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8e5-91ee-6ad7-91e89ac12ba5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心病一科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8e5-91ee-6ad7-91e89ac12ba5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脑病三科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8e5-91ee-6ad7-91e89ac12ba5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肾病科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8e5-91ee-6ad7-91e89ac12ba5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胸外科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28e5-91ee-6ad7-91e89ac12ba5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西区重症医学科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28e5-91ee-6ad7-91e89ac12ba5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耳鼻喉科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28e5-91ee-6ad7-91e89ac12ba5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消化内科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28e5-91ee-6ad7-91e89ac12ba5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口腔科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28e5-91ee-6ad7-91e89ac12ba5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风湿病科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28e5-91ee-6ad7-91e89ac12ba5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肾脏内科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28e5-91ee-6ad7-91e89ac12ba5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中医经典科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28e5-91ee-6ad7-91e89ac12ba5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皮肤科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28e5-91ee-6ad7-91e89ac12ba5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脑病二科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28e5-91ee-6ad7-91e89ac12ba5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肛肠科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28e5-91ee-6ad7-91e89ac12ba5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20.895307222784947</c:v>
                </c:pt>
                <c:pt idx="1">
                  <c:v>20.69209852012171</c:v>
                </c:pt>
                <c:pt idx="2">
                  <c:v>13.902870315318676</c:v>
                </c:pt>
                <c:pt idx="3">
                  <c:v>26.066596863012037</c:v>
                </c:pt>
                <c:pt idx="4">
                  <c:v>14.005188959139266</c:v>
                </c:pt>
                <c:pt idx="5">
                  <c:v>18.641207100955228</c:v>
                </c:pt>
                <c:pt idx="6">
                  <c:v>11.254129395721284</c:v>
                </c:pt>
                <c:pt idx="7">
                  <c:v>24.735534054581155</c:v>
                </c:pt>
                <c:pt idx="8">
                  <c:v>10.33201657569437</c:v>
                </c:pt>
                <c:pt idx="9">
                  <c:v>31.2632212668358</c:v>
                </c:pt>
                <c:pt idx="10">
                  <c:v>14.252276542212295</c:v>
                </c:pt>
                <c:pt idx="11">
                  <c:v>25.24791053044576</c:v>
                </c:pt>
                <c:pt idx="12">
                  <c:v>20.29079029294614</c:v>
                </c:pt>
                <c:pt idx="13">
                  <c:v>16.85581249361245</c:v>
                </c:pt>
                <c:pt idx="14">
                  <c:v>15.167262239466522</c:v>
                </c:pt>
                <c:pt idx="15">
                  <c:v>21.57270960576613</c:v>
                </c:pt>
                <c:pt idx="16">
                  <c:v>7.669735061871393</c:v>
                </c:pt>
                <c:pt idx="17">
                  <c:v>10.901280477370372</c:v>
                </c:pt>
                <c:pt idx="18">
                  <c:v>41.35635162273886</c:v>
                </c:pt>
                <c:pt idx="19">
                  <c:v>30.28888172597471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100</c:v>
                </c:pt>
                <c:pt idx="1">
                  <c:v>0.004749581604668335</c:v>
                </c:pt>
                <c:pt idx="2">
                  <c:v>0.004557349570323524</c:v>
                </c:pt>
                <c:pt idx="3">
                  <c:v>0.004476204791332021</c:v>
                </c:pt>
                <c:pt idx="4">
                  <c:v>0.004275209120631431</c:v>
                </c:pt>
                <c:pt idx="5">
                  <c:v>0.004212078858315179</c:v>
                </c:pt>
                <c:pt idx="6">
                  <c:v>0.004048973260111773</c:v>
                </c:pt>
                <c:pt idx="7">
                  <c:v>0.004010514798394503</c:v>
                </c:pt>
                <c:pt idx="8">
                  <c:v>0.0040040262557883306</c:v>
                </c:pt>
                <c:pt idx="9">
                  <c:v>0.003946737019372469</c:v>
                </c:pt>
                <c:pt idx="10">
                  <c:v>0.0038651035609794443</c:v>
                </c:pt>
                <c:pt idx="11">
                  <c:v>0.003788572151922244</c:v>
                </c:pt>
                <c:pt idx="12">
                  <c:v>0.0037435975471114174</c:v>
                </c:pt>
                <c:pt idx="13">
                  <c:v>0.003554202424985602</c:v>
                </c:pt>
                <c:pt idx="14">
                  <c:v>0.003480685481451553</c:v>
                </c:pt>
                <c:pt idx="15">
                  <c:v>0.003452523466638842</c:v>
                </c:pt>
                <c:pt idx="16">
                  <c:v>0.00345095993763473</c:v>
                </c:pt>
                <c:pt idx="17">
                  <c:v>0.003369076561014808</c:v>
                </c:pt>
                <c:pt idx="18">
                  <c:v>0.003220977825374406</c:v>
                </c:pt>
                <c:pt idx="19">
                  <c:v>0.0030881311237725543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医疗服务收入三年复合增长率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医疗服务收入占全院比重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dirty="0">
                <a:solidFill>
                  <a:srgbClr val="000000"/>
                </a:solidFill>
              </a:rPr>
              <a:t>量化报告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457200"/>
          <a:ext cx="8229600" cy="914400"/>
        </p:xfrm>
        <a:graphic>
          <a:graphicData uri="http://schemas.openxmlformats.org/drawingml/2006/table">
            <a:tbl>
              <a:tblPr/>
              <a:tblGrid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</a:tblGrid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科室名称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服务收入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医保价值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质量安全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地位影响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学科建设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人员结构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功能定位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服务流程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费用控制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合理用药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收支结构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资源效率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人才培养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治未病中心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32.5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43.8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47.5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42.5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75.6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10.8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25.5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69.1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脊柱骨科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10.9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58.6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73.6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63.8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56.9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34.6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24.8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84.4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66.2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运动损伤骨科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18.6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54.9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43.5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41.8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26.6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12.5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33.9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31.6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22.5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男科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72.1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38.8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79.9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61.7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57.6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34.2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27.5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53.4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58.8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耳鼻喉科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9.6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53.1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54.5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59.7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30.1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30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25.9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身心医学科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78.4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39.7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54.8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61.1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75.7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创伤骨科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34.8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43.8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69.1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42.8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62.4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33.1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56.6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肿瘤内科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10.4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11.7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64.5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53.9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64.7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26.3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53.5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60.4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小儿骨科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17.2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57.4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26.4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43.6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38.6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40.1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56.8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24.7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32.5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23.2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41.5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推拿科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39.2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69.3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53.2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16.5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32.3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39.4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38.7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78.7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儿科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43.3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63.9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39.5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71.2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呼吸内科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19.3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42.3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71.2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58.6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43.9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41.5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25.3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21.1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42.7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62.9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神经内科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10.1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43.6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60.4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65.2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34.5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14.5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42.8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老年医学科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65.3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56.6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40.2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63.1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10.3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23.2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25.8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妇科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39.8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64.7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57.1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66.3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53.4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13.5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40.3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58.4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重症医学科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17.4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42.6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21.1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60.5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54.7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38.5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40.7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22.8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38.4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康复科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52.2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26.6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73.7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54.7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43.5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34.8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77.5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52.9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显微骨科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61.6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32.1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33.5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59.5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61.7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10.6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23.1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24.2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65.4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皮肤科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66.7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43.3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57.2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26.7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31.3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85.8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78.5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心病二科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41.8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55.1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55.6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54.1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34.1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23.1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57.6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周围血管科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33.3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59.2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60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40.8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47.1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72.5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53.1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14.3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32.2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东区重症医学科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42.3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55.1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41.1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12.8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15.9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32.2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乳腺甲状腺外科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66.8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52.1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47.5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19.1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10.1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33.9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14.4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24.7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消化内科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35.2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75.8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47.8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27.6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58.2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普通外科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21.5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38.8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53.1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40.2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35.9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31.8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66.8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脑病一科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10.1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27.7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34.1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59.6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52.6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66.7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26.7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12.8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32.3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23.9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神经外科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26.8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66.3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65.6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54.1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57.6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25.6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33.3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39.1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肛肠科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11.6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31.9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66.1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39.3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33.4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61.6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61.2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胸外科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11.9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30.9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18.3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74.5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47.9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59.1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16.4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30.9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77.4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63.8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眼科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43.2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55.7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26.2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25.9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25.6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64.5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针灸科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9.5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22.6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38.7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61.8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47.9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54.9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60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脑病二科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15.8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18.6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20.2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58.8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57.8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35.1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30.4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23.7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73.8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西区重症医学科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58.7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23.9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24.7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57.8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口腔科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63.3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82.5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40.4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52.5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35.4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23.2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41.9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31.3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61.5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关节骨科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25.5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33.1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56.5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60.4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56.2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47.9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23.1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21.6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42.1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33.4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38.5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心病一科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60.4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25.6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41.2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59.7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59.3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35.2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34.9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62.2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美容皮肤科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0.8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55.1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30.4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63.8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59.5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15.9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10.9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30.3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30.8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70.8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肝胆外科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14.9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89.5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62.7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60.5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13.8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39.2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20.9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31.5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55.1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东区肾病科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26.5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33.5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53.9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56.1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33.2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38.3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10.5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25.2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19.7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89.9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39.9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小儿推拿科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9.4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30.7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75.1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43.3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53.3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40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40.3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心病四科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43.4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34.2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39.6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43.1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43.9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11.7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31.9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19.3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41.1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产科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56.8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41.8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54.7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54.1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19.6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33.1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30.9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57.4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骨科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16.7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69.4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54.4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54.6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34.9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26.5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81.4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74.1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脑病三科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9.5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19.5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62.9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58.1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22.1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35.2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72.2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内分泌科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17.5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23.8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76.4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33.5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39.3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20.2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24.9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84.5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57.9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心病三科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24.9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20.7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66.2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71.7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34.4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41.5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35.3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中医外治中心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53.4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18.8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70.9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39.6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47.9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62.8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33.2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38.1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33.6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56.6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肾脏内科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17.7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26.1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55.7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56.3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20.7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33.8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16.9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58.8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血液科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34.9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42.3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41.3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41.2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15.6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22.2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34.3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56.9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肝病科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22.4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65.8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38.9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11.1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33.2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22.9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41.3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32.4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脾胃病科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9.8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14.6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64.4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55.2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54.8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22.5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27.6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风湿病科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11.6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17.4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78.5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66.8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31.6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24.7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66.5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泌尿外科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14.5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34.3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35.5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64.2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42.8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26.6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55.8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中医经典科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40.1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21.9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55.1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34.6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39.8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40.2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33.5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60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综合内科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30.6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62.9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25.9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63.1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微创骨科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31.1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18.3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73.9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57.5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53.1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35.3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52.7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9.4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19.3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20.9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40.6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58.9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心血管内科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12.3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42.6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13.7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91.5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妇二科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39.6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39.1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38.2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58.1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肾病科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20.3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19.3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60.7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32.1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32.6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47.9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2021-10-31T17:04:10Z</dcterms:created>
  <dcterms:modified xsi:type="dcterms:W3CDTF">2021-10-31T17:04:10Z</dcterms:modified>
</cp:coreProperties>
</file>