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charts/chart285.xml" ContentType="application/vnd.openxmlformats-officedocument.drawingml.chart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charts/chart286.xml" ContentType="application/vnd.openxmlformats-officedocument.drawingml.chart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院内专科BCG散点图" id="{2a0da65a-dc23-cae0-3dd3-844825faa7a9}">
          <p14:sldIdLst>
            <p14:sldId id="257"/>
            <p14:sldId id="258"/>
          </p14:sldIdLst>
        </p14:section>
        <p14:section name="院内专科梯队表格" id="{e1a427ee-cde2-0bc7-1b19-38b3729c742b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charts/_rels/chart285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85.xlsx"/></Relationships>
</file>

<file path=ppt/charts/_rels/chart286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86.xlsx"/></Relationships>
</file>

<file path=ppt/charts/chart28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医疗服务收入三年复合增长率 vs 医疗服务收入占全院比重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医疗服务收入三年复合增长率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皮肤科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ecfb-f07d-2380-8b05bb07ca81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美容皮肤科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ecfb-f07d-2380-8b05bb07ca81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脑病一科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ecfb-f07d-2380-8b05bb07ca81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心病四科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ecfb-f07d-2380-8b05bb07ca81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中医外治中心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ecfb-f07d-2380-8b05bb07ca81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小儿骨科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ecfb-f07d-2380-8b05bb07ca81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推拿科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ecfb-f07d-2380-8b05bb07ca81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东区肾病科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ecfb-f07d-2380-8b05bb07ca81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脾胃病科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ecfb-f07d-2380-8b05bb07ca81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口腔科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ecfb-f07d-2380-8b05bb07ca81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重症医学科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ecfb-f07d-2380-8b05bb07ca81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产科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ecfb-f07d-2380-8b05bb07ca81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脑病三科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ecfb-f07d-2380-8b05bb07ca81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风湿病科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ecfb-f07d-2380-8b05bb07ca81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老年医学科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ecfb-f07d-2380-8b05bb07ca81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妇二科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ecfb-f07d-2380-8b05bb07ca81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身心医学科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ecfb-f07d-2380-8b05bb07ca81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微创骨科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ecfb-f07d-2380-8b05bb07ca81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脑病二科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ecfb-f07d-2380-8b05bb07ca81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神经内科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ecfb-f07d-2380-8b05bb07ca81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0.002188197701932107</c:v>
                </c:pt>
                <c:pt idx="1">
                  <c:v>0.0042317349147534935</c:v>
                </c:pt>
                <c:pt idx="2">
                  <c:v>0.0025356601231301583</c:v>
                </c:pt>
                <c:pt idx="3">
                  <c:v>0.0006057578533543664</c:v>
                </c:pt>
                <c:pt idx="4">
                  <c:v>0.003979248764261626</c:v>
                </c:pt>
                <c:pt idx="5">
                  <c:v>0.0015697904319596087</c:v>
                </c:pt>
                <c:pt idx="6">
                  <c:v>0.000043690478274773386</c:v>
                </c:pt>
                <c:pt idx="7">
                  <c:v>0.0028935822673072952</c:v>
                </c:pt>
                <c:pt idx="8">
                  <c:v>0.002200643054621717</c:v>
                </c:pt>
                <c:pt idx="9">
                  <c:v>0.0010607650267944536</c:v>
                </c:pt>
                <c:pt idx="10">
                  <c:v>0.004344895377907252</c:v>
                </c:pt>
                <c:pt idx="11">
                  <c:v>0.002301696368942278</c:v>
                </c:pt>
                <c:pt idx="12">
                  <c:v>0.00035486079569305525</c:v>
                </c:pt>
                <c:pt idx="13">
                  <c:v>0.002608353225229334</c:v>
                </c:pt>
                <c:pt idx="14">
                  <c:v>0.0005098954752624052</c:v>
                </c:pt>
                <c:pt idx="15">
                  <c:v>0.0011613590331042449</c:v>
                </c:pt>
                <c:pt idx="16">
                  <c:v>0.0022984408416338873</c:v>
                </c:pt>
                <c:pt idx="17">
                  <c:v>0.0017347239231818188</c:v>
                </c:pt>
                <c:pt idx="18">
                  <c:v>0.0038328308744696193</c:v>
                </c:pt>
                <c:pt idx="19">
                  <c:v>0.0020890840780633546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100</c:v>
                </c:pt>
                <c:pt idx="1">
                  <c:v>73.61817424726893</c:v>
                </c:pt>
                <c:pt idx="2">
                  <c:v>66.01678741912674</c:v>
                </c:pt>
                <c:pt idx="3">
                  <c:v>62.302407577743175</c:v>
                </c:pt>
                <c:pt idx="4">
                  <c:v>60.32542497331933</c:v>
                </c:pt>
                <c:pt idx="5">
                  <c:v>54.20491850121154</c:v>
                </c:pt>
                <c:pt idx="6">
                  <c:v>49.31240729346743</c:v>
                </c:pt>
                <c:pt idx="7">
                  <c:v>45.33265947833558</c:v>
                </c:pt>
                <c:pt idx="8">
                  <c:v>44.14299999301752</c:v>
                </c:pt>
                <c:pt idx="9">
                  <c:v>43.24229116441408</c:v>
                </c:pt>
                <c:pt idx="10">
                  <c:v>42.858598916874314</c:v>
                </c:pt>
                <c:pt idx="11">
                  <c:v>41.72696284843356</c:v>
                </c:pt>
                <c:pt idx="12">
                  <c:v>35.566686590558085</c:v>
                </c:pt>
                <c:pt idx="13">
                  <c:v>35.097093259384984</c:v>
                </c:pt>
                <c:pt idx="14">
                  <c:v>33.23823019828413</c:v>
                </c:pt>
                <c:pt idx="15">
                  <c:v>33.17437569617474</c:v>
                </c:pt>
                <c:pt idx="16">
                  <c:v>32.24307877699071</c:v>
                </c:pt>
                <c:pt idx="17">
                  <c:v>31.825847756913436</c:v>
                </c:pt>
                <c:pt idx="18">
                  <c:v>29.864018548810407</c:v>
                </c:pt>
                <c:pt idx="19">
                  <c:v>29.779224177425522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医疗服务收入占全院比重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医疗服务收入三年复合增长率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28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医疗服务收入占全院比重 vs 医疗服务收入三年复合增长率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医疗服务收入占全院比重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医院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3af0-9cde-e190-3df76eeed07c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小儿推拿科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3af0-9cde-e190-3df76eeed07c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心血管内科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3af0-9cde-e190-3df76eeed07c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治未病中心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3af0-9cde-e190-3df76eeed07c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泌尿外科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3af0-9cde-e190-3df76eeed07c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耳鼻喉科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3af0-9cde-e190-3df76eeed07c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脊柱骨科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3af0-9cde-e190-3df76eeed07c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重症医学科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3af0-9cde-e190-3df76eeed07c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周围血管科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3af0-9cde-e190-3df76eeed07c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康复科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3af0-9cde-e190-3df76eeed07c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美容皮肤科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3af0-9cde-e190-3df76eeed07c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消化内科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3af0-9cde-e190-3df76eeed07c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心病二科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3af0-9cde-e190-3df76eeed07c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中医外治中心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3af0-9cde-e190-3df76eeed07c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运动损伤骨科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3af0-9cde-e190-3df76eeed07c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脑病二科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3af0-9cde-e190-3df76eeed07c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骨科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3af0-9cde-e190-3df76eeed07c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妇科妇二科合并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3af0-9cde-e190-3df76eeed07c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男科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3af0-9cde-e190-3df76eeed07c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肿瘤内科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3af0-9cde-e190-3df76eeed07c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20.374616438401684</c:v>
                </c:pt>
                <c:pt idx="1">
                  <c:v>10.699977478562587</c:v>
                </c:pt>
                <c:pt idx="2">
                  <c:v>28.89042878884542</c:v>
                </c:pt>
                <c:pt idx="3">
                  <c:v>26.847036616042125</c:v>
                </c:pt>
                <c:pt idx="4">
                  <c:v>12.231193017248122</c:v>
                </c:pt>
                <c:pt idx="5">
                  <c:v>26.691404265280728</c:v>
                </c:pt>
                <c:pt idx="6">
                  <c:v>20.687493271285312</c:v>
                </c:pt>
                <c:pt idx="7">
                  <c:v>42.858598916874314</c:v>
                </c:pt>
                <c:pt idx="8">
                  <c:v>18.845154106688696</c:v>
                </c:pt>
                <c:pt idx="9">
                  <c:v>26.976353551547398</c:v>
                </c:pt>
                <c:pt idx="10">
                  <c:v>73.61817424726893</c:v>
                </c:pt>
                <c:pt idx="11">
                  <c:v>16.28351009470925</c:v>
                </c:pt>
                <c:pt idx="12">
                  <c:v>16.253643110195753</c:v>
                </c:pt>
                <c:pt idx="13">
                  <c:v>60.32542497331933</c:v>
                </c:pt>
                <c:pt idx="14">
                  <c:v>28.40353388834436</c:v>
                </c:pt>
                <c:pt idx="15">
                  <c:v>29.864018548810407</c:v>
                </c:pt>
                <c:pt idx="16">
                  <c:v>28.905789726225674</c:v>
                </c:pt>
                <c:pt idx="17">
                  <c:v>7.086899300434375</c:v>
                </c:pt>
                <c:pt idx="18">
                  <c:v>12.005645364553695</c:v>
                </c:pt>
                <c:pt idx="19">
                  <c:v>24.336580384781218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100</c:v>
                </c:pt>
                <c:pt idx="1">
                  <c:v>0.00463934135377103</c:v>
                </c:pt>
                <c:pt idx="2">
                  <c:v>0.004584385322832822</c:v>
                </c:pt>
                <c:pt idx="3">
                  <c:v>0.004446474100973853</c:v>
                </c:pt>
                <c:pt idx="4">
                  <c:v>0.004431395833908433</c:v>
                </c:pt>
                <c:pt idx="5">
                  <c:v>0.0044176827297897426</c:v>
                </c:pt>
                <c:pt idx="6">
                  <c:v>0.004355446827512104</c:v>
                </c:pt>
                <c:pt idx="7">
                  <c:v>0.004344895377907252</c:v>
                </c:pt>
                <c:pt idx="8">
                  <c:v>0.004292632245206771</c:v>
                </c:pt>
                <c:pt idx="9">
                  <c:v>0.0042523467979950075</c:v>
                </c:pt>
                <c:pt idx="10">
                  <c:v>0.0042317349147534935</c:v>
                </c:pt>
                <c:pt idx="11">
                  <c:v>0.004209759832182333</c:v>
                </c:pt>
                <c:pt idx="12">
                  <c:v>0.004196050798580631</c:v>
                </c:pt>
                <c:pt idx="13">
                  <c:v>0.003979248764261626</c:v>
                </c:pt>
                <c:pt idx="14">
                  <c:v>0.003973936398752454</c:v>
                </c:pt>
                <c:pt idx="15">
                  <c:v>0.0038328308744696193</c:v>
                </c:pt>
                <c:pt idx="16">
                  <c:v>0.003824942585561494</c:v>
                </c:pt>
                <c:pt idx="17">
                  <c:v>0.0037568401917719594</c:v>
                </c:pt>
                <c:pt idx="18">
                  <c:v>0.003691075162388517</c:v>
                </c:pt>
                <c:pt idx="19">
                  <c:v>0.0035763150241279905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医疗服务收入三年复合增长率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医疗服务收入占全院比重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285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286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0" y="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dirty="0">
                <a:solidFill>
                  <a:srgbClr val="000000"/>
                </a:solidFill>
              </a:rPr>
              <a:t>量化报告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2021-10-31T08:57:32Z</dcterms:created>
  <dcterms:modified xsi:type="dcterms:W3CDTF">2021-10-31T08:57:32Z</dcterms:modified>
</cp:coreProperties>
</file>