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357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358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院内专科BCG散点图" id="{9383cd7f-2ebc-701d-c25c-e794a1ec9e94}">
          <p14:sldIdLst>
            <p14:sldId id="257"/>
            <p14:sldId id="258"/>
          </p14:sldIdLst>
        </p14:section>
        <p14:section name="院内专科梯队表格" id="{6fa16db9-4f1c-2eb6-d7dd-e348e225825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charts/_rels/chart35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57.xlsx"/></Relationships>
</file>

<file path=ppt/charts/_rels/chart35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58.xlsx"/></Relationships>
</file>

<file path=ppt/charts/chart3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医疗服务收入三年复合增长率 vs 医疗服务收入占全院比重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医疗服务收入三年复合增长率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周围血管科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c37-9a1b-d1d6-daa88ffff79c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心病四科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c37-9a1b-d1d6-daa88ffff79c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耳鼻喉科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c37-9a1b-d1d6-daa88ffff79c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肾脏内科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c37-9a1b-d1d6-daa88ffff79c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眼科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c37-9a1b-d1d6-daa88ffff79c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肛肠科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c37-9a1b-d1d6-daa88ffff79c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泌尿外科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c37-9a1b-d1d6-daa88ffff79c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脾胃科消化科合并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c37-9a1b-d1d6-daa88ffff79c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微创骨科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c37-9a1b-d1d6-daa88ffff79c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dc37-9a1b-d1d6-daa88ffff79c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肾病科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c37-9a1b-d1d6-daa88ffff79c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小儿推拿科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dc37-9a1b-d1d6-daa88ffff79c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脑病一科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dc37-9a1b-d1d6-daa88ffff79c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dc37-9a1b-d1d6-daa88ffff79c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老年医学科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dc37-9a1b-d1d6-daa88ffff79c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口腔科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dc37-9a1b-d1d6-daa88ffff79c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呼吸内科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dc37-9a1b-d1d6-daa88ffff79c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消化内科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dc37-9a1b-d1d6-daa88ffff79c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康复科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dc37-9a1b-d1d6-daa88ffff79c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中医外治中心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dc37-9a1b-d1d6-daa88ffff79c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0.00029220741128037114</c:v>
                </c:pt>
                <c:pt idx="1">
                  <c:v>0.0023597606211014067</c:v>
                </c:pt>
                <c:pt idx="2">
                  <c:v>0.00162781012175515</c:v>
                </c:pt>
                <c:pt idx="3">
                  <c:v>0.00035420047182294285</c:v>
                </c:pt>
                <c:pt idx="4">
                  <c:v>0.0020025015890442273</c:v>
                </c:pt>
                <c:pt idx="5">
                  <c:v>0.0011827733090958392</c:v>
                </c:pt>
                <c:pt idx="6">
                  <c:v>0.0017194358088438739</c:v>
                </c:pt>
                <c:pt idx="7">
                  <c:v>0.0018585275538102943</c:v>
                </c:pt>
                <c:pt idx="8">
                  <c:v>0.0007799365393541279</c:v>
                </c:pt>
                <c:pt idx="9">
                  <c:v>0.0016802372943874669</c:v>
                </c:pt>
                <c:pt idx="10">
                  <c:v>0.0003661396308108201</c:v>
                </c:pt>
                <c:pt idx="11">
                  <c:v>0.0019495499370630843</c:v>
                </c:pt>
                <c:pt idx="12">
                  <c:v>0.0014434786053458704</c:v>
                </c:pt>
                <c:pt idx="13">
                  <c:v>0.0006057250916985807</c:v>
                </c:pt>
                <c:pt idx="14">
                  <c:v>0.000478411017764866</c:v>
                </c:pt>
                <c:pt idx="15">
                  <c:v>0.0002643967276337457</c:v>
                </c:pt>
                <c:pt idx="16">
                  <c:v>0.002111312793869396</c:v>
                </c:pt>
                <c:pt idx="17">
                  <c:v>0.0006766813630010473</c:v>
                </c:pt>
                <c:pt idx="18">
                  <c:v>0.0018042438771178721</c:v>
                </c:pt>
                <c:pt idx="19">
                  <c:v>0.0005518478314774652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86.21612763400243</c:v>
                </c:pt>
                <c:pt idx="2">
                  <c:v>84.42422712784621</c:v>
                </c:pt>
                <c:pt idx="3">
                  <c:v>83.91426068771432</c:v>
                </c:pt>
                <c:pt idx="4">
                  <c:v>83.62347471169113</c:v>
                </c:pt>
                <c:pt idx="5">
                  <c:v>77.28567728532582</c:v>
                </c:pt>
                <c:pt idx="6">
                  <c:v>76.42094897462987</c:v>
                </c:pt>
                <c:pt idx="7">
                  <c:v>75.46425470516203</c:v>
                </c:pt>
                <c:pt idx="8">
                  <c:v>67.27230320964092</c:v>
                </c:pt>
                <c:pt idx="9">
                  <c:v>66.7855802341003</c:v>
                </c:pt>
                <c:pt idx="10">
                  <c:v>65.15445289053564</c:v>
                </c:pt>
                <c:pt idx="11">
                  <c:v>61.269253300602806</c:v>
                </c:pt>
                <c:pt idx="12">
                  <c:v>56.996502017929835</c:v>
                </c:pt>
                <c:pt idx="13">
                  <c:v>55.08994733517623</c:v>
                </c:pt>
                <c:pt idx="14">
                  <c:v>54.338637381030985</c:v>
                </c:pt>
                <c:pt idx="15">
                  <c:v>53.787744838025084</c:v>
                </c:pt>
                <c:pt idx="16">
                  <c:v>51.47539482692101</c:v>
                </c:pt>
                <c:pt idx="17">
                  <c:v>49.214931733765255</c:v>
                </c:pt>
                <c:pt idx="18">
                  <c:v>48.80193894106625</c:v>
                </c:pt>
                <c:pt idx="19">
                  <c:v>48.222750607583734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医疗服务收入占全院比重 vs 医疗服务收入三年复合增长率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医疗服务收入占全院比重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医院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d48-94c7-2006-1892091909ee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心病四科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d48-94c7-2006-1892091909ee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妇科妇二科合并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d48-94c7-2006-1892091909ee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小儿骨科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d48-94c7-2006-1892091909ee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肿瘤内科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d48-94c7-2006-1892091909ee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呼吸内科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d48-94c7-2006-1892091909ee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d48-94c7-2006-1892091909ee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眼科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d48-94c7-2006-1892091909ee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脾胃病科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d48-94c7-2006-1892091909ee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小儿推拿科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d48-94c7-2006-1892091909ee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d48-94c7-2006-1892091909ee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脾胃科消化科合并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d48-94c7-2006-1892091909ee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关节骨科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d48-94c7-2006-1892091909ee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康复科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d48-94c7-2006-1892091909ee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d48-94c7-2006-1892091909ee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泌尿外科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d48-94c7-2006-1892091909ee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重症医学科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d48-94c7-2006-1892091909ee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6d48-94c7-2006-1892091909ee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耳鼻喉科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6d48-94c7-2006-1892091909ee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胸外科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6d48-94c7-2006-1892091909ee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43.7987562548444</c:v>
                </c:pt>
                <c:pt idx="1">
                  <c:v>86.21612763400243</c:v>
                </c:pt>
                <c:pt idx="2">
                  <c:v>41.83547204332694</c:v>
                </c:pt>
                <c:pt idx="3">
                  <c:v>14.709802841648992</c:v>
                </c:pt>
                <c:pt idx="4">
                  <c:v>29.287754807288977</c:v>
                </c:pt>
                <c:pt idx="5">
                  <c:v>51.47539482692101</c:v>
                </c:pt>
                <c:pt idx="6">
                  <c:v>34.811544899633866</c:v>
                </c:pt>
                <c:pt idx="7">
                  <c:v>83.62347471169113</c:v>
                </c:pt>
                <c:pt idx="8">
                  <c:v>38.680782275624296</c:v>
                </c:pt>
                <c:pt idx="9">
                  <c:v>61.269253300602806</c:v>
                </c:pt>
                <c:pt idx="10">
                  <c:v>11.096886677082136</c:v>
                </c:pt>
                <c:pt idx="11">
                  <c:v>75.46425470516203</c:v>
                </c:pt>
                <c:pt idx="12">
                  <c:v>46.329506560512094</c:v>
                </c:pt>
                <c:pt idx="13">
                  <c:v>48.80193894106625</c:v>
                </c:pt>
                <c:pt idx="14">
                  <c:v>39.84456932309711</c:v>
                </c:pt>
                <c:pt idx="15">
                  <c:v>76.42094897462987</c:v>
                </c:pt>
                <c:pt idx="16">
                  <c:v>32.220274920995216</c:v>
                </c:pt>
                <c:pt idx="17">
                  <c:v>66.7855802341003</c:v>
                </c:pt>
                <c:pt idx="18">
                  <c:v>84.42422712784621</c:v>
                </c:pt>
                <c:pt idx="19">
                  <c:v>36.62551315237664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0.0023597606211014067</c:v>
                </c:pt>
                <c:pt idx="2">
                  <c:v>0.0022368664379036176</c:v>
                </c:pt>
                <c:pt idx="3">
                  <c:v>0.0021661287945433693</c:v>
                </c:pt>
                <c:pt idx="4">
                  <c:v>0.002147232585184167</c:v>
                </c:pt>
                <c:pt idx="5">
                  <c:v>0.002111312793869396</c:v>
                </c:pt>
                <c:pt idx="6">
                  <c:v>0.002079622992602748</c:v>
                </c:pt>
                <c:pt idx="7">
                  <c:v>0.0020025015890442273</c:v>
                </c:pt>
                <c:pt idx="8">
                  <c:v>0.001981005036038231</c:v>
                </c:pt>
                <c:pt idx="9">
                  <c:v>0.0019495499370630843</c:v>
                </c:pt>
                <c:pt idx="10">
                  <c:v>0.0019054137428701893</c:v>
                </c:pt>
                <c:pt idx="11">
                  <c:v>0.0018585275538102943</c:v>
                </c:pt>
                <c:pt idx="12">
                  <c:v>0.0018343608536823257</c:v>
                </c:pt>
                <c:pt idx="13">
                  <c:v>0.0018042438771178721</c:v>
                </c:pt>
                <c:pt idx="14">
                  <c:v>0.0017353924151113378</c:v>
                </c:pt>
                <c:pt idx="15">
                  <c:v>0.0017194358088438739</c:v>
                </c:pt>
                <c:pt idx="16">
                  <c:v>0.0016882022881664041</c:v>
                </c:pt>
                <c:pt idx="17">
                  <c:v>0.0016802372943874669</c:v>
                </c:pt>
                <c:pt idx="18">
                  <c:v>0.00162781012175515</c:v>
                </c:pt>
                <c:pt idx="19">
                  <c:v>0.0015735542233056524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5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5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dirty="0">
                <a:solidFill>
                  <a:srgbClr val="000000"/>
                </a:solidFill>
              </a:rPr>
              <a:t>量化报告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2021-10-29T04:42:49Z</dcterms:created>
  <dcterms:modified xsi:type="dcterms:W3CDTF">2021-10-29T04:42:49Z</dcterms:modified>
</cp:coreProperties>
</file>