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1535" r:id="rId5"/>
    <p:sldId id="1540" r:id="rId6"/>
    <p:sldId id="1550" r:id="rId7"/>
    <p:sldId id="1541" r:id="rId8"/>
    <p:sldId id="1542" r:id="rId9"/>
    <p:sldId id="1525" r:id="rId10"/>
    <p:sldId id="1549" r:id="rId11"/>
    <p:sldId id="152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42"/>
    <a:srgbClr val="595A5D"/>
    <a:srgbClr val="D86613"/>
    <a:srgbClr val="1B232F"/>
    <a:srgbClr val="3B3B3C"/>
    <a:srgbClr val="006CC0"/>
    <a:srgbClr val="DCDCDC"/>
    <a:srgbClr val="005F8D"/>
    <a:srgbClr val="015F8D"/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8" autoAdjust="0"/>
    <p:restoredTop sz="72537" autoAdjust="0"/>
  </p:normalViewPr>
  <p:slideViewPr>
    <p:cSldViewPr snapToGrid="0" showGuides="1">
      <p:cViewPr>
        <p:scale>
          <a:sx n="85" d="100"/>
          <a:sy n="85" d="100"/>
        </p:scale>
        <p:origin x="640" y="16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4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3/27/20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3/27/20 5:45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48640" y="7680960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604D-B9D9-2647-B8A8-7EC224318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07AB0-DB53-A94D-B5A3-184B1B5135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07A38-0B5B-384E-9BC4-8F097BB2E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3DADAF-C957-824E-A77C-2E5530DDC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0E32F-B16D-DF40-ACFF-7730A9E2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9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433EB-7B9D-9B41-8C8F-4F97525C6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AE5CD2-A142-E149-80CD-3C9967FF7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ly">
    <p:bg>
      <p:bgPr>
        <a:gradFill>
          <a:gsLst>
            <a:gs pos="0">
              <a:srgbClr val="00045B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AE2DB-60DA-C440-A99F-9A4203E7FA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36" y="7338230"/>
            <a:ext cx="635000" cy="38100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E6C29387-8DE3-1947-9C9D-EAAD17F88D7D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61926" y="7580731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56352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subtitle_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431185-32D6-EA4C-A9C4-A95660DFC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BEEB6-F001-424E-AC78-043787D1A72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FC8CD-B545-7E4C-83EF-5B9D7B0B315F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0935E2-5E59-D840-BCAB-F732012A2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Yellow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FC8CD-B545-7E4C-83EF-5B9D7B0B315F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04F-D068-8446-B5CB-9F30D1AF7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66214-A938-F945-9879-FF280F01E9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3CF77-FF76-3D47-B967-71B61F315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Yellow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C1D66-DBE8-FF42-88CC-D8FF48904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D2F474-C9AA-6D44-A329-4CC01A6B0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9" y="0"/>
            <a:ext cx="1461416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ABEED-EB2E-CB4D-9519-57B437CE4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39" y="7680960"/>
            <a:ext cx="517343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863E-BAB0-5C40-8C88-928A22834F29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711" r:id="rId6"/>
    <p:sldLayoutId id="2147483697" r:id="rId7"/>
    <p:sldLayoutId id="2147483698" r:id="rId8"/>
    <p:sldLayoutId id="2147483699" r:id="rId9"/>
    <p:sldLayoutId id="2147483689" r:id="rId10"/>
    <p:sldLayoutId id="2147483678" r:id="rId11"/>
    <p:sldLayoutId id="2147483707" r:id="rId12"/>
    <p:sldLayoutId id="2147483679" r:id="rId13"/>
    <p:sldLayoutId id="2147483703" r:id="rId14"/>
    <p:sldLayoutId id="2147483704" r:id="rId15"/>
    <p:sldLayoutId id="2147483705" r:id="rId16"/>
    <p:sldLayoutId id="2147483690" r:id="rId17"/>
    <p:sldLayoutId id="2147483691" r:id="rId18"/>
    <p:sldLayoutId id="2147483692" r:id="rId19"/>
    <p:sldLayoutId id="2147483702" r:id="rId20"/>
    <p:sldLayoutId id="2147483680" r:id="rId21"/>
    <p:sldLayoutId id="2147483701" r:id="rId22"/>
    <p:sldLayoutId id="2147483693" r:id="rId23"/>
    <p:sldLayoutId id="2147483687" r:id="rId24"/>
    <p:sldLayoutId id="2147483706" r:id="rId25"/>
    <p:sldLayoutId id="2147483709" r:id="rId26"/>
    <p:sldLayoutId id="2147483710" r:id="rId27"/>
    <p:sldLayoutId id="2147483712" r:id="rId28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430F-47C3-194B-8E46-043C334B7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392769"/>
            <a:ext cx="11719981" cy="1191259"/>
          </a:xfrm>
        </p:spPr>
        <p:txBody>
          <a:bodyPr/>
          <a:lstStyle/>
          <a:p>
            <a:r>
              <a:rPr lang="en-US" sz="4800" dirty="0"/>
              <a:t>End to end Machine Learning</a:t>
            </a:r>
            <a:br>
              <a:rPr lang="en-US" sz="4800" dirty="0"/>
            </a:br>
            <a:r>
              <a:rPr lang="en-US" sz="4800" dirty="0"/>
              <a:t>with Amazon SageMaker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63B1B5-A489-AF41-8B9C-3AADDD3DA3E5}"/>
              </a:ext>
            </a:extLst>
          </p:cNvPr>
          <p:cNvSpPr txBox="1">
            <a:spLocks/>
          </p:cNvSpPr>
          <p:nvPr/>
        </p:nvSpPr>
        <p:spPr>
          <a:xfrm>
            <a:off x="701040" y="56323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2462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BC9C6-5702-7C43-A535-91013CB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631B4F-E4C4-9D4D-90E8-EE0B97D8A0A0}"/>
              </a:ext>
            </a:extLst>
          </p:cNvPr>
          <p:cNvSpPr/>
          <p:nvPr/>
        </p:nvSpPr>
        <p:spPr>
          <a:xfrm>
            <a:off x="5587074" y="5138554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Visualization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7546F9-F3D0-C842-99CA-92231563C8AB}"/>
              </a:ext>
            </a:extLst>
          </p:cNvPr>
          <p:cNvSpPr/>
          <p:nvPr/>
        </p:nvSpPr>
        <p:spPr>
          <a:xfrm>
            <a:off x="3038819" y="1057084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BD758-B341-2C45-96B2-840C232C78A9}"/>
              </a:ext>
            </a:extLst>
          </p:cNvPr>
          <p:cNvSpPr txBox="1"/>
          <p:nvPr/>
        </p:nvSpPr>
        <p:spPr>
          <a:xfrm>
            <a:off x="1067349" y="1110017"/>
            <a:ext cx="19543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Business Problem -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2A5433-D9D0-3E4F-9D79-C599BDBB456F}"/>
              </a:ext>
            </a:extLst>
          </p:cNvPr>
          <p:cNvSpPr/>
          <p:nvPr/>
        </p:nvSpPr>
        <p:spPr>
          <a:xfrm>
            <a:off x="2271332" y="1856197"/>
            <a:ext cx="1975680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problem framing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CF2CB7-7C58-3644-9304-4E4BCEF80CA3}"/>
              </a:ext>
            </a:extLst>
          </p:cNvPr>
          <p:cNvSpPr/>
          <p:nvPr/>
        </p:nvSpPr>
        <p:spPr>
          <a:xfrm>
            <a:off x="5587074" y="1856208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Collection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C0166E-5B39-684F-8E1A-2D03CE4CF9BF}"/>
              </a:ext>
            </a:extLst>
          </p:cNvPr>
          <p:cNvSpPr/>
          <p:nvPr/>
        </p:nvSpPr>
        <p:spPr>
          <a:xfrm>
            <a:off x="5587074" y="2949461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Integration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536CC9-2646-8B4D-9AAB-1A5E690D2A25}"/>
              </a:ext>
            </a:extLst>
          </p:cNvPr>
          <p:cNvSpPr/>
          <p:nvPr/>
        </p:nvSpPr>
        <p:spPr>
          <a:xfrm>
            <a:off x="5587074" y="4042712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Preparation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Cleaning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BD5BF0-B07E-8C4D-8318-CC8FA76B1633}"/>
              </a:ext>
            </a:extLst>
          </p:cNvPr>
          <p:cNvSpPr/>
          <p:nvPr/>
        </p:nvSpPr>
        <p:spPr>
          <a:xfrm>
            <a:off x="8328346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Feature Engineering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D9EB55C-9875-5D4A-9C1A-DF9688F2CF10}"/>
              </a:ext>
            </a:extLst>
          </p:cNvPr>
          <p:cNvSpPr/>
          <p:nvPr/>
        </p:nvSpPr>
        <p:spPr>
          <a:xfrm>
            <a:off x="8182345" y="6394181"/>
            <a:ext cx="2270371" cy="1520861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Are Business goals met?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98850D-B01B-AA4B-BBCA-ED15749BA452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 flipV="1">
            <a:off x="10452717" y="5797780"/>
            <a:ext cx="1464283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C837C8-FDC5-C14D-BC13-00423D08C116}"/>
              </a:ext>
            </a:extLst>
          </p:cNvPr>
          <p:cNvSpPr/>
          <p:nvPr/>
        </p:nvSpPr>
        <p:spPr>
          <a:xfrm>
            <a:off x="10927810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Monitoring &amp; </a:t>
            </a: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Debugging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7E965E-2569-4149-867B-FFC9CD3137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576265" y="2512845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89FABB-5C56-CE42-8872-9B31195566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576265" y="3606098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27A89B8-5854-F047-B496-29E6DAF80AB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565455" y="3121706"/>
            <a:ext cx="762890" cy="23464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A5175C6-66E6-C047-B78D-A98C5BE8CD2A}"/>
              </a:ext>
            </a:extLst>
          </p:cNvPr>
          <p:cNvCxnSpPr>
            <a:cxnSpLocks/>
            <a:stCxn id="45" idx="1"/>
            <a:endCxn id="36" idx="2"/>
          </p:cNvCxnSpPr>
          <p:nvPr/>
        </p:nvCxnSpPr>
        <p:spPr>
          <a:xfrm rot="10800000">
            <a:off x="6576265" y="5797780"/>
            <a:ext cx="1606080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AB7785-7922-3245-87E1-6E9F5DCE1FC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47012" y="2184517"/>
            <a:ext cx="1340061" cy="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7BBAC55-774A-F646-A886-A4F4DAB08F91}"/>
              </a:ext>
            </a:extLst>
          </p:cNvPr>
          <p:cNvCxnSpPr>
            <a:cxnSpLocks/>
            <a:stCxn id="45" idx="1"/>
            <a:endCxn id="40" idx="1"/>
          </p:cNvCxnSpPr>
          <p:nvPr/>
        </p:nvCxnSpPr>
        <p:spPr>
          <a:xfrm rot="10800000">
            <a:off x="5587075" y="2184529"/>
            <a:ext cx="2595272" cy="4970085"/>
          </a:xfrm>
          <a:prstGeom prst="bentConnector3">
            <a:avLst>
              <a:gd name="adj1" fmla="val 11409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1EB6E8-EFA2-3540-BC2D-C5BF87BE3A7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3259172" y="1497789"/>
            <a:ext cx="0" cy="358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2F5DE7-C502-6E44-81C4-6AE376027D40}"/>
              </a:ext>
            </a:extLst>
          </p:cNvPr>
          <p:cNvSpPr/>
          <p:nvPr/>
        </p:nvSpPr>
        <p:spPr>
          <a:xfrm>
            <a:off x="11696645" y="4070372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B7717-8105-5249-A079-CB9C533F8BD6}"/>
              </a:ext>
            </a:extLst>
          </p:cNvPr>
          <p:cNvSpPr txBox="1"/>
          <p:nvPr/>
        </p:nvSpPr>
        <p:spPr>
          <a:xfrm>
            <a:off x="12170809" y="4075373"/>
            <a:ext cx="1356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mazon Ember" charset="0"/>
                <a:ea typeface="Amazon Ember" charset="0"/>
                <a:cs typeface="Amazon Ember" charset="0"/>
              </a:rPr>
              <a:t>-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8FCAD2-DB49-A748-90F4-86A8B04BC400}"/>
              </a:ext>
            </a:extLst>
          </p:cNvPr>
          <p:cNvSpPr txBox="1"/>
          <p:nvPr/>
        </p:nvSpPr>
        <p:spPr>
          <a:xfrm>
            <a:off x="10452716" y="6806748"/>
            <a:ext cx="441146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7CD73A-9651-9547-BCE2-271CE4BADB0A}"/>
              </a:ext>
            </a:extLst>
          </p:cNvPr>
          <p:cNvSpPr txBox="1"/>
          <p:nvPr/>
        </p:nvSpPr>
        <p:spPr>
          <a:xfrm>
            <a:off x="7672217" y="6809901"/>
            <a:ext cx="39626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33A38-85D7-A640-BEAA-D30D5E5515A3}"/>
              </a:ext>
            </a:extLst>
          </p:cNvPr>
          <p:cNvSpPr txBox="1"/>
          <p:nvPr/>
        </p:nvSpPr>
        <p:spPr>
          <a:xfrm rot="16200000">
            <a:off x="4210541" y="4571977"/>
            <a:ext cx="164500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98D649-E134-0D49-A6E1-677CF1E8A18C}"/>
              </a:ext>
            </a:extLst>
          </p:cNvPr>
          <p:cNvSpPr txBox="1"/>
          <p:nvPr/>
        </p:nvSpPr>
        <p:spPr>
          <a:xfrm rot="16200000">
            <a:off x="5650624" y="6292167"/>
            <a:ext cx="1252266" cy="4862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D6537-C97C-404A-912B-B76596A600B6}"/>
              </a:ext>
            </a:extLst>
          </p:cNvPr>
          <p:cNvSpPr txBox="1"/>
          <p:nvPr/>
        </p:nvSpPr>
        <p:spPr>
          <a:xfrm>
            <a:off x="9175434" y="1811050"/>
            <a:ext cx="1016625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76EAD6-7057-754B-81CE-AC12364BF232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6576265" y="4701939"/>
            <a:ext cx="0" cy="4366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469D69-C050-4941-9115-26ACCB7ABA6C}"/>
              </a:ext>
            </a:extLst>
          </p:cNvPr>
          <p:cNvSpPr/>
          <p:nvPr/>
        </p:nvSpPr>
        <p:spPr>
          <a:xfrm>
            <a:off x="8328341" y="3961111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Training &amp;</a:t>
            </a:r>
            <a:endParaRPr lang="en-US" sz="1520" dirty="0">
              <a:solidFill>
                <a:schemeClr val="tx1"/>
              </a:solidFill>
              <a:latin typeface="Amazon Ember" panose="02000000000000000000" pitchFamily="2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Parameter Tuning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C8A988-AB73-BF4D-A356-966F13A00026}"/>
              </a:ext>
            </a:extLst>
          </p:cNvPr>
          <p:cNvSpPr/>
          <p:nvPr/>
        </p:nvSpPr>
        <p:spPr>
          <a:xfrm>
            <a:off x="8328341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Evaluation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B71164-8EB1-0848-91BC-E80022A5BFC0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flipH="1">
            <a:off x="9317533" y="3450025"/>
            <a:ext cx="5" cy="511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6CBC5-8F0B-D944-9039-8BFE4DFF89F9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317532" y="4620337"/>
            <a:ext cx="0" cy="520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5E9C50-C3A1-804E-ADE6-6C194DDFB654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 flipH="1">
            <a:off x="9317531" y="5797780"/>
            <a:ext cx="2" cy="5964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5D2F9D-B11F-9748-972C-9C0A790B8E22}"/>
              </a:ext>
            </a:extLst>
          </p:cNvPr>
          <p:cNvSpPr/>
          <p:nvPr/>
        </p:nvSpPr>
        <p:spPr>
          <a:xfrm>
            <a:off x="10927808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Deployment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F393B3-6CED-6849-8312-263FAFCD65CB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11916998" y="3450025"/>
            <a:ext cx="3" cy="620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D39F09-F3C7-3F4A-90A2-EBF606981F65}"/>
              </a:ext>
            </a:extLst>
          </p:cNvPr>
          <p:cNvCxnSpPr>
            <a:cxnSpLocks/>
            <a:stCxn id="55" idx="4"/>
            <a:endCxn id="73" idx="0"/>
          </p:cNvCxnSpPr>
          <p:nvPr/>
        </p:nvCxnSpPr>
        <p:spPr>
          <a:xfrm>
            <a:off x="11916998" y="4511077"/>
            <a:ext cx="2" cy="6300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E73EC5F-A92C-6C4D-9769-56824CF51306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rot="16200000" flipV="1">
            <a:off x="9436800" y="313184"/>
            <a:ext cx="608859" cy="435154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59-F0D7-C24E-A8B5-351337A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EDD-06CF-3843-9578-8A509289D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Execute the Machine Learning process on AWS</a:t>
            </a:r>
            <a:r>
              <a:rPr lang="en-US" dirty="0"/>
              <a:t>, from data preparation to model training and deployment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REST API </a:t>
            </a:r>
            <a:r>
              <a:rPr lang="en-US" dirty="0"/>
              <a:t>that will invoke the deployed model and will act as the front door for client applications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a client-side single-page application </a:t>
            </a:r>
            <a:r>
              <a:rPr lang="en-US" dirty="0"/>
              <a:t>to invoke the REST API </a:t>
            </a:r>
            <a:r>
              <a:rPr lang="en-US" dirty="0">
                <a:solidFill>
                  <a:schemeClr val="accent1"/>
                </a:solidFill>
              </a:rPr>
              <a:t>and get inferences</a:t>
            </a:r>
          </a:p>
        </p:txBody>
      </p:sp>
    </p:spTree>
    <p:extLst>
      <p:ext uri="{BB962C8B-B14F-4D97-AF65-F5344CB8AC3E}">
        <p14:creationId xmlns:p14="http://schemas.microsoft.com/office/powerpoint/2010/main" val="4159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76-B82A-154F-9378-3ECAEBF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5B5B-5C9A-214D-8531-858213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57084"/>
            <a:ext cx="13510260" cy="16687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Synthetic wind turbine plant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example reports whether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Several continuous and categorical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A5D0A-04EC-6644-9DE3-DE40BEE7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9" y="3048000"/>
            <a:ext cx="11746923" cy="253365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7DE6BC-AFDA-C445-A12A-8F1D60DCC7B5}"/>
              </a:ext>
            </a:extLst>
          </p:cNvPr>
          <p:cNvSpPr txBox="1">
            <a:spLocks/>
          </p:cNvSpPr>
          <p:nvPr/>
        </p:nvSpPr>
        <p:spPr>
          <a:xfrm>
            <a:off x="701040" y="6037136"/>
            <a:ext cx="13510260" cy="166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94560" indent="0" algn="l" defTabSz="73152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56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Preprocess the data to make it suitable for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basic </a:t>
            </a:r>
            <a:r>
              <a:rPr lang="en-US" sz="2800" dirty="0">
                <a:solidFill>
                  <a:schemeClr val="accent1"/>
                </a:solidFill>
              </a:rPr>
              <a:t>binary classification model </a:t>
            </a:r>
            <a:r>
              <a:rPr lang="en-US" sz="2800" dirty="0"/>
              <a:t>to predict if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D02-A4C0-BC41-94D0-7C9D548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4565801" cy="873186"/>
          </a:xfrm>
          <a:ln w="12700">
            <a:noFill/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2DBAE-2694-8A41-AE47-89E203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855" y="5960796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2627A-CE33-344A-8CF7-54FA787C0750}"/>
              </a:ext>
            </a:extLst>
          </p:cNvPr>
          <p:cNvSpPr txBox="1"/>
          <p:nvPr/>
        </p:nvSpPr>
        <p:spPr>
          <a:xfrm>
            <a:off x="3606623" y="6460632"/>
            <a:ext cx="168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Data, code, dependencies and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57C7-5238-0A45-B0EF-92DA7A5D0962}"/>
              </a:ext>
            </a:extLst>
          </p:cNvPr>
          <p:cNvSpPr txBox="1"/>
          <p:nvPr/>
        </p:nvSpPr>
        <p:spPr>
          <a:xfrm>
            <a:off x="3335433" y="2295368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Notebook Instance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3BB1D5-7E73-E046-93BD-31015052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6106" y="152286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231D-5200-854F-B86F-F2BA04980E4F}"/>
              </a:ext>
            </a:extLst>
          </p:cNvPr>
          <p:cNvSpPr txBox="1"/>
          <p:nvPr/>
        </p:nvSpPr>
        <p:spPr>
          <a:xfrm>
            <a:off x="58954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Training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51F72-D328-604C-8AF8-BA051354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8756" y="4241806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604D2-DAD7-3040-B354-46DF7A56711B}"/>
              </a:ext>
            </a:extLst>
          </p:cNvPr>
          <p:cNvSpPr txBox="1"/>
          <p:nvPr/>
        </p:nvSpPr>
        <p:spPr>
          <a:xfrm>
            <a:off x="84100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Hosting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1312AEF-D680-7D47-9F78-44CD24EF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306" y="4241806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10695-6337-F949-B9D4-85F560AB3FD0}"/>
              </a:ext>
            </a:extLst>
          </p:cNvPr>
          <p:cNvSpPr txBox="1"/>
          <p:nvPr/>
        </p:nvSpPr>
        <p:spPr>
          <a:xfrm>
            <a:off x="10919459" y="50007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EDCD76-2162-8148-9413-BCE16FE34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4811" y="4242647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3C7A8C6-B771-E143-B05E-C5E539F7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461" y="2301517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BD659-D859-514C-8D60-4EF618C425C1}"/>
              </a:ext>
            </a:extLst>
          </p:cNvPr>
          <p:cNvSpPr txBox="1"/>
          <p:nvPr/>
        </p:nvSpPr>
        <p:spPr>
          <a:xfrm>
            <a:off x="11118297" y="2839082"/>
            <a:ext cx="190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Client-side</a:t>
            </a:r>
            <a:br>
              <a:rPr lang="en-US" sz="1400" dirty="0"/>
            </a:br>
            <a:r>
              <a:rPr lang="en-US" sz="1400" dirty="0"/>
              <a:t>Angular application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D0B7B22-D2F2-CF46-9166-D3D35382E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4811" y="610503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06C5D-88E8-214E-9832-7AE8021BD84E}"/>
              </a:ext>
            </a:extLst>
          </p:cNvPr>
          <p:cNvSpPr txBox="1"/>
          <p:nvPr/>
        </p:nvSpPr>
        <p:spPr>
          <a:xfrm>
            <a:off x="11317135" y="681623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7CB44-F8A7-3A4E-9A86-A86718C60A7F}"/>
              </a:ext>
            </a:extLst>
          </p:cNvPr>
          <p:cNvSpPr txBox="1"/>
          <p:nvPr/>
        </p:nvSpPr>
        <p:spPr>
          <a:xfrm>
            <a:off x="661782" y="2257611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D5AF1A-8275-A54D-AD5C-EAB19D998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887" y="1522864"/>
            <a:ext cx="711200" cy="71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F3E92-8A7B-7C4F-98A2-FE3B63CC22E8}"/>
              </a:ext>
            </a:extLst>
          </p:cNvPr>
          <p:cNvSpPr txBox="1"/>
          <p:nvPr/>
        </p:nvSpPr>
        <p:spPr>
          <a:xfrm>
            <a:off x="5239699" y="23479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904ADB5-707F-7E4E-8593-CBA355AC40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35051" y="1522864"/>
            <a:ext cx="711200" cy="7112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73193AC-F0FA-F846-9487-0A67BFE6228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4678755" y="5537530"/>
            <a:ext cx="48375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AA9508-E651-624C-90FA-DEBF4D499178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678755" y="5537530"/>
            <a:ext cx="23229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9E139E0-E2E0-9445-9C8C-791104B6329B}"/>
              </a:ext>
            </a:extLst>
          </p:cNvPr>
          <p:cNvCxnSpPr>
            <a:cxnSpLocks/>
            <a:stCxn id="6" idx="1"/>
            <a:endCxn id="23" idx="2"/>
          </p:cNvCxnSpPr>
          <p:nvPr/>
        </p:nvCxnSpPr>
        <p:spPr>
          <a:xfrm rot="10800000">
            <a:off x="1507489" y="2565388"/>
            <a:ext cx="2701367" cy="36303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EA6C191-D03A-6F42-8B16-E233403AB31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rot="10800000">
            <a:off x="9865507" y="4597406"/>
            <a:ext cx="1849305" cy="186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8A7804-C07B-D246-B4B7-E7A1D8D5D58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2070411" y="5308516"/>
            <a:ext cx="0" cy="79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CFD82D-49C8-224A-B9E8-FE4EC7516F55}"/>
              </a:ext>
            </a:extLst>
          </p:cNvPr>
          <p:cNvSpPr txBox="1"/>
          <p:nvPr/>
        </p:nvSpPr>
        <p:spPr>
          <a:xfrm>
            <a:off x="7128509" y="721461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0599EB2-F1F9-B340-BA98-C7197CB249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3861" y="6542158"/>
            <a:ext cx="711200" cy="7112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57FF0B-901D-D545-BA15-DDE069C3D709}"/>
              </a:ext>
            </a:extLst>
          </p:cNvPr>
          <p:cNvCxnSpPr>
            <a:cxnSpLocks/>
            <a:stCxn id="16" idx="1"/>
            <a:endCxn id="67" idx="0"/>
          </p:cNvCxnSpPr>
          <p:nvPr/>
        </p:nvCxnSpPr>
        <p:spPr>
          <a:xfrm rot="10800000" flipV="1">
            <a:off x="8279462" y="4597406"/>
            <a:ext cx="87484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A6A80E-397A-7548-8687-97AEED800E1B}"/>
              </a:ext>
            </a:extLst>
          </p:cNvPr>
          <p:cNvCxnSpPr>
            <a:cxnSpLocks/>
            <a:stCxn id="14" idx="3"/>
            <a:endCxn id="67" idx="0"/>
          </p:cNvCxnSpPr>
          <p:nvPr/>
        </p:nvCxnSpPr>
        <p:spPr>
          <a:xfrm>
            <a:off x="7369956" y="4597406"/>
            <a:ext cx="90950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328D21-EBAC-1644-B4D6-B9BD66E044B6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rot="5400000" flipH="1" flipV="1">
            <a:off x="3725894" y="3530108"/>
            <a:ext cx="1427332" cy="42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4D2C0B0-A277-664C-9905-435BB0238CE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5016423" y="2243872"/>
            <a:ext cx="1423218" cy="25726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0721A3-B28F-7040-9B4F-EB060C9A23A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6264198" y="996097"/>
            <a:ext cx="1423218" cy="5068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9E2685E-7937-264B-97A9-AE35773480EA}"/>
              </a:ext>
            </a:extLst>
          </p:cNvPr>
          <p:cNvSpPr txBox="1"/>
          <p:nvPr/>
        </p:nvSpPr>
        <p:spPr>
          <a:xfrm>
            <a:off x="7128509" y="23578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B5584F2-97FC-F748-9FB8-05CAE8DF25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23861" y="1522864"/>
            <a:ext cx="711200" cy="711200"/>
          </a:xfrm>
          <a:prstGeom prst="rect">
            <a:avLst/>
          </a:prstGeom>
        </p:spPr>
      </p:pic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42E019B-743B-3F4A-AE06-440818562BB8}"/>
              </a:ext>
            </a:extLst>
          </p:cNvPr>
          <p:cNvCxnSpPr>
            <a:cxnSpLocks/>
            <a:stCxn id="18" idx="3"/>
            <a:endCxn id="93" idx="3"/>
          </p:cNvCxnSpPr>
          <p:nvPr/>
        </p:nvCxnSpPr>
        <p:spPr>
          <a:xfrm flipH="1" flipV="1">
            <a:off x="8635061" y="1878464"/>
            <a:ext cx="3790950" cy="2719783"/>
          </a:xfrm>
          <a:prstGeom prst="bentConnector3">
            <a:avLst>
              <a:gd name="adj1" fmla="val -16482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8E4F189-0CFD-764B-8763-6BBCFF74FB09}"/>
              </a:ext>
            </a:extLst>
          </p:cNvPr>
          <p:cNvCxnSpPr>
            <a:cxnSpLocks/>
            <a:stCxn id="21" idx="3"/>
            <a:endCxn id="93" idx="3"/>
          </p:cNvCxnSpPr>
          <p:nvPr/>
        </p:nvCxnSpPr>
        <p:spPr>
          <a:xfrm flipH="1" flipV="1">
            <a:off x="8635061" y="1878464"/>
            <a:ext cx="3790950" cy="4582168"/>
          </a:xfrm>
          <a:prstGeom prst="bentConnector3">
            <a:avLst>
              <a:gd name="adj1" fmla="val -21306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DB7694B-0DD1-A646-8AB0-E9DE9ED5569A}"/>
              </a:ext>
            </a:extLst>
          </p:cNvPr>
          <p:cNvCxnSpPr>
            <a:stCxn id="26" idx="3"/>
            <a:endCxn id="93" idx="1"/>
          </p:cNvCxnSpPr>
          <p:nvPr/>
        </p:nvCxnSpPr>
        <p:spPr>
          <a:xfrm>
            <a:off x="6746251" y="1878464"/>
            <a:ext cx="1177610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396EFD-FF53-AC40-8B98-4FD2C6C65FB9}"/>
              </a:ext>
            </a:extLst>
          </p:cNvPr>
          <p:cNvSpPr/>
          <p:nvPr/>
        </p:nvSpPr>
        <p:spPr>
          <a:xfrm>
            <a:off x="5642761" y="1170203"/>
            <a:ext cx="3666774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Cloud9 IDE and CloudFormation deployment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259D2-B500-6B41-8F97-DDF7B0B7861D}"/>
              </a:ext>
            </a:extLst>
          </p:cNvPr>
          <p:cNvSpPr/>
          <p:nvPr/>
        </p:nvSpPr>
        <p:spPr>
          <a:xfrm>
            <a:off x="661782" y="1170203"/>
            <a:ext cx="4761515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Exploration, Data Visualization &amp; Analysis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B3109E-68AA-3740-88DE-D7423C6912C2}"/>
              </a:ext>
            </a:extLst>
          </p:cNvPr>
          <p:cNvSpPr/>
          <p:nvPr/>
        </p:nvSpPr>
        <p:spPr>
          <a:xfrm>
            <a:off x="3325345" y="859597"/>
            <a:ext cx="6105067" cy="21099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IDEs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3D61D-7505-D440-9E67-546D8C1673A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2070411" y="3362302"/>
            <a:ext cx="0" cy="88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7489A-9B0B-D548-81C4-71F52142499A}"/>
              </a:ext>
            </a:extLst>
          </p:cNvPr>
          <p:cNvSpPr txBox="1"/>
          <p:nvPr/>
        </p:nvSpPr>
        <p:spPr>
          <a:xfrm>
            <a:off x="3337540" y="5016231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Processing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703A28-D1CF-4E41-A029-5570E60EBE82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rot="5400000" flipH="1" flipV="1">
            <a:off x="4233137" y="5750120"/>
            <a:ext cx="421345" cy="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3C5C30F-86A5-E049-814C-7CA68B9B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1814" y="4245920"/>
            <a:ext cx="711200" cy="711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413AD5-DA36-E54D-8955-8BB0DD70CE37}"/>
              </a:ext>
            </a:extLst>
          </p:cNvPr>
          <p:cNvSpPr/>
          <p:nvPr/>
        </p:nvSpPr>
        <p:spPr>
          <a:xfrm>
            <a:off x="3325344" y="3155665"/>
            <a:ext cx="7196439" cy="2366280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Preparation, Feature Engineering, Training, Deployment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450F3F-5628-B443-8152-8D996C1EE45F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863087" y="1878464"/>
            <a:ext cx="2223019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9E8B6AA-F870-F44F-8395-A5CD6C94480F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4793014" y="4601520"/>
            <a:ext cx="3130847" cy="2296238"/>
          </a:xfrm>
          <a:prstGeom prst="bentConnector3">
            <a:avLst>
              <a:gd name="adj1" fmla="val 35636"/>
            </a:avLst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16250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https://</a:t>
            </a:r>
            <a:r>
              <a:rPr lang="en-US" sz="6000" dirty="0" err="1"/>
              <a:t>tinyurl.com</a:t>
            </a:r>
            <a:r>
              <a:rPr lang="en-US" sz="6000" dirty="0"/>
              <a:t>/</a:t>
            </a:r>
            <a:r>
              <a:rPr lang="en-US" sz="6000" dirty="0" err="1"/>
              <a:t>sm</a:t>
            </a:r>
            <a:r>
              <a:rPr lang="en-US" sz="6000" dirty="0"/>
              <a:t>-workshop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A79AB-5CC6-AD4B-9DEB-DE73BBAE8D6E}"/>
              </a:ext>
            </a:extLst>
          </p:cNvPr>
          <p:cNvSpPr txBox="1"/>
          <p:nvPr/>
        </p:nvSpPr>
        <p:spPr>
          <a:xfrm>
            <a:off x="548640" y="2839655"/>
            <a:ext cx="31293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browse to:</a:t>
            </a:r>
          </a:p>
        </p:txBody>
      </p:sp>
    </p:spTree>
    <p:extLst>
      <p:ext uri="{BB962C8B-B14F-4D97-AF65-F5344CB8AC3E}">
        <p14:creationId xmlns:p14="http://schemas.microsoft.com/office/powerpoint/2010/main" val="882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CB0-C67A-1346-B838-CBE173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C7CDF0-4EF3-894A-ABDC-D64D78AB4F68}"/>
              </a:ext>
            </a:extLst>
          </p:cNvPr>
          <p:cNvSpPr txBox="1">
            <a:spLocks/>
          </p:cNvSpPr>
          <p:nvPr/>
        </p:nvSpPr>
        <p:spPr>
          <a:xfrm>
            <a:off x="548640" y="43369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18788996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">
      <a:dk1>
        <a:srgbClr val="002D43"/>
      </a:dk1>
      <a:lt1>
        <a:srgbClr val="FFFFFF"/>
      </a:lt1>
      <a:dk2>
        <a:srgbClr val="1C232F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00E9AA"/>
      </a:accent4>
      <a:accent5>
        <a:srgbClr val="FFCC00"/>
      </a:accent5>
      <a:accent6>
        <a:srgbClr val="FF4869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24231</TotalTime>
  <Words>293</Words>
  <Application>Microsoft Macintosh PowerPoint</Application>
  <PresentationFormat>Custom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THE MACHINE LEARNING PROCESS</vt:lpstr>
      <vt:lpstr>WORKSHOP GOALS</vt:lpstr>
      <vt:lpstr>THE MACHINE LEARNING TASK</vt:lpstr>
      <vt:lpstr>ARCHITECTURE</vt:lpstr>
      <vt:lpstr>GET STARTED!</vt:lpstr>
      <vt:lpstr>https://tinyurl.com/sm-workshop</vt:lpstr>
      <vt:lpstr>Thank You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512</cp:revision>
  <cp:lastPrinted>2019-09-22T13:25:21Z</cp:lastPrinted>
  <dcterms:created xsi:type="dcterms:W3CDTF">2016-06-17T18:22:10Z</dcterms:created>
  <dcterms:modified xsi:type="dcterms:W3CDTF">2020-03-27T16:48:20Z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