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2" r:id="rId6"/>
    <p:sldId id="266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344529"/>
    <a:srgbClr val="2B3922"/>
    <a:srgbClr val="2E3722"/>
    <a:srgbClr val="FCF7F1"/>
    <a:srgbClr val="B8D233"/>
    <a:srgbClr val="5CC6D6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6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209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59917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14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9466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213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623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84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0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5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9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2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3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0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C# Developer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Tod </a:t>
            </a:r>
            <a:r>
              <a:rPr lang="en-US" sz="4400" dirty="0" err="1">
                <a:solidFill>
                  <a:schemeClr val="tx1"/>
                </a:solidFill>
              </a:rPr>
              <a:t>vachev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Codestars.com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6792-3A61-4285-AC64-9CF9E3F3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A85D-4FC8-4CB0-977A-7556800F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About the course 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Who is it for?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What you will learn 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Software needed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Variable and Data type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The Console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Operators and Expressions conditional statements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Loops 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Methods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Arrays and Lists 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String Processing 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Exceptions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Object Oriented Programming Basics </a:t>
            </a:r>
          </a:p>
          <a:p>
            <a:r>
              <a:rPr lang="en-US" sz="1200" b="1" dirty="0">
                <a:latin typeface="+mj-lt"/>
                <a:cs typeface="Times New Roman" panose="02020603050405020304" pitchFamily="18" charset="0"/>
              </a:rPr>
              <a:t>Pillars of Object-Oriented Programming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86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1554-26FE-4090-8031-C273E8E3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488A0"/>
                </a:solidFill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C99E-DB6D-4B1E-9F04-8A885D18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What is C#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6CBBE-09ED-4372-AB70-F80678228712}"/>
              </a:ext>
            </a:extLst>
          </p:cNvPr>
          <p:cNvSpPr txBox="1"/>
          <p:nvPr/>
        </p:nvSpPr>
        <p:spPr>
          <a:xfrm>
            <a:off x="1507251" y="2381459"/>
            <a:ext cx="359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It is an object-oriented programming language created by Microsoft that runs on the .NET Framework.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369D2-4BF0-40DF-879D-B495DBB6C326}"/>
              </a:ext>
            </a:extLst>
          </p:cNvPr>
          <p:cNvSpPr txBox="1"/>
          <p:nvPr/>
        </p:nvSpPr>
        <p:spPr>
          <a:xfrm>
            <a:off x="7606602" y="4992611"/>
            <a:ext cx="3637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For more https://www.w3schools.com/cs/cs_intro.asp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FF959-50F9-4593-8419-8FEE7055D0E3}"/>
              </a:ext>
            </a:extLst>
          </p:cNvPr>
          <p:cNvGrpSpPr/>
          <p:nvPr/>
        </p:nvGrpSpPr>
        <p:grpSpPr>
          <a:xfrm>
            <a:off x="1606887" y="3648940"/>
            <a:ext cx="4213097" cy="2326188"/>
            <a:chOff x="1606887" y="3648940"/>
            <a:chExt cx="4213097" cy="23261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0D8883-625D-4AA7-86FD-D3BB53662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6887" y="3648940"/>
              <a:ext cx="4213097" cy="232618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92E142-DFDA-4371-92CB-DFB6F4E14DF3}"/>
                </a:ext>
              </a:extLst>
            </p:cNvPr>
            <p:cNvSpPr/>
            <p:nvPr/>
          </p:nvSpPr>
          <p:spPr>
            <a:xfrm>
              <a:off x="3195376" y="5184771"/>
              <a:ext cx="723481" cy="2311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28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5373-6609-4E75-8837-5AC8367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in Visual Studio</a:t>
            </a:r>
          </a:p>
        </p:txBody>
      </p:sp>
      <p:pic>
        <p:nvPicPr>
          <p:cNvPr id="4" name="Content Placeholder 3" descr="Screenshot of the 'Create a new project' dialog from the start window in Visual Studio 2019">
            <a:extLst>
              <a:ext uri="{FF2B5EF4-FFF2-40B4-BE49-F238E27FC236}">
                <a16:creationId xmlns:a16="http://schemas.microsoft.com/office/drawing/2014/main" id="{F5C1D8C0-7D3B-4D06-BD3E-892618CF80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8" y="1782736"/>
            <a:ext cx="5397992" cy="315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creenshot of the New Project button in Visual Studio 2019.">
            <a:extLst>
              <a:ext uri="{FF2B5EF4-FFF2-40B4-BE49-F238E27FC236}">
                <a16:creationId xmlns:a16="http://schemas.microsoft.com/office/drawing/2014/main" id="{87BEA3FD-0A2B-47C1-83B2-7E0ECF90A7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32" y="1471241"/>
            <a:ext cx="33909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EB246-A5C4-4077-AF16-C314CE6F757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12" y="3358238"/>
            <a:ext cx="4933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0D6D-CD33-45CA-9006-A97AA4BE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43A0F-17CE-49BC-A35B-80F15230E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960" y="3257023"/>
            <a:ext cx="4208585" cy="27202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51F35-EF4A-44C5-BF0C-BAC2229081E1}"/>
              </a:ext>
            </a:extLst>
          </p:cNvPr>
          <p:cNvSpPr txBox="1"/>
          <p:nvPr/>
        </p:nvSpPr>
        <p:spPr>
          <a:xfrm>
            <a:off x="1577590" y="1981503"/>
            <a:ext cx="432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name given to a storage area that is used to store values of various data types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3FA6C-B398-4F06-9D6B-461165036904}"/>
              </a:ext>
            </a:extLst>
          </p:cNvPr>
          <p:cNvSpPr txBox="1"/>
          <p:nvPr/>
        </p:nvSpPr>
        <p:spPr>
          <a:xfrm>
            <a:off x="6551525" y="3693829"/>
            <a:ext cx="3952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Each variable in C# needs to have a specific type, which determines the size and layout of the variable’s memory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7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4874-A55F-46FB-8372-F9432BC2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Primitive Data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18A8F-5F14-431E-A0C3-A4AC79983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938" y="2014194"/>
            <a:ext cx="5423071" cy="3849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4C2A2-6651-490D-B720-4F6F01C33E75}"/>
              </a:ext>
            </a:extLst>
          </p:cNvPr>
          <p:cNvSpPr txBox="1"/>
          <p:nvPr/>
        </p:nvSpPr>
        <p:spPr>
          <a:xfrm>
            <a:off x="7134330" y="3429000"/>
            <a:ext cx="3990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primitive data types </a:t>
            </a:r>
            <a:r>
              <a:rPr lang="en-US" sz="1800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are number, string, Boolean, float etc.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2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B7E6F6-4482-417D-800A-A134FBFD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79" y="2311121"/>
            <a:ext cx="5385917" cy="326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4C89D0-36F4-4EC9-8192-6BC8C286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A6BB-05B3-4D76-8806-16FE0A77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004" y="2014194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What Is Console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E3AD8-3818-4D5B-B8A9-AC0374337F6F}"/>
              </a:ext>
            </a:extLst>
          </p:cNvPr>
          <p:cNvSpPr txBox="1"/>
          <p:nvPr/>
        </p:nvSpPr>
        <p:spPr>
          <a:xfrm>
            <a:off x="1195754" y="2461846"/>
            <a:ext cx="44413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Console application</a:t>
            </a:r>
            <a:r>
              <a:rPr lang="en-US" sz="1400" dirty="0">
                <a:solidFill>
                  <a:srgbClr val="002060"/>
                </a:solidFill>
              </a:rPr>
              <a:t> (</a:t>
            </a:r>
            <a:r>
              <a:rPr lang="en-US" sz="1400" b="1" dirty="0">
                <a:solidFill>
                  <a:srgbClr val="002060"/>
                </a:solidFill>
              </a:rPr>
              <a:t>app</a:t>
            </a:r>
            <a:r>
              <a:rPr lang="en-US" sz="1400" dirty="0">
                <a:solidFill>
                  <a:srgbClr val="002060"/>
                </a:solidFill>
              </a:rPr>
              <a:t>) is a program developed in </a:t>
            </a:r>
            <a:r>
              <a:rPr lang="en-US" sz="1400" b="1" dirty="0">
                <a:solidFill>
                  <a:srgbClr val="002060"/>
                </a:solidFill>
              </a:rPr>
              <a:t>Visual Studio</a:t>
            </a:r>
            <a:r>
              <a:rPr lang="en-US" sz="1400" dirty="0">
                <a:solidFill>
                  <a:srgbClr val="002060"/>
                </a:solidFill>
              </a:rPr>
              <a:t> which accepts input parameter, calls the required service, runs business logic and sends output to the </a:t>
            </a:r>
            <a:r>
              <a:rPr lang="en-US" sz="1400" b="1" dirty="0">
                <a:solidFill>
                  <a:srgbClr val="002060"/>
                </a:solidFill>
              </a:rPr>
              <a:t>console</a:t>
            </a:r>
            <a:r>
              <a:rPr lang="en-US" sz="1400" dirty="0">
                <a:solidFill>
                  <a:srgbClr val="002060"/>
                </a:solidFill>
              </a:rPr>
              <a:t>, this </a:t>
            </a:r>
            <a:r>
              <a:rPr lang="en-US" sz="1400" b="1" dirty="0">
                <a:solidFill>
                  <a:srgbClr val="002060"/>
                </a:solidFill>
              </a:rPr>
              <a:t>console</a:t>
            </a:r>
            <a:r>
              <a:rPr lang="en-US" sz="1400" dirty="0">
                <a:solidFill>
                  <a:srgbClr val="002060"/>
                </a:solidFill>
              </a:rPr>
              <a:t> is known as the command prompt.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D4B01-5028-4FB3-84FF-1A8D3946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31" y="3939006"/>
            <a:ext cx="4027815" cy="22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5BA4-D8DF-4257-B83A-1F4238F8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Console Class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FA9A-6FF6-48ED-89EF-A459F516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7591"/>
            <a:ext cx="10058400" cy="4375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</a:rPr>
              <a:t>What is Console Class in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37F5E-A8E8-4558-861B-7591AC0F8F9E}"/>
              </a:ext>
            </a:extLst>
          </p:cNvPr>
          <p:cNvSpPr txBox="1"/>
          <p:nvPr/>
        </p:nvSpPr>
        <p:spPr>
          <a:xfrm>
            <a:off x="1066798" y="1772234"/>
            <a:ext cx="5446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 order to implement the user interface in console applications, Microsoft provided us with a class called </a:t>
            </a: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Console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Console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class is available in the “</a:t>
            </a: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” namespace. This </a:t>
            </a:r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Console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class provides some methods and properties using which we can implement the user interface in a console application.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823D98-3DFE-4E14-83E7-6556EAEC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63150"/>
              </p:ext>
            </p:extLst>
          </p:nvPr>
        </p:nvGraphicFramePr>
        <p:xfrm>
          <a:off x="6755843" y="784945"/>
          <a:ext cx="4982307" cy="2195295"/>
        </p:xfrm>
        <a:graphic>
          <a:graphicData uri="http://schemas.openxmlformats.org/drawingml/2006/table">
            <a:tbl>
              <a:tblPr/>
              <a:tblGrid>
                <a:gridCol w="1137177">
                  <a:extLst>
                    <a:ext uri="{9D8B030D-6E8A-4147-A177-3AD203B41FA5}">
                      <a16:colId xmlns:a16="http://schemas.microsoft.com/office/drawing/2014/main" val="1574079983"/>
                    </a:ext>
                  </a:extLst>
                </a:gridCol>
                <a:gridCol w="3845130">
                  <a:extLst>
                    <a:ext uri="{9D8B030D-6E8A-4147-A177-3AD203B41FA5}">
                      <a16:colId xmlns:a16="http://schemas.microsoft.com/office/drawing/2014/main" val="3203338700"/>
                    </a:ext>
                  </a:extLst>
                </a:gridCol>
              </a:tblGrid>
              <a:tr h="338638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Property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754169"/>
                  </a:ext>
                </a:extLst>
              </a:tr>
              <a:tr h="408251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Title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Specifies the title of the cons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ole application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409277"/>
                  </a:ext>
                </a:extLst>
              </a:tr>
              <a:tr h="48280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Background color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Specifies the background color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 the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94723"/>
                  </a:ext>
                </a:extLst>
              </a:tr>
              <a:tr h="48280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Foreground color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Specifies the foreground color of 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he</a:t>
                      </a: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130608"/>
                  </a:ext>
                </a:extLst>
              </a:tr>
              <a:tr h="482802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Cursor size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Specifies the height of the cursor in 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the console window </a:t>
                      </a: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“1 to 100”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94690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34EBAE5-5AF1-4F64-9083-1A0A003F5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069" y="571483"/>
            <a:ext cx="31652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Properties of Console Class in C#: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600B0-35F1-4BDF-BCD4-CA851E356F10}"/>
              </a:ext>
            </a:extLst>
          </p:cNvPr>
          <p:cNvSpPr txBox="1"/>
          <p:nvPr/>
        </p:nvSpPr>
        <p:spPr>
          <a:xfrm>
            <a:off x="1066798" y="2499036"/>
            <a:ext cx="35370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effectLst/>
              </a:rPr>
              <a:t>Methods of Console class in C#: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DAC4AA-98C3-42C7-8164-F889C2BF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40374"/>
              </p:ext>
            </p:extLst>
          </p:nvPr>
        </p:nvGraphicFramePr>
        <p:xfrm>
          <a:off x="1135467" y="2737878"/>
          <a:ext cx="9324870" cy="4235302"/>
        </p:xfrm>
        <a:graphic>
          <a:graphicData uri="http://schemas.openxmlformats.org/drawingml/2006/table">
            <a:tbl>
              <a:tblPr/>
              <a:tblGrid>
                <a:gridCol w="4662435">
                  <a:extLst>
                    <a:ext uri="{9D8B030D-6E8A-4147-A177-3AD203B41FA5}">
                      <a16:colId xmlns:a16="http://schemas.microsoft.com/office/drawing/2014/main" val="1346646524"/>
                    </a:ext>
                  </a:extLst>
                </a:gridCol>
                <a:gridCol w="4662435">
                  <a:extLst>
                    <a:ext uri="{9D8B030D-6E8A-4147-A177-3AD203B41FA5}">
                      <a16:colId xmlns:a16="http://schemas.microsoft.com/office/drawing/2014/main" val="1411526698"/>
                    </a:ext>
                  </a:extLst>
                </a:gridCol>
              </a:tblGrid>
              <a:tr h="17074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Method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301120"/>
                  </a:ext>
                </a:extLst>
              </a:tr>
              <a:tr h="101437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Clear()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 clear the screen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758209"/>
                  </a:ext>
                </a:extLst>
              </a:tr>
              <a:tr h="17074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Beep()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Play a beep sound using a PC speaker at runtime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279330"/>
                  </a:ext>
                </a:extLst>
              </a:tr>
              <a:tr h="19526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Resetcolor</a:t>
                      </a:r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Reset the background and foreground color to its default state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98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Write(“string”)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Display the specified message on the console window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38685"/>
                  </a:ext>
                </a:extLst>
              </a:tr>
              <a:tr h="307779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WriteLine(“string”)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Same as the write method but automatically moves the cursor to the next line after printing the message.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78497"/>
                  </a:ext>
                </a:extLst>
              </a:tr>
              <a:tr h="17074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Write(variable)</a:t>
                      </a:r>
                      <a:endParaRPr lang="en-US" sz="1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Displays the value of the given variable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977263"/>
                  </a:ext>
                </a:extLst>
              </a:tr>
              <a:tr h="30777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WriteLine(variable)</a:t>
                      </a:r>
                      <a:endParaRPr lang="en-US" sz="1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Displays the value of the given variable along with moving the cursor to the next line after printing the value of the variable.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016069"/>
                  </a:ext>
                </a:extLst>
              </a:tr>
              <a:tr h="307779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Read()</a:t>
                      </a:r>
                      <a:endParaRPr lang="en-US" sz="1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Read a single character from the keyboard and returns its ASCII value. The Datatype should be int as it returns the ASCII value.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41497"/>
                  </a:ext>
                </a:extLst>
              </a:tr>
              <a:tr h="55649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ReadLine</a:t>
                      </a:r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r>
                        <a:rPr lang="en-US" sz="11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ReadKey</a:t>
                      </a:r>
                      <a:r>
                        <a:rPr lang="en-US" sz="11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Reads a string value from the keyboard and returns the entered value only. As it returns the entered string value so the </a:t>
                      </a:r>
                      <a:r>
                        <a:rPr lang="en-US" sz="11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DataType</a:t>
                      </a: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is going to be a string.</a:t>
                      </a:r>
                    </a:p>
                    <a:p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This method reads a single character from the keyboard and returns that character. The Datatype should be int as it returns the ASCII value. It is a STRUCT Data type which is </a:t>
                      </a:r>
                      <a:r>
                        <a:rPr lang="en-US" sz="11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ConsoleKeyInfo</a:t>
                      </a:r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41228" marR="41228" marT="20614" marB="20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617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11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16fa857-a853-49a0-aa0e-46f019b2edb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F79A0060BBC46BFCD4FCF8493F0EF" ma:contentTypeVersion="11" ma:contentTypeDescription="Create a new document." ma:contentTypeScope="" ma:versionID="fd20a64f16ed469664c4b541a7fe8518">
  <xsd:schema xmlns:xsd="http://www.w3.org/2001/XMLSchema" xmlns:xs="http://www.w3.org/2001/XMLSchema" xmlns:p="http://schemas.microsoft.com/office/2006/metadata/properties" xmlns:ns3="016fa857-a853-49a0-aa0e-46f019b2edbb" xmlns:ns4="4b9f2723-3e5e-4268-88c5-248b722067a9" targetNamespace="http://schemas.microsoft.com/office/2006/metadata/properties" ma:root="true" ma:fieldsID="fe92366455365cece1ef7edd5d517e37" ns3:_="" ns4:_="">
    <xsd:import namespace="016fa857-a853-49a0-aa0e-46f019b2edbb"/>
    <xsd:import namespace="4b9f2723-3e5e-4268-88c5-248b722067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fa857-a853-49a0-aa0e-46f019b2ed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f2723-3e5e-4268-88c5-248b722067a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b9f2723-3e5e-4268-88c5-248b722067a9"/>
    <ds:schemaRef ds:uri="016fa857-a853-49a0-aa0e-46f019b2edb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107CE2-7BC8-4495-A22C-36B203FF0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6fa857-a853-49a0-aa0e-46f019b2edbb"/>
    <ds:schemaRef ds:uri="4b9f2723-3e5e-4268-88c5-248b722067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531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Comic Sans MS</vt:lpstr>
      <vt:lpstr>Trebuchet MS</vt:lpstr>
      <vt:lpstr>Wingdings 3</vt:lpstr>
      <vt:lpstr>Facet</vt:lpstr>
      <vt:lpstr>C# Developer  Tod vachev</vt:lpstr>
      <vt:lpstr>Objectives</vt:lpstr>
      <vt:lpstr>Introduction </vt:lpstr>
      <vt:lpstr>Creating a Project in Visual Studio</vt:lpstr>
      <vt:lpstr>Variable</vt:lpstr>
      <vt:lpstr>Primitive Data Type</vt:lpstr>
      <vt:lpstr>The Console</vt:lpstr>
      <vt:lpstr>Console Class in C#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Developer Tod vachev</dc:title>
  <dc:creator>Tosin  Olowogboye</dc:creator>
  <cp:lastModifiedBy>Tosin  Olowogboye</cp:lastModifiedBy>
  <cp:revision>17</cp:revision>
  <dcterms:created xsi:type="dcterms:W3CDTF">2021-05-29T08:18:46Z</dcterms:created>
  <dcterms:modified xsi:type="dcterms:W3CDTF">2021-05-30T17:23:20Z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0x010100A7BF79A0060BBC46BFCD4FCF8493F0EF</vt:lpwstr>
  </property>
</Properties>
</file>