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6" r:id="rId6"/>
    <p:sldId id="261" r:id="rId7"/>
    <p:sldId id="263" r:id="rId8"/>
    <p:sldId id="265" r:id="rId9"/>
    <p:sldId id="264" r:id="rId10"/>
    <p:sldId id="267" r:id="rId11"/>
    <p:sldId id="270" r:id="rId12"/>
    <p:sldId id="272" r:id="rId13"/>
    <p:sldId id="273" r:id="rId14"/>
    <p:sldId id="268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00F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1"/>
    <p:restoredTop sz="94705"/>
  </p:normalViewPr>
  <p:slideViewPr>
    <p:cSldViewPr snapToGrid="0" snapToObjects="1">
      <p:cViewPr varScale="1">
        <p:scale>
          <a:sx n="127" d="100"/>
          <a:sy n="127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C6218-7339-FD4C-A25B-5B546D208DE5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C37D1-896E-0746-8CD0-CD9CE6D43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42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58199"/>
            <a:ext cx="7772400" cy="23876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1625"/>
            <a:ext cx="6858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5617387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2020/6/26</a:t>
            </a:r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B507E409-7883-884F-BD0B-CC69621F4CB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A429E43-C0DD-E94E-9B5C-8A08409A983A}"/>
              </a:ext>
            </a:extLst>
          </p:cNvPr>
          <p:cNvCxnSpPr>
            <a:cxnSpLocks/>
          </p:cNvCxnSpPr>
          <p:nvPr userDrawn="1"/>
        </p:nvCxnSpPr>
        <p:spPr>
          <a:xfrm>
            <a:off x="685800" y="3670548"/>
            <a:ext cx="7772400" cy="0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F4C917DD-338A-EF48-B03D-43640819C9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4119" y="4286375"/>
            <a:ext cx="1593850" cy="14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4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2020/6/26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E409-7883-884F-BD0B-CC69621F4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17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2020/6/26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E409-7883-884F-BD0B-CC69621F4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0AE1DEF-93A6-0148-A301-AC2A24E2F25C}"/>
              </a:ext>
            </a:extLst>
          </p:cNvPr>
          <p:cNvSpPr/>
          <p:nvPr userDrawn="1"/>
        </p:nvSpPr>
        <p:spPr>
          <a:xfrm>
            <a:off x="314325" y="911225"/>
            <a:ext cx="8515350" cy="49997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05" y="0"/>
            <a:ext cx="7886700" cy="911226"/>
          </a:xfrm>
          <a:noFill/>
          <a:effectLst/>
        </p:spPr>
        <p:txBody>
          <a:bodyPr>
            <a:normAutofit/>
          </a:bodyPr>
          <a:lstStyle>
            <a:lvl1pPr>
              <a:defRPr sz="3600" b="1" i="0" u="none">
                <a:solidFill>
                  <a:schemeClr val="tx2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0772"/>
            <a:ext cx="7886700" cy="4351338"/>
          </a:xfrm>
        </p:spPr>
        <p:txBody>
          <a:bodyPr>
            <a:normAutofit/>
          </a:bodyPr>
          <a:lstStyle>
            <a:lvl1pPr>
              <a:defRPr sz="24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3489" y="503229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2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altLang="ja-JP"/>
              <a:t>2020/6/26</a:t>
            </a:r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fld id="{B507E409-7883-884F-BD0B-CC69621F4CB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C561041-31D0-0B40-8C4E-96ABFB985C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05136" y="18592"/>
            <a:ext cx="956310" cy="872490"/>
          </a:xfrm>
          <a:prstGeom prst="rect">
            <a:avLst/>
          </a:prstGeom>
          <a:effectLst>
            <a:innerShdw blurRad="1270000" dist="2540000" dir="21540000">
              <a:schemeClr val="tx2"/>
            </a:innerShdw>
          </a:effectLst>
        </p:spPr>
      </p:pic>
    </p:spTree>
    <p:extLst>
      <p:ext uri="{BB962C8B-B14F-4D97-AF65-F5344CB8AC3E}">
        <p14:creationId xmlns:p14="http://schemas.microsoft.com/office/powerpoint/2010/main" val="389525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2020/6/26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E409-7883-884F-BD0B-CC69621F4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64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2020/6/26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E409-7883-884F-BD0B-CC69621F4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73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2020/6/26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E409-7883-884F-BD0B-CC69621F4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57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2020/6/26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E409-7883-884F-BD0B-CC69621F4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95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2020/6/26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E409-7883-884F-BD0B-CC69621F4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23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2020/6/26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E409-7883-884F-BD0B-CC69621F4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25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2020/6/26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E409-7883-884F-BD0B-CC69621F4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2020/6/26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7E409-7883-884F-BD0B-CC69621F4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21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mine820/items/14e7c556b358dbc4ee9a" TargetMode="External"/><Relationship Id="rId2" Type="http://schemas.openxmlformats.org/officeDocument/2006/relationships/hyperlink" Target="https://sthalles.github.io/deep_segmentation_networ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hyperlink" Target="https://paperswithcode.com/paper/encoder-decoder-with-atrous-separab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4DB01-325E-7548-BF7E-EFD182DEE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err="1">
                <a:latin typeface="Gautami" panose="020B0502040204020203" pitchFamily="34" charset="0"/>
                <a:cs typeface="Gautami" panose="020B0502040204020203" pitchFamily="34" charset="0"/>
              </a:rPr>
              <a:t>DeepLab</a:t>
            </a:r>
            <a:r>
              <a:rPr kumimoji="1" lang="en-US" altLang="ja-JP" sz="3200" dirty="0">
                <a:latin typeface="Gautami" panose="020B0502040204020203" pitchFamily="34" charset="0"/>
                <a:cs typeface="Gautami" panose="020B0502040204020203" pitchFamily="34" charset="0"/>
              </a:rPr>
              <a:t> v3+:</a:t>
            </a:r>
            <a:br>
              <a:rPr lang="en-US" altLang="ja-JP" sz="3200" dirty="0">
                <a:latin typeface="Gautami" panose="020B0502040204020203" pitchFamily="34" charset="0"/>
                <a:cs typeface="Gautami" panose="020B0502040204020203" pitchFamily="34" charset="0"/>
              </a:rPr>
            </a:br>
            <a:br>
              <a:rPr kumimoji="1" lang="en-US" altLang="ja-JP" sz="3200" dirty="0">
                <a:latin typeface="Gautami" panose="020B0502040204020203" pitchFamily="34" charset="0"/>
                <a:cs typeface="Gautami" panose="020B0502040204020203" pitchFamily="34" charset="0"/>
              </a:rPr>
            </a:br>
            <a:r>
              <a:rPr lang="en" altLang="ja-JP" sz="3200" b="1" dirty="0">
                <a:latin typeface="Gautami" panose="020B0502040204020203" pitchFamily="34" charset="0"/>
                <a:cs typeface="Gautami" panose="020B0502040204020203" pitchFamily="34" charset="0"/>
              </a:rPr>
              <a:t>Encoder-Decoder with </a:t>
            </a:r>
            <a:r>
              <a:rPr lang="en" altLang="ja-JP" sz="3200" b="1" dirty="0" err="1">
                <a:latin typeface="Gautami" panose="020B0502040204020203" pitchFamily="34" charset="0"/>
                <a:cs typeface="Gautami" panose="020B0502040204020203" pitchFamily="34" charset="0"/>
              </a:rPr>
              <a:t>Atrous</a:t>
            </a:r>
            <a:r>
              <a:rPr lang="en" altLang="ja-JP" sz="3200" b="1" dirty="0">
                <a:latin typeface="Gautami" panose="020B0502040204020203" pitchFamily="34" charset="0"/>
                <a:cs typeface="Gautami" panose="020B0502040204020203" pitchFamily="34" charset="0"/>
              </a:rPr>
              <a:t> Separable Convolution for Semantic Image Segmentation</a:t>
            </a:r>
            <a:endParaRPr kumimoji="1" lang="ja-JP" altLang="en-US" sz="3200"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DDD8FE-C518-9D43-86A5-963AA9997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KOBE UNIV / ES5 Lab</a:t>
            </a:r>
          </a:p>
          <a:p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Nakatani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815ACB-311A-2F4B-90AC-63A78343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85AF48-7F21-B745-86CA-895F7E7A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2020/6/26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50645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BE6FB-77FD-024C-91A3-8DB3989D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ASPP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A964EE-ECBB-1F4D-B2A2-ADC88904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/>
              <a:t>・</a:t>
            </a:r>
            <a:r>
              <a:rPr kumimoji="1" lang="en-US" altLang="ja-JP" sz="2000" b="1" dirty="0">
                <a:solidFill>
                  <a:schemeClr val="tx2"/>
                </a:solidFill>
              </a:rPr>
              <a:t>ASPP </a:t>
            </a:r>
            <a:r>
              <a:rPr kumimoji="1" lang="en-US" altLang="ja-JP" sz="2000" dirty="0"/>
              <a:t>(</a:t>
            </a:r>
            <a:r>
              <a:rPr kumimoji="1" lang="en-US" altLang="ja-JP" sz="2000" dirty="0" err="1"/>
              <a:t>Atrous</a:t>
            </a:r>
            <a:r>
              <a:rPr kumimoji="1" lang="en-US" altLang="ja-JP" sz="2000" dirty="0"/>
              <a:t> SPP)</a:t>
            </a:r>
          </a:p>
          <a:p>
            <a:pPr marL="0" indent="0">
              <a:buNone/>
            </a:pPr>
            <a:r>
              <a:rPr kumimoji="1" lang="en-US" altLang="ja-JP" sz="2000" dirty="0" err="1"/>
              <a:t>SPPNet</a:t>
            </a:r>
            <a:r>
              <a:rPr kumimoji="1" lang="ja-JP" altLang="en-US" sz="2000"/>
              <a:t>同様</a:t>
            </a:r>
            <a:r>
              <a:rPr kumimoji="1" lang="en-US" altLang="ja-JP" sz="2000" dirty="0"/>
              <a:t>,</a:t>
            </a:r>
            <a:r>
              <a:rPr kumimoji="1" lang="ja-JP" altLang="en-US" sz="2000"/>
              <a:t>様々なスケールを参照したマップを</a:t>
            </a:r>
            <a:r>
              <a:rPr kumimoji="1" lang="en-US" altLang="ja-JP" sz="2000" dirty="0" err="1"/>
              <a:t>concate</a:t>
            </a:r>
            <a:r>
              <a:rPr kumimoji="1" lang="ja-JP" altLang="en-US" sz="2000"/>
              <a:t>する</a:t>
            </a:r>
            <a:r>
              <a:rPr lang="ja-JP" altLang="en-US" sz="2000"/>
              <a:t>ピラミッド構造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/>
              <a:t>ただし</a:t>
            </a:r>
            <a:r>
              <a:rPr kumimoji="1" lang="en-US" altLang="ja-JP" sz="2000" b="1" dirty="0">
                <a:solidFill>
                  <a:schemeClr val="tx2"/>
                </a:solidFill>
              </a:rPr>
              <a:t>Pooling</a:t>
            </a:r>
            <a:r>
              <a:rPr kumimoji="1" lang="ja-JP" altLang="en-US" sz="2000" b="1">
                <a:solidFill>
                  <a:schemeClr val="tx2"/>
                </a:solidFill>
              </a:rPr>
              <a:t>ではなく、</a:t>
            </a:r>
            <a:r>
              <a:rPr kumimoji="1" lang="en-US" altLang="ja-JP" sz="2000" b="1" dirty="0" err="1">
                <a:solidFill>
                  <a:schemeClr val="tx2"/>
                </a:solidFill>
              </a:rPr>
              <a:t>Atrous</a:t>
            </a:r>
            <a:r>
              <a:rPr kumimoji="1" lang="en-US" altLang="ja-JP" sz="2000" b="1" dirty="0">
                <a:solidFill>
                  <a:schemeClr val="tx2"/>
                </a:solidFill>
              </a:rPr>
              <a:t> Conv</a:t>
            </a:r>
            <a:r>
              <a:rPr kumimoji="1" lang="ja-JP" altLang="en-US" sz="2000"/>
              <a:t>で行なっている</a:t>
            </a:r>
            <a:r>
              <a:rPr kumimoji="1" lang="en-US" altLang="ja-JP" sz="2000" dirty="0"/>
              <a:t>!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518BA2-316E-3644-AD52-798B08E8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2020/6/26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1DFDF5-84B5-3B42-8F98-7000B90F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E409-7883-884F-BD0B-CC69621F4CB6}" type="slidenum">
              <a:rPr lang="ja-JP" altLang="en-US" smtClean="0"/>
              <a:pPr/>
              <a:t>9</a:t>
            </a:fld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A98051B-9131-304D-838C-09D7A2E7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38731"/>
            <a:ext cx="7315200" cy="3817620"/>
          </a:xfrm>
          <a:prstGeom prst="rect">
            <a:avLst/>
          </a:prstGeom>
        </p:spPr>
      </p:pic>
      <p:sp>
        <p:nvSpPr>
          <p:cNvPr id="8" name="フレーム 7">
            <a:extLst>
              <a:ext uri="{FF2B5EF4-FFF2-40B4-BE49-F238E27FC236}">
                <a16:creationId xmlns:a16="http://schemas.microsoft.com/office/drawing/2014/main" id="{6E1918B4-4B72-4647-BB82-302FA7E1BC16}"/>
              </a:ext>
            </a:extLst>
          </p:cNvPr>
          <p:cNvSpPr/>
          <p:nvPr/>
        </p:nvSpPr>
        <p:spPr>
          <a:xfrm>
            <a:off x="3559946" y="2516632"/>
            <a:ext cx="2068498" cy="2335066"/>
          </a:xfrm>
          <a:prstGeom prst="frame">
            <a:avLst>
              <a:gd name="adj1" fmla="val 2904"/>
            </a:avLst>
          </a:prstGeom>
          <a:solidFill>
            <a:srgbClr val="00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3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BE6FB-77FD-024C-91A3-8DB3989D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Employing Decoder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A964EE-ECBB-1F4D-B2A2-ADC88904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ASPP</a:t>
            </a:r>
            <a:r>
              <a:rPr lang="ja-JP" altLang="en-US" sz="2000"/>
              <a:t>の出力と</a:t>
            </a:r>
            <a:r>
              <a:rPr lang="en-US" altLang="ja-JP" sz="2000" dirty="0"/>
              <a:t>DCNN</a:t>
            </a:r>
            <a:r>
              <a:rPr lang="ja-JP" altLang="en-US" sz="2000"/>
              <a:t>の中間マップ</a:t>
            </a:r>
            <a:r>
              <a:rPr lang="en-US" altLang="ja-JP" sz="2000" dirty="0"/>
              <a:t>(</a:t>
            </a:r>
            <a:r>
              <a:rPr lang="ja-JP" altLang="en-US" sz="2000"/>
              <a:t>低レベル特徴を保持</a:t>
            </a:r>
            <a:r>
              <a:rPr lang="en-US" altLang="ja-JP" sz="2000" dirty="0"/>
              <a:t>)</a:t>
            </a:r>
            <a:r>
              <a:rPr lang="ja-JP" altLang="en-US" sz="2000"/>
              <a:t>を</a:t>
            </a:r>
            <a:br>
              <a:rPr lang="en-US" altLang="ja-JP" sz="2000" dirty="0"/>
            </a:br>
            <a:r>
              <a:rPr lang="ja-JP" altLang="en-US" sz="2000"/>
              <a:t>サイズを合わせて</a:t>
            </a:r>
            <a:r>
              <a:rPr lang="en-US" altLang="ja-JP" sz="2000" dirty="0" err="1"/>
              <a:t>concate</a:t>
            </a:r>
            <a:br>
              <a:rPr lang="en-US" altLang="ja-JP" sz="2000" dirty="0"/>
            </a:br>
            <a:r>
              <a:rPr lang="ja-JP" altLang="en-US" sz="2000" b="1">
                <a:solidFill>
                  <a:schemeClr val="tx2"/>
                </a:solidFill>
              </a:rPr>
              <a:t>「</a:t>
            </a:r>
            <a:r>
              <a:rPr lang="en-US" altLang="ja-JP" sz="2000" b="1" dirty="0">
                <a:solidFill>
                  <a:schemeClr val="tx2"/>
                </a:solidFill>
              </a:rPr>
              <a:t>ASPP</a:t>
            </a:r>
            <a:r>
              <a:rPr lang="ja-JP" altLang="en-US" sz="2000" b="1">
                <a:solidFill>
                  <a:schemeClr val="tx2"/>
                </a:solidFill>
              </a:rPr>
              <a:t>で得たマルチスケール特徴</a:t>
            </a:r>
            <a:r>
              <a:rPr lang="en-US" altLang="ja-JP" sz="2000" b="1" dirty="0">
                <a:solidFill>
                  <a:schemeClr val="tx2"/>
                </a:solidFill>
              </a:rPr>
              <a:t>+</a:t>
            </a:r>
            <a:r>
              <a:rPr lang="ja-JP" altLang="en-US" sz="2000" b="1">
                <a:solidFill>
                  <a:schemeClr val="tx2"/>
                </a:solidFill>
              </a:rPr>
              <a:t>さらに低レベルなエッジ特徴」</a:t>
            </a:r>
            <a:r>
              <a:rPr lang="ja-JP" altLang="en-US" sz="2000"/>
              <a:t>を実現</a:t>
            </a:r>
            <a:br>
              <a:rPr lang="en-US" altLang="ja-JP" sz="2000" dirty="0"/>
            </a:br>
            <a:endParaRPr kumimoji="1" lang="en-US" altLang="ja-JP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518BA2-316E-3644-AD52-798B08E8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2020/6/26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1DFDF5-84B5-3B42-8F98-7000B90F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E409-7883-884F-BD0B-CC69621F4CB6}" type="slidenum">
              <a:rPr lang="ja-JP" altLang="en-US" smtClean="0"/>
              <a:pPr/>
              <a:t>10</a:t>
            </a:fld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A98051B-9131-304D-838C-09D7A2E7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38731"/>
            <a:ext cx="7315200" cy="3817620"/>
          </a:xfrm>
          <a:prstGeom prst="rect">
            <a:avLst/>
          </a:prstGeom>
        </p:spPr>
      </p:pic>
      <p:sp>
        <p:nvSpPr>
          <p:cNvPr id="9" name="フレーム 8">
            <a:extLst>
              <a:ext uri="{FF2B5EF4-FFF2-40B4-BE49-F238E27FC236}">
                <a16:creationId xmlns:a16="http://schemas.microsoft.com/office/drawing/2014/main" id="{CE4BF551-94D4-574F-9703-C342CDA1FD2B}"/>
              </a:ext>
            </a:extLst>
          </p:cNvPr>
          <p:cNvSpPr/>
          <p:nvPr/>
        </p:nvSpPr>
        <p:spPr>
          <a:xfrm>
            <a:off x="2028390" y="4829259"/>
            <a:ext cx="5168476" cy="1544508"/>
          </a:xfrm>
          <a:prstGeom prst="frame">
            <a:avLst>
              <a:gd name="adj1" fmla="val 4191"/>
            </a:avLst>
          </a:prstGeom>
          <a:solidFill>
            <a:srgbClr val="00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6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BE6FB-77FD-024C-91A3-8DB3989D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Employing Decoder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A964EE-ECBB-1F4D-B2A2-ADC88904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 err="1"/>
              <a:t>Concate</a:t>
            </a:r>
            <a:r>
              <a:rPr kumimoji="1" lang="ja-JP" altLang="en-US" sz="2000"/>
              <a:t>した後は調整用の</a:t>
            </a:r>
            <a:r>
              <a:rPr kumimoji="1" lang="en-US" altLang="ja-JP" sz="2000" dirty="0"/>
              <a:t>(3,3)Conv</a:t>
            </a:r>
            <a:r>
              <a:rPr kumimoji="1" lang="ja-JP" altLang="en-US" sz="2000"/>
              <a:t>を挟んんで</a:t>
            </a:r>
            <a:r>
              <a:rPr kumimoji="1" lang="en-US" altLang="ja-JP" sz="2000" dirty="0" err="1"/>
              <a:t>Upsampling</a:t>
            </a:r>
            <a:br>
              <a:rPr kumimoji="1" lang="en-US" altLang="ja-JP" sz="2000" dirty="0"/>
            </a:br>
            <a:r>
              <a:rPr kumimoji="1" lang="ja-JP" altLang="en-US" sz="2000"/>
              <a:t>して出力マップへ</a:t>
            </a:r>
            <a:br>
              <a:rPr kumimoji="1" lang="en-US" altLang="ja-JP" sz="2000" dirty="0"/>
            </a:br>
            <a:br>
              <a:rPr kumimoji="1" lang="en-US" altLang="ja-JP" sz="2000" dirty="0"/>
            </a:br>
            <a:r>
              <a:rPr kumimoji="1" lang="ja-JP" altLang="en-US" sz="2000"/>
              <a:t>なお、本論文の</a:t>
            </a:r>
            <a:r>
              <a:rPr kumimoji="1" lang="en-US" altLang="ja-JP" sz="2000" dirty="0" err="1"/>
              <a:t>Upsampling</a:t>
            </a:r>
            <a:r>
              <a:rPr kumimoji="1" lang="ja-JP" altLang="en-US" sz="2000"/>
              <a:t>は全て</a:t>
            </a:r>
            <a:r>
              <a:rPr kumimoji="1" lang="en-US" altLang="ja-JP" sz="2000" dirty="0"/>
              <a:t>Bilinear</a:t>
            </a:r>
            <a:r>
              <a:rPr kumimoji="1" lang="ja-JP" altLang="en-US" sz="2000"/>
              <a:t>補間によるもの</a:t>
            </a:r>
            <a:endParaRPr kumimoji="1" lang="en-US" altLang="ja-JP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518BA2-316E-3644-AD52-798B08E8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2020/6/26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1DFDF5-84B5-3B42-8F98-7000B90F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E409-7883-884F-BD0B-CC69621F4CB6}" type="slidenum">
              <a:rPr lang="ja-JP" altLang="en-US" smtClean="0"/>
              <a:pPr/>
              <a:t>11</a:t>
            </a:fld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A98051B-9131-304D-838C-09D7A2E7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38731"/>
            <a:ext cx="7315200" cy="3817620"/>
          </a:xfrm>
          <a:prstGeom prst="rect">
            <a:avLst/>
          </a:prstGeom>
        </p:spPr>
      </p:pic>
      <p:sp>
        <p:nvSpPr>
          <p:cNvPr id="8" name="フレーム 7">
            <a:extLst>
              <a:ext uri="{FF2B5EF4-FFF2-40B4-BE49-F238E27FC236}">
                <a16:creationId xmlns:a16="http://schemas.microsoft.com/office/drawing/2014/main" id="{C2DEE856-3FCF-A045-B68C-7E41718654D3}"/>
              </a:ext>
            </a:extLst>
          </p:cNvPr>
          <p:cNvSpPr/>
          <p:nvPr/>
        </p:nvSpPr>
        <p:spPr>
          <a:xfrm>
            <a:off x="4715522" y="5242388"/>
            <a:ext cx="2357967" cy="1003177"/>
          </a:xfrm>
          <a:prstGeom prst="frame">
            <a:avLst>
              <a:gd name="adj1" fmla="val 3762"/>
            </a:avLst>
          </a:prstGeom>
          <a:solidFill>
            <a:srgbClr val="00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39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C65BF-F7D0-AD45-AC0E-5401992B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10E106-5D12-EA42-BA97-229720164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シンプルなアプローチで最大限にマルチスケールな特徴を獲得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モデル内にプーリングがない</a:t>
            </a:r>
            <a:r>
              <a:rPr lang="en-US" altLang="ja-JP" dirty="0"/>
              <a:t>!(GAP</a:t>
            </a:r>
            <a:r>
              <a:rPr lang="ja-JP" altLang="en-US"/>
              <a:t>は除く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/>
              <a:t>かつ、</a:t>
            </a:r>
            <a:r>
              <a:rPr lang="en-US" altLang="ja-JP" dirty="0"/>
              <a:t>Conv</a:t>
            </a:r>
            <a:r>
              <a:rPr lang="ja-JP" altLang="en-US"/>
              <a:t>は計算量の少ない</a:t>
            </a:r>
            <a:r>
              <a:rPr lang="en-US" altLang="ja-JP" dirty="0"/>
              <a:t>Sep Conv</a:t>
            </a:r>
            <a:r>
              <a:rPr lang="ja-JP" altLang="en-US"/>
              <a:t>で実現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085673-93E5-5542-A4A5-F92298D1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2020/6/26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362E85-D1CF-F649-866A-AB622BB6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E409-7883-884F-BD0B-CC69621F4CB6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846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F0909-56F8-6E48-8BF0-F387C5BC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F1658C-E9A9-3647-A63C-D34C38CDF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0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https://sthalles.github.io/deep_segmentation_network/</a:t>
            </a:r>
            <a:br>
              <a:rPr lang="en" altLang="ja-JP" sz="2000" dirty="0">
                <a:solidFill>
                  <a:schemeClr val="tx2"/>
                </a:solidFill>
              </a:rPr>
            </a:br>
            <a:r>
              <a:rPr lang="en" altLang="ja-JP" sz="2000" dirty="0"/>
              <a:t> (</a:t>
            </a:r>
            <a:r>
              <a:rPr lang="ja-JP" altLang="en-US" sz="2000"/>
              <a:t>神</a:t>
            </a:r>
            <a:r>
              <a:rPr lang="en-US" altLang="ja-JP" sz="2000" dirty="0"/>
              <a:t>,</a:t>
            </a:r>
            <a:r>
              <a:rPr lang="ja-JP" altLang="en-US" sz="2000"/>
              <a:t>細かい</a:t>
            </a:r>
            <a:r>
              <a:rPr lang="en-US" altLang="ja-JP" sz="2000" dirty="0" err="1"/>
              <a:t>tesnor</a:t>
            </a:r>
            <a:r>
              <a:rPr lang="ja-JP" altLang="en-US" sz="2000"/>
              <a:t>の</a:t>
            </a:r>
            <a:r>
              <a:rPr lang="en-US" altLang="ja-JP" sz="2000" dirty="0"/>
              <a:t>shape</a:t>
            </a:r>
            <a:r>
              <a:rPr lang="ja-JP" altLang="en-US" sz="2000"/>
              <a:t>まで</a:t>
            </a:r>
            <a:r>
              <a:rPr lang="en-US" altLang="ja-JP" sz="2000" dirty="0"/>
              <a:t>code</a:t>
            </a:r>
            <a:r>
              <a:rPr lang="ja-JP" altLang="en-US" sz="2000"/>
              <a:t>付きでここを見たら一番わかる</a:t>
            </a:r>
            <a:r>
              <a:rPr lang="en-US" altLang="ja-JP" sz="2000" dirty="0"/>
              <a:t>)</a:t>
            </a:r>
            <a:br>
              <a:rPr lang="en-US" altLang="ja-JP" sz="2000" dirty="0"/>
            </a:br>
            <a:endParaRPr lang="en-US" altLang="ja-JP" sz="2000" dirty="0"/>
          </a:p>
          <a:p>
            <a:r>
              <a:rPr lang="en" altLang="ja-JP" sz="20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https://qiita.com/mine820/items/14e7c556b358dbc4ee9a</a:t>
            </a:r>
            <a:br>
              <a:rPr lang="en" altLang="ja-JP" sz="2000" dirty="0">
                <a:solidFill>
                  <a:schemeClr val="tx2"/>
                </a:solidFill>
              </a:rPr>
            </a:br>
            <a:r>
              <a:rPr lang="en-US" altLang="ja-JP" sz="2000" dirty="0"/>
              <a:t>(</a:t>
            </a:r>
            <a:r>
              <a:rPr lang="ja-JP" altLang="en-US" sz="2000"/>
              <a:t>一応日本語で、翻訳怪しめ</a:t>
            </a:r>
            <a:r>
              <a:rPr lang="en-US" altLang="ja-JP" sz="2000" dirty="0"/>
              <a:t>)</a:t>
            </a:r>
            <a:br>
              <a:rPr lang="en-US" altLang="ja-JP" sz="2000" dirty="0"/>
            </a:br>
            <a:endParaRPr lang="en-US" altLang="ja-JP" sz="2000" dirty="0"/>
          </a:p>
          <a:p>
            <a:endParaRPr lang="en" altLang="ja-JP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426D3C-26F9-5B41-9843-18725778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2020/6/26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6E4D6C-A600-864D-9154-F68C02AC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E409-7883-884F-BD0B-CC69621F4CB6}" type="slidenum">
              <a:rPr lang="ja-JP" altLang="en-US" smtClean="0"/>
              <a:pPr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9246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B62A7-B26C-9C48-8404-0C837A6D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DeepLab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0560-EE74-874C-84B4-1EBED284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/>
              <a:t>Google</a:t>
            </a:r>
            <a:r>
              <a:rPr kumimoji="1" lang="ja-JP" altLang="en-US" sz="2000"/>
              <a:t>によって発表された</a:t>
            </a:r>
            <a:r>
              <a:rPr kumimoji="1" lang="en-US" altLang="ja-JP" sz="2000" dirty="0"/>
              <a:t>segmentation model</a:t>
            </a:r>
          </a:p>
          <a:p>
            <a:endParaRPr lang="en-US" altLang="ja-JP" sz="2000" dirty="0"/>
          </a:p>
          <a:p>
            <a:r>
              <a:rPr kumimoji="1" lang="en-US" altLang="ja-JP" sz="2000" dirty="0"/>
              <a:t>2015</a:t>
            </a:r>
            <a:r>
              <a:rPr kumimoji="1" lang="ja-JP" altLang="en-US" sz="2000"/>
              <a:t>年の</a:t>
            </a:r>
            <a:r>
              <a:rPr kumimoji="1" lang="en-US" altLang="ja-JP" sz="2000" dirty="0" err="1"/>
              <a:t>DeepLab</a:t>
            </a:r>
            <a:r>
              <a:rPr kumimoji="1" lang="en-US" altLang="ja-JP" sz="2000" dirty="0"/>
              <a:t> v1</a:t>
            </a:r>
            <a:r>
              <a:rPr lang="ja-JP" altLang="en-US" sz="2000"/>
              <a:t>に始まり</a:t>
            </a:r>
            <a:r>
              <a:rPr lang="en-US" altLang="ja-JP" sz="2000" dirty="0" err="1"/>
              <a:t>DeepLab</a:t>
            </a:r>
            <a:r>
              <a:rPr lang="en-US" altLang="ja-JP" sz="2000" dirty="0"/>
              <a:t> v3+</a:t>
            </a:r>
            <a:r>
              <a:rPr lang="ja-JP" altLang="en-US" sz="2000"/>
              <a:t>まで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en-US" altLang="ja-JP" sz="2000" dirty="0"/>
              <a:t>VOC2012</a:t>
            </a:r>
            <a:r>
              <a:rPr lang="ja-JP" altLang="en-US" sz="2000"/>
              <a:t>の</a:t>
            </a:r>
            <a:r>
              <a:rPr lang="en-US" altLang="ja-JP" sz="2000" dirty="0" err="1"/>
              <a:t>miou</a:t>
            </a:r>
            <a:r>
              <a:rPr lang="ja-JP" altLang="en-US" sz="2000"/>
              <a:t>は</a:t>
            </a:r>
            <a:r>
              <a:rPr lang="en-US" altLang="ja-JP" sz="2000" dirty="0"/>
              <a:t>89%</a:t>
            </a:r>
            <a:r>
              <a:rPr lang="ja-JP" altLang="en-US" sz="2000"/>
              <a:t>かつ使用しやすい</a:t>
            </a:r>
            <a:br>
              <a:rPr lang="en-US" altLang="ja-JP" sz="2000" dirty="0"/>
            </a:br>
            <a:r>
              <a:rPr lang="en-US" altLang="ja-JP" sz="2000" dirty="0"/>
              <a:t>(</a:t>
            </a:r>
            <a:r>
              <a:rPr lang="ja-JP" altLang="en-US" sz="2000"/>
              <a:t>公開実装があり解説が豊富・モデルが簡略</a:t>
            </a:r>
            <a:r>
              <a:rPr lang="en-US" altLang="ja-JP" sz="2000" dirty="0"/>
              <a:t>)</a:t>
            </a:r>
            <a:endParaRPr kumimoji="1" lang="en-US" altLang="ja-JP" sz="2000" dirty="0"/>
          </a:p>
          <a:p>
            <a:endParaRPr kumimoji="1" lang="ja-JP" altLang="en-US" sz="2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9F5741-711B-C343-8D6B-113DBE9F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E409-7883-884F-BD0B-CC69621F4CB6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71363E-136A-D14B-948A-C350026D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2020/6/26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879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96E07DA-CC1E-884C-A308-F2690E0E71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27" t="14157" r="28807" b="30196"/>
          <a:stretch/>
        </p:blipFill>
        <p:spPr>
          <a:xfrm>
            <a:off x="545948" y="1124278"/>
            <a:ext cx="7718772" cy="559719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028F6AE-E75F-2E4C-9728-1A5AA3BB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DeepLab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6CD8F1-D74F-E14A-8BD9-C071631C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2020/6/26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70A71A-AC02-7248-AB35-7C13366E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E409-7883-884F-BD0B-CC69621F4CB6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D0D5464-A443-EC47-9343-A9A81F070539}"/>
              </a:ext>
            </a:extLst>
          </p:cNvPr>
          <p:cNvSpPr/>
          <p:nvPr/>
        </p:nvSpPr>
        <p:spPr>
          <a:xfrm>
            <a:off x="4802294" y="1997725"/>
            <a:ext cx="1225973" cy="201976"/>
          </a:xfrm>
          <a:prstGeom prst="rect">
            <a:avLst/>
          </a:prstGeom>
          <a:solidFill>
            <a:srgbClr val="00FD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943A2B-87DD-F348-9C7E-1266FAF659BF}"/>
              </a:ext>
            </a:extLst>
          </p:cNvPr>
          <p:cNvSpPr/>
          <p:nvPr/>
        </p:nvSpPr>
        <p:spPr>
          <a:xfrm>
            <a:off x="667617" y="5221357"/>
            <a:ext cx="7807977" cy="556591"/>
          </a:xfrm>
          <a:prstGeom prst="rect">
            <a:avLst/>
          </a:prstGeom>
          <a:solidFill>
            <a:srgbClr val="00FD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AA8599-DE14-8649-A7A9-C7F109CDB655}"/>
              </a:ext>
            </a:extLst>
          </p:cNvPr>
          <p:cNvSpPr txBox="1"/>
          <p:nvPr/>
        </p:nvSpPr>
        <p:spPr>
          <a:xfrm>
            <a:off x="4323451" y="4170065"/>
            <a:ext cx="3023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SOTA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ではないが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使いやすさは抜群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(Google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様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857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BE6FB-77FD-024C-91A3-8DB3989D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DeepLab</a:t>
            </a:r>
            <a:r>
              <a:rPr kumimoji="1" lang="en-US" altLang="ja-JP" dirty="0"/>
              <a:t> v3+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A964EE-ECBB-1F4D-B2A2-ADC88904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Encoder-Decoder with Atrous Separable Convolution for Semantic Image Segmentation</a:t>
            </a:r>
            <a:br>
              <a:rPr lang="en" altLang="ja-JP" sz="2000" dirty="0"/>
            </a:br>
            <a:r>
              <a:rPr lang="en" altLang="ja-JP" sz="2000" dirty="0"/>
              <a:t>(ECCV2018, Google Inc.)</a:t>
            </a:r>
            <a:endParaRPr kumimoji="1" lang="ja-JP" altLang="en-US" sz="20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518BA2-316E-3644-AD52-798B08E8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2020/6/26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1DFDF5-84B5-3B42-8F98-7000B90F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E409-7883-884F-BD0B-CC69621F4CB6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A98051B-9131-304D-838C-09D7A2E70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38731"/>
            <a:ext cx="7315200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BE6FB-77FD-024C-91A3-8DB3989D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DeepLab</a:t>
            </a:r>
            <a:r>
              <a:rPr kumimoji="1" lang="en-US" altLang="ja-JP" dirty="0"/>
              <a:t> v3+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A964EE-ECBB-1F4D-B2A2-ADC88904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/>
              <a:t>課題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①</a:t>
            </a:r>
            <a:r>
              <a:rPr kumimoji="1" lang="en-US" altLang="ja-JP" sz="2000" dirty="0"/>
              <a:t>Pooling</a:t>
            </a:r>
            <a:r>
              <a:rPr kumimoji="1" lang="ja-JP" altLang="en-US" sz="2000"/>
              <a:t>等のダウンサンプリングでエッジなどの低レベル情報が失われる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②</a:t>
            </a:r>
            <a:r>
              <a:rPr lang="ja-JP" altLang="en-US" sz="2000"/>
              <a:t>最終マップを得るアップサンプリング時の空間方向の変換の精度</a:t>
            </a:r>
            <a:endParaRPr kumimoji="1" lang="ja-JP" altLang="en-US" sz="20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518BA2-316E-3644-AD52-798B08E8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2020/6/26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1DFDF5-84B5-3B42-8F98-7000B90F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E409-7883-884F-BD0B-CC69621F4CB6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A98051B-9131-304D-838C-09D7A2E7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38731"/>
            <a:ext cx="7315200" cy="3817620"/>
          </a:xfrm>
          <a:prstGeom prst="rect">
            <a:avLst/>
          </a:prstGeom>
        </p:spPr>
      </p:pic>
      <p:sp>
        <p:nvSpPr>
          <p:cNvPr id="7" name="フレーム 6">
            <a:extLst>
              <a:ext uri="{FF2B5EF4-FFF2-40B4-BE49-F238E27FC236}">
                <a16:creationId xmlns:a16="http://schemas.microsoft.com/office/drawing/2014/main" id="{79891FA5-8854-334C-9112-28D3AF745A92}"/>
              </a:ext>
            </a:extLst>
          </p:cNvPr>
          <p:cNvSpPr/>
          <p:nvPr/>
        </p:nvSpPr>
        <p:spPr>
          <a:xfrm>
            <a:off x="2086252" y="3133817"/>
            <a:ext cx="1322773" cy="1003177"/>
          </a:xfrm>
          <a:prstGeom prst="frame">
            <a:avLst>
              <a:gd name="adj1" fmla="val 3762"/>
            </a:avLst>
          </a:prstGeom>
          <a:solidFill>
            <a:srgbClr val="00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8" name="フレーム 7">
            <a:extLst>
              <a:ext uri="{FF2B5EF4-FFF2-40B4-BE49-F238E27FC236}">
                <a16:creationId xmlns:a16="http://schemas.microsoft.com/office/drawing/2014/main" id="{6E1918B4-4B72-4647-BB82-302FA7E1BC16}"/>
              </a:ext>
            </a:extLst>
          </p:cNvPr>
          <p:cNvSpPr/>
          <p:nvPr/>
        </p:nvSpPr>
        <p:spPr>
          <a:xfrm>
            <a:off x="3559946" y="2516632"/>
            <a:ext cx="2068498" cy="2295211"/>
          </a:xfrm>
          <a:prstGeom prst="frame">
            <a:avLst>
              <a:gd name="adj1" fmla="val 2904"/>
            </a:avLst>
          </a:prstGeom>
          <a:solidFill>
            <a:srgbClr val="00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9" name="フレーム 8">
            <a:extLst>
              <a:ext uri="{FF2B5EF4-FFF2-40B4-BE49-F238E27FC236}">
                <a16:creationId xmlns:a16="http://schemas.microsoft.com/office/drawing/2014/main" id="{DEA45D0B-884D-6642-9CE5-5E3A3C227E4B}"/>
              </a:ext>
            </a:extLst>
          </p:cNvPr>
          <p:cNvSpPr/>
          <p:nvPr/>
        </p:nvSpPr>
        <p:spPr>
          <a:xfrm>
            <a:off x="2028390" y="4829259"/>
            <a:ext cx="5168476" cy="1544508"/>
          </a:xfrm>
          <a:prstGeom prst="frame">
            <a:avLst>
              <a:gd name="adj1" fmla="val 4191"/>
            </a:avLst>
          </a:prstGeom>
          <a:solidFill>
            <a:srgbClr val="00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8FEA995-A826-6C4D-A1BD-182B1E888437}"/>
              </a:ext>
            </a:extLst>
          </p:cNvPr>
          <p:cNvSpPr txBox="1"/>
          <p:nvPr/>
        </p:nvSpPr>
        <p:spPr>
          <a:xfrm>
            <a:off x="2364298" y="287621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DCNN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4947121-0329-B342-B21A-18345A6DCEBD}"/>
              </a:ext>
            </a:extLst>
          </p:cNvPr>
          <p:cNvSpPr txBox="1"/>
          <p:nvPr/>
        </p:nvSpPr>
        <p:spPr>
          <a:xfrm>
            <a:off x="4241621" y="237065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ASPP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F5C2FA4-6475-724B-9EC4-AF1D06F37392}"/>
              </a:ext>
            </a:extLst>
          </p:cNvPr>
          <p:cNvSpPr txBox="1"/>
          <p:nvPr/>
        </p:nvSpPr>
        <p:spPr>
          <a:xfrm>
            <a:off x="628650" y="5907864"/>
            <a:ext cx="201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Employing Decoder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57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BE6FB-77FD-024C-91A3-8DB3989D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DeepLab</a:t>
            </a:r>
            <a:r>
              <a:rPr kumimoji="1" lang="en-US" altLang="ja-JP" dirty="0"/>
              <a:t> v3+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A964EE-ECBB-1F4D-B2A2-ADC88904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/>
              <a:t>課題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①</a:t>
            </a:r>
            <a:r>
              <a:rPr kumimoji="1" lang="en-US" altLang="ja-JP" sz="2000" dirty="0"/>
              <a:t>Pooling</a:t>
            </a:r>
            <a:r>
              <a:rPr kumimoji="1" lang="ja-JP" altLang="en-US" sz="2000"/>
              <a:t>等のダウンサンプリングでエッジなどの低レベル情報が失われる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②</a:t>
            </a:r>
            <a:r>
              <a:rPr lang="ja-JP" altLang="en-US" sz="2000"/>
              <a:t>最終マップを得るアップサンプリング時の空間方向の変換の精度</a:t>
            </a:r>
            <a:endParaRPr kumimoji="1" lang="ja-JP" altLang="en-US" sz="20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518BA2-316E-3644-AD52-798B08E8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2020/6/26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1DFDF5-84B5-3B42-8F98-7000B90F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E409-7883-884F-BD0B-CC69621F4CB6}" type="slidenum">
              <a:rPr lang="ja-JP" altLang="en-US" smtClean="0"/>
              <a:pPr/>
              <a:t>5</a:t>
            </a:fld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A98051B-9131-304D-838C-09D7A2E7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38731"/>
            <a:ext cx="7315200" cy="3817620"/>
          </a:xfrm>
          <a:prstGeom prst="rect">
            <a:avLst/>
          </a:prstGeom>
        </p:spPr>
      </p:pic>
      <p:sp>
        <p:nvSpPr>
          <p:cNvPr id="7" name="フレーム 6">
            <a:extLst>
              <a:ext uri="{FF2B5EF4-FFF2-40B4-BE49-F238E27FC236}">
                <a16:creationId xmlns:a16="http://schemas.microsoft.com/office/drawing/2014/main" id="{79891FA5-8854-334C-9112-28D3AF745A92}"/>
              </a:ext>
            </a:extLst>
          </p:cNvPr>
          <p:cNvSpPr/>
          <p:nvPr/>
        </p:nvSpPr>
        <p:spPr>
          <a:xfrm>
            <a:off x="2086252" y="3133817"/>
            <a:ext cx="1322773" cy="1003177"/>
          </a:xfrm>
          <a:prstGeom prst="frame">
            <a:avLst>
              <a:gd name="adj1" fmla="val 3762"/>
            </a:avLst>
          </a:prstGeom>
          <a:solidFill>
            <a:srgbClr val="00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8" name="フレーム 7">
            <a:extLst>
              <a:ext uri="{FF2B5EF4-FFF2-40B4-BE49-F238E27FC236}">
                <a16:creationId xmlns:a16="http://schemas.microsoft.com/office/drawing/2014/main" id="{6E1918B4-4B72-4647-BB82-302FA7E1BC16}"/>
              </a:ext>
            </a:extLst>
          </p:cNvPr>
          <p:cNvSpPr/>
          <p:nvPr/>
        </p:nvSpPr>
        <p:spPr>
          <a:xfrm>
            <a:off x="3559946" y="2516632"/>
            <a:ext cx="2068498" cy="2295211"/>
          </a:xfrm>
          <a:prstGeom prst="frame">
            <a:avLst>
              <a:gd name="adj1" fmla="val 2904"/>
            </a:avLst>
          </a:prstGeom>
          <a:solidFill>
            <a:srgbClr val="00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9" name="フレーム 8">
            <a:extLst>
              <a:ext uri="{FF2B5EF4-FFF2-40B4-BE49-F238E27FC236}">
                <a16:creationId xmlns:a16="http://schemas.microsoft.com/office/drawing/2014/main" id="{DEA45D0B-884D-6642-9CE5-5E3A3C227E4B}"/>
              </a:ext>
            </a:extLst>
          </p:cNvPr>
          <p:cNvSpPr/>
          <p:nvPr/>
        </p:nvSpPr>
        <p:spPr>
          <a:xfrm>
            <a:off x="2028390" y="4829259"/>
            <a:ext cx="5168476" cy="1544508"/>
          </a:xfrm>
          <a:prstGeom prst="frame">
            <a:avLst>
              <a:gd name="adj1" fmla="val 4191"/>
            </a:avLst>
          </a:prstGeom>
          <a:solidFill>
            <a:srgbClr val="00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2AF34FB-7EC7-0545-A60E-84310F67C692}"/>
              </a:ext>
            </a:extLst>
          </p:cNvPr>
          <p:cNvSpPr txBox="1"/>
          <p:nvPr/>
        </p:nvSpPr>
        <p:spPr>
          <a:xfrm>
            <a:off x="2753286" y="6356351"/>
            <a:ext cx="3924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>
                <a:solidFill>
                  <a:schemeClr val="tx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この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r>
              <a:rPr kumimoji="1" lang="ja-JP" altLang="en-US" sz="2000" b="1">
                <a:solidFill>
                  <a:schemeClr val="tx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つのモジュールで課題を解決</a:t>
            </a:r>
            <a:r>
              <a:rPr kumimoji="1" lang="en-US" altLang="ja-JP" sz="2000" b="1" dirty="0">
                <a:solidFill>
                  <a:schemeClr val="tx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!!</a:t>
            </a:r>
            <a:endParaRPr kumimoji="1" lang="ja-JP" altLang="en-US" sz="2000" b="1">
              <a:solidFill>
                <a:schemeClr val="tx2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8FEA995-A826-6C4D-A1BD-182B1E888437}"/>
              </a:ext>
            </a:extLst>
          </p:cNvPr>
          <p:cNvSpPr txBox="1"/>
          <p:nvPr/>
        </p:nvSpPr>
        <p:spPr>
          <a:xfrm>
            <a:off x="2364298" y="287621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DCNN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4947121-0329-B342-B21A-18345A6DCEBD}"/>
              </a:ext>
            </a:extLst>
          </p:cNvPr>
          <p:cNvSpPr txBox="1"/>
          <p:nvPr/>
        </p:nvSpPr>
        <p:spPr>
          <a:xfrm>
            <a:off x="4241621" y="237065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ASPP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F5C2FA4-6475-724B-9EC4-AF1D06F37392}"/>
              </a:ext>
            </a:extLst>
          </p:cNvPr>
          <p:cNvSpPr txBox="1"/>
          <p:nvPr/>
        </p:nvSpPr>
        <p:spPr>
          <a:xfrm>
            <a:off x="628650" y="5907864"/>
            <a:ext cx="201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Employing Decoder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474C319-7D88-5444-AB63-23D8A2A02110}"/>
              </a:ext>
            </a:extLst>
          </p:cNvPr>
          <p:cNvSpPr txBox="1"/>
          <p:nvPr/>
        </p:nvSpPr>
        <p:spPr>
          <a:xfrm>
            <a:off x="4612628" y="1057203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そもそも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Pooling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は細かい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情報を切っちゃう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高レベル特徴が欲しい画像分類向きの処理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459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BE6FB-77FD-024C-91A3-8DB3989D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DCNN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A964EE-ECBB-1F4D-B2A2-ADC88904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/>
              <a:t>DCNN (Deep Convolutional Neural Networks)</a:t>
            </a:r>
            <a:br>
              <a:rPr lang="en-US" altLang="ja-JP" sz="2000" dirty="0"/>
            </a:br>
            <a:r>
              <a:rPr lang="en-US" altLang="ja-JP" sz="2000" dirty="0"/>
              <a:t>backbone</a:t>
            </a:r>
            <a:r>
              <a:rPr lang="ja-JP" altLang="en-US" sz="2000"/>
              <a:t>として特徴抽出を行う</a:t>
            </a:r>
            <a:br>
              <a:rPr lang="en-US" altLang="ja-JP" sz="2000" dirty="0"/>
            </a:br>
            <a:r>
              <a:rPr lang="en-US" altLang="ja-JP" sz="2000" dirty="0"/>
              <a:t>v1</a:t>
            </a:r>
            <a:r>
              <a:rPr lang="ja-JP" altLang="en-US" sz="2000"/>
              <a:t>では</a:t>
            </a:r>
            <a:r>
              <a:rPr lang="en-US" altLang="ja-JP" sz="2000" dirty="0"/>
              <a:t>VGG16</a:t>
            </a:r>
            <a:r>
              <a:rPr lang="ja-JP" altLang="en-US" sz="2000"/>
              <a:t>、</a:t>
            </a:r>
            <a:r>
              <a:rPr lang="en-US" altLang="ja-JP" sz="2000" dirty="0"/>
              <a:t>v2</a:t>
            </a:r>
            <a:r>
              <a:rPr lang="ja-JP" altLang="en-US" sz="2000"/>
              <a:t>・</a:t>
            </a:r>
            <a:r>
              <a:rPr lang="en-US" altLang="ja-JP" sz="2000" dirty="0"/>
              <a:t>v3</a:t>
            </a:r>
            <a:r>
              <a:rPr lang="ja-JP" altLang="en-US" sz="2000"/>
              <a:t>では</a:t>
            </a:r>
            <a:r>
              <a:rPr lang="en-US" altLang="ja-JP" sz="2000" dirty="0" err="1"/>
              <a:t>ResNet</a:t>
            </a:r>
            <a:r>
              <a:rPr lang="ja-JP" altLang="en-US" sz="2000"/>
              <a:t>、</a:t>
            </a:r>
            <a:r>
              <a:rPr lang="en-US" altLang="ja-JP" sz="2000" dirty="0"/>
              <a:t>v3+</a:t>
            </a:r>
            <a:r>
              <a:rPr lang="ja-JP" altLang="en-US" sz="2000"/>
              <a:t>では</a:t>
            </a:r>
            <a:r>
              <a:rPr lang="ja-JP" altLang="en-US" sz="2000" b="1">
                <a:solidFill>
                  <a:schemeClr val="tx2"/>
                </a:solidFill>
              </a:rPr>
              <a:t>改良版</a:t>
            </a:r>
            <a:r>
              <a:rPr lang="en-US" altLang="ja-JP" sz="2000" b="1" dirty="0" err="1">
                <a:solidFill>
                  <a:schemeClr val="tx2"/>
                </a:solidFill>
              </a:rPr>
              <a:t>Xception</a:t>
            </a:r>
            <a:r>
              <a:rPr lang="ja-JP" altLang="en-US" sz="2000"/>
              <a:t>を採用</a:t>
            </a:r>
            <a:br>
              <a:rPr lang="en-US" altLang="ja-JP" sz="2000" dirty="0"/>
            </a:br>
            <a:endParaRPr kumimoji="1" lang="en-US" altLang="ja-JP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518BA2-316E-3644-AD52-798B08E8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2020/6/26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1DFDF5-84B5-3B42-8F98-7000B90F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E409-7883-884F-BD0B-CC69621F4CB6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A98051B-9131-304D-838C-09D7A2E7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38731"/>
            <a:ext cx="7315200" cy="3817620"/>
          </a:xfrm>
          <a:prstGeom prst="rect">
            <a:avLst/>
          </a:prstGeom>
        </p:spPr>
      </p:pic>
      <p:sp>
        <p:nvSpPr>
          <p:cNvPr id="7" name="フレーム 6">
            <a:extLst>
              <a:ext uri="{FF2B5EF4-FFF2-40B4-BE49-F238E27FC236}">
                <a16:creationId xmlns:a16="http://schemas.microsoft.com/office/drawing/2014/main" id="{E437A7DC-BFB8-0E4A-8EA2-CD8C7DB8E5A8}"/>
              </a:ext>
            </a:extLst>
          </p:cNvPr>
          <p:cNvSpPr/>
          <p:nvPr/>
        </p:nvSpPr>
        <p:spPr>
          <a:xfrm>
            <a:off x="2086252" y="3133817"/>
            <a:ext cx="1322773" cy="1003177"/>
          </a:xfrm>
          <a:prstGeom prst="frame">
            <a:avLst>
              <a:gd name="adj1" fmla="val 3762"/>
            </a:avLst>
          </a:prstGeom>
          <a:solidFill>
            <a:srgbClr val="00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14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9FC5A-31F8-634B-843F-40C4AD84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DCNN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3E27E7-DBAF-1343-8944-6CDDE6191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b="1" dirty="0" err="1">
                <a:solidFill>
                  <a:schemeClr val="tx2"/>
                </a:solidFill>
              </a:rPr>
              <a:t>Atrous</a:t>
            </a:r>
            <a:r>
              <a:rPr kumimoji="1" lang="en-US" altLang="ja-JP" sz="2000" b="1" dirty="0">
                <a:solidFill>
                  <a:schemeClr val="tx2"/>
                </a:solidFill>
              </a:rPr>
              <a:t> Convolution</a:t>
            </a:r>
            <a:br>
              <a:rPr lang="en-US" altLang="ja-JP" sz="2000" dirty="0"/>
            </a:br>
            <a:r>
              <a:rPr lang="ja-JP" altLang="en-US" sz="2000"/>
              <a:t>拡張畳み込み、穴あき畳み込みとも</a:t>
            </a:r>
            <a:br>
              <a:rPr lang="en-US" altLang="ja-JP" sz="2000" dirty="0"/>
            </a:br>
            <a:r>
              <a:rPr lang="en-US" altLang="ja-JP" sz="2000" dirty="0"/>
              <a:t>①</a:t>
            </a:r>
            <a:r>
              <a:rPr lang="ja-JP" altLang="en-US" sz="2000"/>
              <a:t>の原因となる</a:t>
            </a:r>
            <a:r>
              <a:rPr lang="en-US" altLang="ja-JP" sz="2000" dirty="0"/>
              <a:t>Pooling</a:t>
            </a:r>
            <a:r>
              <a:rPr lang="ja-JP" altLang="en-US" sz="2000"/>
              <a:t>をこの処理に置き換える</a:t>
            </a:r>
            <a:br>
              <a:rPr lang="en-US" altLang="ja-JP" sz="2000" dirty="0"/>
            </a:br>
            <a:r>
              <a:rPr lang="en-US" altLang="ja-JP" sz="2000" dirty="0"/>
              <a:t>r-1</a:t>
            </a:r>
            <a:r>
              <a:rPr lang="ja-JP" altLang="en-US" sz="2000"/>
              <a:t>ピクセル飛ばして</a:t>
            </a:r>
            <a:r>
              <a:rPr lang="en-US" altLang="ja-JP" sz="2000" dirty="0"/>
              <a:t>Conv(</a:t>
            </a:r>
            <a:r>
              <a:rPr lang="ja-JP" altLang="en-US" sz="2000"/>
              <a:t>以下の例では</a:t>
            </a:r>
            <a:r>
              <a:rPr lang="en-US" altLang="ja-JP" sz="2000" dirty="0"/>
              <a:t>r=2)</a:t>
            </a:r>
            <a:br>
              <a:rPr lang="en-US" altLang="ja-JP" sz="2000" dirty="0"/>
            </a:br>
            <a:r>
              <a:rPr lang="en-US" altLang="ja-JP" sz="2000" dirty="0"/>
              <a:t>stride</a:t>
            </a:r>
            <a:r>
              <a:rPr lang="ja-JP" altLang="en-US" sz="2000"/>
              <a:t>次第で解像度をコントロールできる</a:t>
            </a:r>
            <a:endParaRPr lang="en-US" altLang="ja-JP" sz="2000" dirty="0"/>
          </a:p>
          <a:p>
            <a:endParaRPr kumimoji="1" lang="en-US" altLang="ja-JP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3811FB-7AD4-CD4F-9B64-25F9DF5E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2020/6/26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310781-5BB3-1246-8A34-B8CAF4A1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E409-7883-884F-BD0B-CC69621F4CB6}" type="slidenum">
              <a:rPr lang="ja-JP" altLang="en-US" smtClean="0"/>
              <a:pPr/>
              <a:t>7</a:t>
            </a:fld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C0CF0BB-53B9-AE4C-A10C-65368133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05" y="3069021"/>
            <a:ext cx="3511550" cy="338709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35BA35-4621-8748-9E1A-14700306CCE7}"/>
              </a:ext>
            </a:extLst>
          </p:cNvPr>
          <p:cNvSpPr txBox="1"/>
          <p:nvPr/>
        </p:nvSpPr>
        <p:spPr>
          <a:xfrm>
            <a:off x="3618513" y="3232627"/>
            <a:ext cx="552548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latin typeface="Meiryo UI" panose="020B0604030504040204" pitchFamily="34" charset="-128"/>
                <a:ea typeface="Meiryo UI" panose="020B0604030504040204" pitchFamily="34" charset="-128"/>
              </a:rPr>
              <a:t>メリット</a:t>
            </a:r>
            <a:endParaRPr lang="en-US" altLang="ja-JP" sz="20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1. Pooling</a:t>
            </a:r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と違い</a:t>
            </a:r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Conv</a:t>
            </a:r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処理なので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ダウンサンプリング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　による情報喪失を防げる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(①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を防ぐ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2.</a:t>
            </a:r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通常の畳み込みより広範囲の情報を取り込める</a:t>
            </a:r>
            <a:endParaRPr kumimoji="1"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受容野が大きい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351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09C6C-5017-A245-AFD0-3832C1BA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DCNN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CEA0C6-4CD8-C146-AB5D-59A1E7B0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/>
              <a:t>改良版</a:t>
            </a:r>
            <a:r>
              <a:rPr kumimoji="1" lang="en-US" altLang="ja-JP" sz="2000" dirty="0" err="1"/>
              <a:t>Xception</a:t>
            </a:r>
            <a:r>
              <a:rPr lang="ja-JP" altLang="en-US" sz="2000"/>
              <a:t>・・・</a:t>
            </a:r>
            <a:r>
              <a:rPr kumimoji="1" lang="ja-JP" altLang="en-US" sz="2000"/>
              <a:t>従来の</a:t>
            </a:r>
            <a:r>
              <a:rPr kumimoji="1" lang="en-US" altLang="ja-JP" sz="2000" dirty="0" err="1"/>
              <a:t>Xception</a:t>
            </a:r>
            <a:r>
              <a:rPr kumimoji="1" lang="ja-JP" altLang="en-US" sz="2000"/>
              <a:t>に対して</a:t>
            </a:r>
            <a:r>
              <a:rPr kumimoji="1" lang="en-US" altLang="ja-JP" sz="2000" dirty="0"/>
              <a:t>3</a:t>
            </a:r>
            <a:r>
              <a:rPr kumimoji="1" lang="ja-JP" altLang="en-US" sz="2000"/>
              <a:t>つの変更</a:t>
            </a:r>
            <a:r>
              <a:rPr kumimoji="1" lang="en-US" altLang="ja-JP" sz="2000" dirty="0"/>
              <a:t>!</a:t>
            </a:r>
            <a:br>
              <a:rPr kumimoji="1" lang="en-US" altLang="ja-JP" sz="2000" dirty="0"/>
            </a:br>
            <a:r>
              <a:rPr kumimoji="1" lang="en-US" altLang="ja-JP" sz="2000" dirty="0"/>
              <a:t>1.</a:t>
            </a:r>
            <a:r>
              <a:rPr kumimoji="1" lang="ja-JP" altLang="en-US" sz="2000"/>
              <a:t>層を深く</a:t>
            </a:r>
            <a:r>
              <a:rPr kumimoji="1" lang="en-US" altLang="ja-JP" sz="2000" dirty="0"/>
              <a:t>(Repeat 16 times)</a:t>
            </a:r>
            <a:br>
              <a:rPr kumimoji="1" lang="en-US" altLang="ja-JP" sz="2000" dirty="0"/>
            </a:br>
            <a:r>
              <a:rPr kumimoji="1" lang="en-US" altLang="ja-JP" sz="2000" dirty="0"/>
              <a:t>2.Pooling</a:t>
            </a:r>
            <a:r>
              <a:rPr kumimoji="1" lang="ja-JP" altLang="en-US" sz="2000"/>
              <a:t>を</a:t>
            </a:r>
            <a:r>
              <a:rPr kumimoji="1" lang="en-US" altLang="ja-JP" sz="2000" b="1" dirty="0" err="1">
                <a:solidFill>
                  <a:schemeClr val="tx2"/>
                </a:solidFill>
              </a:rPr>
              <a:t>Atrous</a:t>
            </a:r>
            <a:r>
              <a:rPr kumimoji="1" lang="en-US" altLang="ja-JP" sz="2000" b="1" dirty="0">
                <a:solidFill>
                  <a:schemeClr val="tx2"/>
                </a:solidFill>
              </a:rPr>
              <a:t> Conv</a:t>
            </a:r>
            <a:r>
              <a:rPr lang="ja-JP" altLang="en-US" sz="2000"/>
              <a:t>に変更</a:t>
            </a:r>
            <a:r>
              <a:rPr lang="en-US" altLang="ja-JP" sz="2000" dirty="0"/>
              <a:t>(①</a:t>
            </a:r>
            <a:r>
              <a:rPr lang="ja-JP" altLang="en-US" sz="2000"/>
              <a:t>を解決</a:t>
            </a:r>
            <a:r>
              <a:rPr lang="en-US" altLang="ja-JP" sz="2000" dirty="0"/>
              <a:t>)</a:t>
            </a:r>
            <a:br>
              <a:rPr lang="en-US" altLang="ja-JP" sz="2000" dirty="0"/>
            </a:br>
            <a:r>
              <a:rPr lang="en-US" altLang="ja-JP" sz="2000" dirty="0"/>
              <a:t>3.Batch Normalization</a:t>
            </a:r>
            <a:r>
              <a:rPr lang="ja-JP" altLang="en-US" sz="2000"/>
              <a:t>を追加</a:t>
            </a:r>
            <a:endParaRPr kumimoji="1" lang="en-US" altLang="ja-JP" sz="2000" dirty="0"/>
          </a:p>
          <a:p>
            <a:endParaRPr kumimoji="1" lang="ja-JP" altLang="en-US" sz="20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855A29-4601-7C43-A506-A6D364AF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2020/6/26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55E125F-3DF4-FA42-AF21-1CA88BEA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E409-7883-884F-BD0B-CC69621F4CB6}" type="slidenum">
              <a:rPr lang="ja-JP" altLang="en-US" smtClean="0"/>
              <a:pPr/>
              <a:t>8</a:t>
            </a:fld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AB84FF3-75C2-B64B-995A-0C11EE135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05" y="2501763"/>
            <a:ext cx="5613400" cy="433527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7C96FF-01ED-0C4B-A197-2E3BC04EC1A5}"/>
              </a:ext>
            </a:extLst>
          </p:cNvPr>
          <p:cNvSpPr txBox="1"/>
          <p:nvPr/>
        </p:nvSpPr>
        <p:spPr>
          <a:xfrm>
            <a:off x="5951614" y="3754969"/>
            <a:ext cx="307007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「</a:t>
            </a:r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Sep</a:t>
            </a:r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Conv</a:t>
            </a:r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」は以前、</a:t>
            </a:r>
            <a:b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＠＠＠</a:t>
            </a:r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さんが説明してくれた</a:t>
            </a:r>
            <a:endParaRPr kumimoji="1"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空間方向とチャンネル方向に</a:t>
            </a:r>
            <a:b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分けた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Conv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のこと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計算量が少ない</a:t>
            </a:r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413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3" id="{0FE88888-29E8-6A41-9414-AC97A87A417B}" vid="{77E5F271-1932-7C4E-97A7-561B019E78F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213</TotalTime>
  <Words>344</Words>
  <Application>Microsoft Macintosh PowerPoint</Application>
  <PresentationFormat>画面に合わせる (4:3)</PresentationFormat>
  <Paragraphs>91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Meiryo UI</vt:lpstr>
      <vt:lpstr>游ゴシック</vt:lpstr>
      <vt:lpstr>游ゴシック Light</vt:lpstr>
      <vt:lpstr>Arial</vt:lpstr>
      <vt:lpstr>Calibri</vt:lpstr>
      <vt:lpstr>Calibri Light</vt:lpstr>
      <vt:lpstr>Gautami</vt:lpstr>
      <vt:lpstr>Office テーマ</vt:lpstr>
      <vt:lpstr>DeepLab v3+:  Encoder-Decoder with Atrous Separable Convolution for Semantic Image Segmentation</vt:lpstr>
      <vt:lpstr>DeepLab</vt:lpstr>
      <vt:lpstr>DeepLab</vt:lpstr>
      <vt:lpstr>DeepLab v3+</vt:lpstr>
      <vt:lpstr>DeepLab v3+</vt:lpstr>
      <vt:lpstr>DeepLab v3+</vt:lpstr>
      <vt:lpstr>DCNN</vt:lpstr>
      <vt:lpstr>DCNN</vt:lpstr>
      <vt:lpstr>DCNN</vt:lpstr>
      <vt:lpstr>ASPP</vt:lpstr>
      <vt:lpstr>Employing Decoder</vt:lpstr>
      <vt:lpstr>Employing Decoder</vt:lpstr>
      <vt:lpstr>Conclusion</vt:lpstr>
      <vt:lpstr>参考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MTG</dc:title>
  <dc:creator>透大 中谷</dc:creator>
  <cp:lastModifiedBy>透大 中谷</cp:lastModifiedBy>
  <cp:revision>24</cp:revision>
  <dcterms:created xsi:type="dcterms:W3CDTF">2020-06-25T11:03:29Z</dcterms:created>
  <dcterms:modified xsi:type="dcterms:W3CDTF">2020-06-25T14:43:31Z</dcterms:modified>
</cp:coreProperties>
</file>