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5" r:id="rId1"/>
  </p:sldMasterIdLst>
  <p:sldIdLst>
    <p:sldId id="256" r:id="rId2"/>
    <p:sldId id="259" r:id="rId3"/>
    <p:sldId id="258" r:id="rId4"/>
    <p:sldId id="260" r:id="rId5"/>
    <p:sldId id="257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99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64261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26399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84692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78232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3/13/19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72881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3/13/19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18221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285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68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02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310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061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06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3/13/19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789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3/13/19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121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3/13/19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256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464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4278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p_MentalHealth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A486F-7C20-44EA-86CA-5762336954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Mental Health in the 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5D928B-6C8A-483B-8AD4-E138087D46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By: Brian, Hugo, Mukta</a:t>
            </a:r>
          </a:p>
        </p:txBody>
      </p:sp>
    </p:spTree>
    <p:extLst>
      <p:ext uri="{BB962C8B-B14F-4D97-AF65-F5344CB8AC3E}">
        <p14:creationId xmlns:p14="http://schemas.microsoft.com/office/powerpoint/2010/main" val="2119547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B0E1C-03B3-8F46-884E-0B80941C7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1990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5ADEA-F524-5D45-9579-D4B570EF6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892" y="1324708"/>
            <a:ext cx="9240961" cy="4923692"/>
          </a:xfrm>
        </p:spPr>
        <p:txBody>
          <a:bodyPr/>
          <a:lstStyle/>
          <a:p>
            <a:r>
              <a:rPr lang="en-CA" dirty="0"/>
              <a:t>Study the prevalence of mental health issues in US and compare it with various socio-economic factors.</a:t>
            </a:r>
          </a:p>
          <a:p>
            <a:pPr lvl="1"/>
            <a:r>
              <a:rPr lang="en-CA" dirty="0"/>
              <a:t>Severity of mental health issues in various states in the US</a:t>
            </a:r>
          </a:p>
          <a:p>
            <a:pPr lvl="1"/>
            <a:r>
              <a:rPr lang="en-CA" dirty="0"/>
              <a:t>% Population with mental health issues</a:t>
            </a:r>
          </a:p>
          <a:p>
            <a:pPr lvl="1"/>
            <a:r>
              <a:rPr lang="en-CA" dirty="0"/>
              <a:t>Suicide Rates</a:t>
            </a:r>
          </a:p>
          <a:p>
            <a:pPr lvl="1"/>
            <a:r>
              <a:rPr lang="en-CA" dirty="0"/>
              <a:t>Disposable Income</a:t>
            </a:r>
          </a:p>
          <a:p>
            <a:pPr lvl="1"/>
            <a:r>
              <a:rPr lang="en-CA" dirty="0"/>
              <a:t>GDP</a:t>
            </a:r>
          </a:p>
          <a:p>
            <a:pPr lvl="1"/>
            <a:r>
              <a:rPr lang="en-CA" dirty="0"/>
              <a:t>Unemployment</a:t>
            </a:r>
          </a:p>
          <a:p>
            <a:pPr lvl="1"/>
            <a:r>
              <a:rPr lang="en-CA" dirty="0"/>
              <a:t>Poverty</a:t>
            </a:r>
          </a:p>
          <a:p>
            <a:pPr lvl="1"/>
            <a:r>
              <a:rPr lang="en-CA" dirty="0"/>
              <a:t>Home Ownership</a:t>
            </a:r>
          </a:p>
          <a:p>
            <a:pPr lvl="1"/>
            <a:r>
              <a:rPr lang="en-CA" dirty="0"/>
              <a:t>Presence of medical coverage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04233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6F02-1799-4896-A55B-7F5D36377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A61D0-358A-42C2-8322-C861C1A7F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/>
              <a:t>BEA (Bureau of Economic Analysis):</a:t>
            </a:r>
          </a:p>
          <a:p>
            <a:pPr lvl="1"/>
            <a:r>
              <a:rPr lang="en-CA" dirty="0"/>
              <a:t>Personal income</a:t>
            </a:r>
          </a:p>
          <a:p>
            <a:pPr lvl="1"/>
            <a:r>
              <a:rPr lang="en-CA" dirty="0"/>
              <a:t>GDP</a:t>
            </a:r>
          </a:p>
          <a:p>
            <a:r>
              <a:rPr lang="en-CA" dirty="0"/>
              <a:t>CDC (Center for Disease Control and Prevention):</a:t>
            </a:r>
          </a:p>
          <a:p>
            <a:pPr lvl="1"/>
            <a:r>
              <a:rPr lang="en-CA" dirty="0"/>
              <a:t>Suicide rates</a:t>
            </a:r>
          </a:p>
          <a:p>
            <a:r>
              <a:rPr lang="en-CA" dirty="0"/>
              <a:t>US Census Data</a:t>
            </a:r>
          </a:p>
          <a:p>
            <a:pPr lvl="1"/>
            <a:r>
              <a:rPr lang="en-CA" dirty="0"/>
              <a:t>Unemployment</a:t>
            </a:r>
          </a:p>
          <a:p>
            <a:pPr lvl="1"/>
            <a:r>
              <a:rPr lang="en-CA" dirty="0"/>
              <a:t>Poverty status</a:t>
            </a:r>
          </a:p>
          <a:p>
            <a:pPr lvl="1"/>
            <a:r>
              <a:rPr lang="en-CA" dirty="0"/>
              <a:t>Home ownership</a:t>
            </a:r>
          </a:p>
          <a:p>
            <a:pPr lvl="1"/>
            <a:r>
              <a:rPr lang="en-CA" dirty="0"/>
              <a:t>Medical coverage status</a:t>
            </a:r>
          </a:p>
          <a:p>
            <a:r>
              <a:rPr lang="en-CA" dirty="0"/>
              <a:t>Data.gov:</a:t>
            </a:r>
          </a:p>
          <a:p>
            <a:pPr lvl="1"/>
            <a:r>
              <a:rPr lang="en-CA" dirty="0"/>
              <a:t>Severity of mental illness by state</a:t>
            </a:r>
          </a:p>
          <a:p>
            <a:r>
              <a:rPr lang="en-CA" dirty="0"/>
              <a:t>SAMHDA (Substance Abuse and Mental Health Data Archive):</a:t>
            </a:r>
          </a:p>
          <a:p>
            <a:pPr lvl="1"/>
            <a:r>
              <a:rPr lang="en-CA" dirty="0"/>
              <a:t>Mental illness by state</a:t>
            </a:r>
          </a:p>
          <a:p>
            <a:pPr lvl="1"/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90690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77E86-FD59-5F42-88D1-0629CFF58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73D8E-4520-F845-9F12-5DD5C5FFC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08" y="1383324"/>
            <a:ext cx="9487145" cy="4865076"/>
          </a:xfrm>
        </p:spPr>
        <p:txBody>
          <a:bodyPr/>
          <a:lstStyle/>
          <a:p>
            <a:r>
              <a:rPr lang="en-US" dirty="0"/>
              <a:t>Data cleaning</a:t>
            </a:r>
          </a:p>
          <a:p>
            <a:r>
              <a:rPr lang="en-US" dirty="0"/>
              <a:t>Syntax familiarity</a:t>
            </a:r>
          </a:p>
          <a:p>
            <a:r>
              <a:rPr lang="en-US" dirty="0"/>
              <a:t>Learning new libraries</a:t>
            </a:r>
          </a:p>
          <a:p>
            <a:r>
              <a:rPr lang="en-US" dirty="0"/>
              <a:t>Finding data we can actually work with</a:t>
            </a:r>
          </a:p>
          <a:p>
            <a:r>
              <a:rPr lang="en-US" dirty="0"/>
              <a:t>Using API</a:t>
            </a:r>
          </a:p>
          <a:p>
            <a:r>
              <a:rPr lang="en-US" dirty="0"/>
              <a:t>Interpreting statistics</a:t>
            </a:r>
          </a:p>
        </p:txBody>
      </p:sp>
    </p:spTree>
    <p:extLst>
      <p:ext uri="{BB962C8B-B14F-4D97-AF65-F5344CB8AC3E}">
        <p14:creationId xmlns:p14="http://schemas.microsoft.com/office/powerpoint/2010/main" val="1238574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F1213-4A3A-4440-8B25-291F07144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Interactive map of Mental Health in the US by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862EC-8861-4C17-9992-D69ECE7D8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 action="ppaction://hlinkfile"/>
              </a:rPr>
              <a:t>Link</a:t>
            </a:r>
            <a:endParaRPr lang="en-CA" dirty="0"/>
          </a:p>
          <a:p>
            <a:r>
              <a:rPr lang="en-CA" dirty="0"/>
              <a:t>States with highest severity:</a:t>
            </a:r>
          </a:p>
          <a:p>
            <a:pPr lvl="1"/>
            <a:r>
              <a:rPr lang="en-CA" dirty="0"/>
              <a:t>Oregon</a:t>
            </a:r>
          </a:p>
          <a:p>
            <a:pPr lvl="1"/>
            <a:r>
              <a:rPr lang="en-CA" dirty="0"/>
              <a:t>Alabama</a:t>
            </a:r>
          </a:p>
          <a:p>
            <a:pPr lvl="1"/>
            <a:r>
              <a:rPr lang="en-CA" dirty="0"/>
              <a:t>Kentucky</a:t>
            </a:r>
          </a:p>
        </p:txBody>
      </p:sp>
    </p:spTree>
    <p:extLst>
      <p:ext uri="{BB962C8B-B14F-4D97-AF65-F5344CB8AC3E}">
        <p14:creationId xmlns:p14="http://schemas.microsoft.com/office/powerpoint/2010/main" val="2223817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77E86-FD59-5F42-88D1-0629CFF58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Mental Illness in US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70E7D1-7D8C-A944-A930-13CB05DD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16" y="2250832"/>
            <a:ext cx="5797291" cy="38648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8366C5-A81B-0347-9AAF-2C8B1340C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386" y="2256694"/>
            <a:ext cx="5538340" cy="385899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7D0D8BF-98D1-7445-83CA-8A5AD8FF450E}"/>
              </a:ext>
            </a:extLst>
          </p:cNvPr>
          <p:cNvSpPr txBox="1"/>
          <p:nvPr/>
        </p:nvSpPr>
        <p:spPr>
          <a:xfrm>
            <a:off x="646111" y="1483916"/>
            <a:ext cx="10948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Overall, approx. 1 in 5 adults in US experience mental illness in a year.</a:t>
            </a:r>
          </a:p>
        </p:txBody>
      </p:sp>
    </p:spTree>
    <p:extLst>
      <p:ext uri="{BB962C8B-B14F-4D97-AF65-F5344CB8AC3E}">
        <p14:creationId xmlns:p14="http://schemas.microsoft.com/office/powerpoint/2010/main" val="3653144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64593-785A-4841-9E39-74FCCFF74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Mental Illness and Suicide Rates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C7A6D8-7123-494E-BE38-F6A99BBA5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206" y="1703327"/>
            <a:ext cx="6924639" cy="470195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63E410-AC8D-C84D-A001-FD2830B27157}"/>
              </a:ext>
            </a:extLst>
          </p:cNvPr>
          <p:cNvSpPr txBox="1"/>
          <p:nvPr/>
        </p:nvSpPr>
        <p:spPr>
          <a:xfrm>
            <a:off x="7716131" y="1703327"/>
            <a:ext cx="3179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States with higher percentage of population with mental illnesses have higher suicide rates.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6E8627-3399-0349-99A0-6ABBCCADEEFE}"/>
              </a:ext>
            </a:extLst>
          </p:cNvPr>
          <p:cNvSpPr txBox="1"/>
          <p:nvPr/>
        </p:nvSpPr>
        <p:spPr>
          <a:xfrm>
            <a:off x="7716131" y="3305908"/>
            <a:ext cx="3038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 coefficient: 0.46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022757-B8C8-1E4B-8EDE-F671D8BA09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627" b="10232"/>
          <a:stretch/>
        </p:blipFill>
        <p:spPr>
          <a:xfrm>
            <a:off x="7708663" y="4166012"/>
            <a:ext cx="4051300" cy="140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868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64593-785A-4841-9E39-74FCCFF74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Mental Illness and Income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FA5348A-F337-724D-99D8-1623AF74E7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844" y="1594228"/>
            <a:ext cx="7074033" cy="471602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63E410-AC8D-C84D-A001-FD2830B27157}"/>
              </a:ext>
            </a:extLst>
          </p:cNvPr>
          <p:cNvSpPr txBox="1"/>
          <p:nvPr/>
        </p:nvSpPr>
        <p:spPr>
          <a:xfrm>
            <a:off x="7716131" y="1703327"/>
            <a:ext cx="31792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Weak negative correlation- States with higher income have lower percentage of population with mental illness.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6E8627-3399-0349-99A0-6ABBCCADEEFE}"/>
              </a:ext>
            </a:extLst>
          </p:cNvPr>
          <p:cNvSpPr txBox="1"/>
          <p:nvPr/>
        </p:nvSpPr>
        <p:spPr>
          <a:xfrm>
            <a:off x="7716131" y="3305908"/>
            <a:ext cx="3038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 coefficient: </a:t>
            </a:r>
          </a:p>
          <a:p>
            <a:r>
              <a:rPr lang="en-US" dirty="0"/>
              <a:t>-0.25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52D936-5489-364A-BFA5-FD08473CBA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627" b="10232"/>
          <a:stretch/>
        </p:blipFill>
        <p:spPr>
          <a:xfrm>
            <a:off x="7708663" y="4154289"/>
            <a:ext cx="4051300" cy="140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383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64593-785A-4841-9E39-74FCCFF74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Mental Illness and GDP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300685A-6293-DF46-BE93-81EE86E085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827" y="1581991"/>
            <a:ext cx="7110744" cy="474049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63E410-AC8D-C84D-A001-FD2830B27157}"/>
              </a:ext>
            </a:extLst>
          </p:cNvPr>
          <p:cNvSpPr txBox="1"/>
          <p:nvPr/>
        </p:nvSpPr>
        <p:spPr>
          <a:xfrm>
            <a:off x="7786470" y="1703327"/>
            <a:ext cx="34254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Weak negative correlation- States with lower percentage of population with mental illness have higher GDP.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6E8627-3399-0349-99A0-6ABBCCADEEFE}"/>
              </a:ext>
            </a:extLst>
          </p:cNvPr>
          <p:cNvSpPr txBox="1"/>
          <p:nvPr/>
        </p:nvSpPr>
        <p:spPr>
          <a:xfrm>
            <a:off x="7786469" y="3305908"/>
            <a:ext cx="3038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 coefficient: </a:t>
            </a:r>
          </a:p>
          <a:p>
            <a:r>
              <a:rPr lang="en-US" dirty="0"/>
              <a:t>-0.31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8EACC7-7E3B-6147-942D-E27EFEE330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627" b="10232"/>
          <a:stretch/>
        </p:blipFill>
        <p:spPr>
          <a:xfrm>
            <a:off x="7779001" y="4166012"/>
            <a:ext cx="4051300" cy="140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2512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{5A3614A4-E359-CA4F-A64D-2E498F32298C}tf16401378</Template>
  <TotalTime>178</TotalTime>
  <Words>250</Words>
  <Application>Microsoft Macintosh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Mental Health in the US</vt:lpstr>
      <vt:lpstr>Objectives</vt:lpstr>
      <vt:lpstr>Data sources</vt:lpstr>
      <vt:lpstr>Challenges</vt:lpstr>
      <vt:lpstr>Interactive map of Mental Health in the US by State</vt:lpstr>
      <vt:lpstr>Mental Illness in US</vt:lpstr>
      <vt:lpstr>Mental Illness and Suicide Rates</vt:lpstr>
      <vt:lpstr>Mental Illness and Income</vt:lpstr>
      <vt:lpstr>Mental Illness and GDP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Mental Health in the US</dc:title>
  <dc:creator>Brian Haley</dc:creator>
  <cp:lastModifiedBy>M J</cp:lastModifiedBy>
  <cp:revision>12</cp:revision>
  <dcterms:created xsi:type="dcterms:W3CDTF">2019-03-12T22:34:10Z</dcterms:created>
  <dcterms:modified xsi:type="dcterms:W3CDTF">2019-03-14T03:28:41Z</dcterms:modified>
</cp:coreProperties>
</file>