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6"/>
  </p:notesMasterIdLst>
  <p:sldIdLst>
    <p:sldId id="256" r:id="rId2"/>
    <p:sldId id="268" r:id="rId3"/>
    <p:sldId id="259" r:id="rId4"/>
    <p:sldId id="258" r:id="rId5"/>
    <p:sldId id="260" r:id="rId6"/>
    <p:sldId id="257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B1D4-B6FE-4690-9D8A-EF027A42683A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5D686-E85B-4F43-9E6B-423B7F26CD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0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4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MJ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53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20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79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7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73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3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97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10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8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7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38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MJ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57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MJ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5D686-E85B-4F43-9E6B-423B7F26CD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32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2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63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46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23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8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2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p_MentalHeal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GDP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00685A-6293-DF46-BE93-81EE86E0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827" y="1581991"/>
            <a:ext cx="7110744" cy="4740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86470" y="1703327"/>
            <a:ext cx="342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lower percentage of population with mental illness have higher GDP.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86469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-0.31</a:t>
            </a:r>
          </a:p>
        </p:txBody>
      </p:sp>
    </p:spTree>
    <p:extLst>
      <p:ext uri="{BB962C8B-B14F-4D97-AF65-F5344CB8AC3E}">
        <p14:creationId xmlns:p14="http://schemas.microsoft.com/office/powerpoint/2010/main" val="39692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97" y="0"/>
            <a:ext cx="9404723" cy="1400530"/>
          </a:xfrm>
        </p:spPr>
        <p:txBody>
          <a:bodyPr/>
          <a:lstStyle/>
          <a:p>
            <a:r>
              <a:rPr lang="en-US" dirty="0"/>
              <a:t>Mental Illness and Poverty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9548376" y="4278388"/>
            <a:ext cx="254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poverty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34C40-2D6A-D843-90C2-474AF1315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593" y="714703"/>
            <a:ext cx="9343698" cy="60234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84806-A489-4947-A105-E9CF42E7B32A}"/>
              </a:ext>
            </a:extLst>
          </p:cNvPr>
          <p:cNvSpPr txBox="1"/>
          <p:nvPr/>
        </p:nvSpPr>
        <p:spPr>
          <a:xfrm>
            <a:off x="9483062" y="1400530"/>
            <a:ext cx="261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are ranked from the highest level of poverty (top) to the lowest level of poverty (bottom)</a:t>
            </a:r>
          </a:p>
        </p:txBody>
      </p:sp>
    </p:spTree>
    <p:extLst>
      <p:ext uri="{BB962C8B-B14F-4D97-AF65-F5344CB8AC3E}">
        <p14:creationId xmlns:p14="http://schemas.microsoft.com/office/powerpoint/2010/main" val="21720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057"/>
            <a:ext cx="9404723" cy="850462"/>
          </a:xfrm>
        </p:spPr>
        <p:txBody>
          <a:bodyPr/>
          <a:lstStyle/>
          <a:p>
            <a:r>
              <a:rPr lang="en-US" dirty="0"/>
              <a:t>Mental Illness and Employment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9507840" y="4559013"/>
            <a:ext cx="260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unemployment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1F5396D0-259A-C441-A07D-762C86C2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93" y="746234"/>
            <a:ext cx="9325366" cy="60727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4531D-876C-45B0-A4BC-EA429F431113}"/>
              </a:ext>
            </a:extLst>
          </p:cNvPr>
          <p:cNvSpPr txBox="1"/>
          <p:nvPr/>
        </p:nvSpPr>
        <p:spPr>
          <a:xfrm>
            <a:off x="9490943" y="1560323"/>
            <a:ext cx="260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are ranked from the highest level of unemployment (top) to the lowest level of unemployment (bottom)</a:t>
            </a:r>
          </a:p>
        </p:txBody>
      </p:sp>
    </p:spTree>
    <p:extLst>
      <p:ext uri="{BB962C8B-B14F-4D97-AF65-F5344CB8AC3E}">
        <p14:creationId xmlns:p14="http://schemas.microsoft.com/office/powerpoint/2010/main" val="178739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60" y="0"/>
            <a:ext cx="9404723" cy="703692"/>
          </a:xfrm>
        </p:spPr>
        <p:txBody>
          <a:bodyPr/>
          <a:lstStyle/>
          <a:p>
            <a:r>
              <a:rPr lang="en-US" dirty="0"/>
              <a:t>Mental Illness and Health Insurance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3743633-8B9B-1749-A6EC-8684C168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1" y="798786"/>
            <a:ext cx="9405171" cy="60592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1166E-AB62-F442-B1DA-B77B2AB4431D}"/>
              </a:ext>
            </a:extLst>
          </p:cNvPr>
          <p:cNvSpPr txBox="1"/>
          <p:nvPr/>
        </p:nvSpPr>
        <p:spPr>
          <a:xfrm>
            <a:off x="9569731" y="4907615"/>
            <a:ext cx="2576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uninsured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547DB-574F-40F3-9221-616C37286A1B}"/>
              </a:ext>
            </a:extLst>
          </p:cNvPr>
          <p:cNvSpPr/>
          <p:nvPr/>
        </p:nvSpPr>
        <p:spPr>
          <a:xfrm>
            <a:off x="9629192" y="1211721"/>
            <a:ext cx="24577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States are ranked from the highest percentage of the population with medical coverage(top) to the lowest percentage of the population with medical coverage (bottom)</a:t>
            </a:r>
          </a:p>
        </p:txBody>
      </p:sp>
    </p:spTree>
    <p:extLst>
      <p:ext uri="{BB962C8B-B14F-4D97-AF65-F5344CB8AC3E}">
        <p14:creationId xmlns:p14="http://schemas.microsoft.com/office/powerpoint/2010/main" val="219680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4B17-D897-476A-B91A-E3F99EC2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D6DC-5319-4E50-98E2-E32DF620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too perform more analysis, maybe separate economic and societal factors. Obtaining data for mental illness is also difficult and there isn't much data available.</a:t>
            </a:r>
          </a:p>
          <a:p>
            <a:r>
              <a:rPr lang="en-CA" dirty="0"/>
              <a:t>Compare data at a county level as opposed to the state level for more data points and a more </a:t>
            </a:r>
            <a:r>
              <a:rPr lang="en-CA"/>
              <a:t>accurate analysis</a:t>
            </a:r>
            <a:endParaRPr lang="en-CA" dirty="0"/>
          </a:p>
          <a:p>
            <a:r>
              <a:rPr lang="en-CA" dirty="0"/>
              <a:t>Compare:</a:t>
            </a:r>
          </a:p>
          <a:p>
            <a:pPr lvl="1"/>
            <a:r>
              <a:rPr lang="en-CA" dirty="0"/>
              <a:t>Suicide rates</a:t>
            </a:r>
          </a:p>
          <a:p>
            <a:pPr lvl="1"/>
            <a:r>
              <a:rPr lang="en-CA" dirty="0"/>
              <a:t>Mental illness</a:t>
            </a:r>
          </a:p>
          <a:p>
            <a:pPr lvl="1"/>
            <a:r>
              <a:rPr lang="en-CA" dirty="0"/>
              <a:t>Variables that may be driving both</a:t>
            </a:r>
          </a:p>
        </p:txBody>
      </p:sp>
    </p:spTree>
    <p:extLst>
      <p:ext uri="{BB962C8B-B14F-4D97-AF65-F5344CB8AC3E}">
        <p14:creationId xmlns:p14="http://schemas.microsoft.com/office/powerpoint/2010/main" val="27225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72E4-F1BE-4F73-9506-4CDC87F1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73-2D16-4DA7-929B-7185C5FE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Mental illness refers to a wide range of conditions or disorders that affect your mood, thinking and behavior.</a:t>
            </a:r>
          </a:p>
          <a:p>
            <a:r>
              <a:rPr lang="en-CA" dirty="0"/>
              <a:t>Mental illness conditions:</a:t>
            </a:r>
          </a:p>
          <a:p>
            <a:pPr lvl="1"/>
            <a:r>
              <a:rPr lang="en-CA" dirty="0"/>
              <a:t>Depression</a:t>
            </a:r>
          </a:p>
          <a:p>
            <a:pPr lvl="1"/>
            <a:r>
              <a:rPr lang="en-CA" dirty="0"/>
              <a:t>Anxiety</a:t>
            </a:r>
          </a:p>
          <a:p>
            <a:pPr lvl="1"/>
            <a:r>
              <a:rPr lang="en-CA" dirty="0"/>
              <a:t>Schizophrenia</a:t>
            </a:r>
          </a:p>
          <a:p>
            <a:pPr lvl="1"/>
            <a:r>
              <a:rPr lang="en-CA" dirty="0"/>
              <a:t>Eating disorders</a:t>
            </a:r>
          </a:p>
          <a:p>
            <a:pPr lvl="1"/>
            <a:r>
              <a:rPr lang="en-CA" dirty="0"/>
              <a:t>Addictive behaviours</a:t>
            </a:r>
          </a:p>
        </p:txBody>
      </p:sp>
    </p:spTree>
    <p:extLst>
      <p:ext uri="{BB962C8B-B14F-4D97-AF65-F5344CB8AC3E}">
        <p14:creationId xmlns:p14="http://schemas.microsoft.com/office/powerpoint/2010/main" val="152963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0E1C-03B3-8F46-884E-0B80941C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99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DEA-F524-5D45-9579-D4B570EF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324708"/>
            <a:ext cx="9240961" cy="4923692"/>
          </a:xfrm>
        </p:spPr>
        <p:txBody>
          <a:bodyPr/>
          <a:lstStyle/>
          <a:p>
            <a:r>
              <a:rPr lang="en-CA" dirty="0"/>
              <a:t>Study the prevalence of mental health issues in US and compare it with various socio-economic factors.</a:t>
            </a:r>
          </a:p>
          <a:p>
            <a:pPr lvl="1"/>
            <a:r>
              <a:rPr lang="en-CA" dirty="0"/>
              <a:t>Severity of mental health issues and the percentage of the US population that report mental health issues</a:t>
            </a:r>
          </a:p>
          <a:p>
            <a:pPr lvl="1"/>
            <a:r>
              <a:rPr lang="en-CA" dirty="0"/>
              <a:t>Suicide Rates</a:t>
            </a:r>
          </a:p>
          <a:p>
            <a:pPr lvl="1"/>
            <a:r>
              <a:rPr lang="en-CA" dirty="0"/>
              <a:t>Disposable Income</a:t>
            </a:r>
          </a:p>
          <a:p>
            <a:pPr lvl="1"/>
            <a:r>
              <a:rPr lang="en-CA" dirty="0"/>
              <a:t>GDP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</a:t>
            </a:r>
          </a:p>
          <a:p>
            <a:pPr lvl="1"/>
            <a:r>
              <a:rPr lang="en-CA" dirty="0"/>
              <a:t>Presence of medical coverage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23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BEA (Bureau of Economic Analysis):</a:t>
            </a:r>
          </a:p>
          <a:p>
            <a:pPr lvl="1"/>
            <a:r>
              <a:rPr lang="en-CA" dirty="0"/>
              <a:t>Personal income</a:t>
            </a:r>
          </a:p>
          <a:p>
            <a:pPr lvl="1"/>
            <a:r>
              <a:rPr lang="en-CA" dirty="0"/>
              <a:t>GDP</a:t>
            </a:r>
          </a:p>
          <a:p>
            <a:r>
              <a:rPr lang="en-CA" dirty="0"/>
              <a:t>CDC (Center for Disease Control and Prevention):</a:t>
            </a:r>
          </a:p>
          <a:p>
            <a:pPr lvl="1"/>
            <a:r>
              <a:rPr lang="en-CA" dirty="0"/>
              <a:t>Suicide rates</a:t>
            </a:r>
          </a:p>
          <a:p>
            <a:r>
              <a:rPr lang="en-CA" dirty="0"/>
              <a:t>US Census Data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 status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Medical coverage status</a:t>
            </a:r>
          </a:p>
          <a:p>
            <a:r>
              <a:rPr lang="en-CA" dirty="0"/>
              <a:t>Data.gov:</a:t>
            </a:r>
          </a:p>
          <a:p>
            <a:pPr lvl="1"/>
            <a:r>
              <a:rPr lang="en-CA" dirty="0"/>
              <a:t>Severity of mental illness by state</a:t>
            </a:r>
          </a:p>
          <a:p>
            <a:r>
              <a:rPr lang="en-CA" dirty="0"/>
              <a:t>SAMHDA (Substance Abuse and Mental Health Data Archive):</a:t>
            </a:r>
          </a:p>
          <a:p>
            <a:pPr lvl="1"/>
            <a:r>
              <a:rPr lang="en-CA" dirty="0"/>
              <a:t>Mental illness by state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3D8E-4520-F845-9F12-5DD5C5FF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383324"/>
            <a:ext cx="9487145" cy="4865076"/>
          </a:xfrm>
        </p:spPr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Syntax familiarity</a:t>
            </a:r>
          </a:p>
          <a:p>
            <a:r>
              <a:rPr lang="en-US" dirty="0"/>
              <a:t>Using new libraries</a:t>
            </a:r>
          </a:p>
          <a:p>
            <a:r>
              <a:rPr lang="en-US" dirty="0"/>
              <a:t>Availability of data</a:t>
            </a:r>
          </a:p>
          <a:p>
            <a:r>
              <a:rPr lang="en-US" dirty="0"/>
              <a:t>Finding mergeable/comparable data</a:t>
            </a:r>
          </a:p>
          <a:p>
            <a:r>
              <a:rPr lang="en-US" dirty="0"/>
              <a:t>Using APIs</a:t>
            </a:r>
          </a:p>
          <a:p>
            <a:r>
              <a:rPr lang="en-US" dirty="0"/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2385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the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in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0E7D1-7D8C-A944-A930-13CB05DD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6" y="2250832"/>
            <a:ext cx="5797291" cy="3864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8366C5-A81B-0347-9AAF-2C8B1340C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386" y="2256694"/>
            <a:ext cx="5538340" cy="3858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0D8BF-98D1-7445-83CA-8A5AD8FF450E}"/>
              </a:ext>
            </a:extLst>
          </p:cNvPr>
          <p:cNvSpPr txBox="1"/>
          <p:nvPr/>
        </p:nvSpPr>
        <p:spPr>
          <a:xfrm>
            <a:off x="646111" y="1483916"/>
            <a:ext cx="109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approx. 1 in 5 adults in US experience mental illness in a year.</a:t>
            </a:r>
          </a:p>
        </p:txBody>
      </p:sp>
    </p:spTree>
    <p:extLst>
      <p:ext uri="{BB962C8B-B14F-4D97-AF65-F5344CB8AC3E}">
        <p14:creationId xmlns:p14="http://schemas.microsoft.com/office/powerpoint/2010/main" val="365314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Suicide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7A6D8-7123-494E-BE38-F6A99BBA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206" y="1703327"/>
            <a:ext cx="6924639" cy="4701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higher percentage of population with mental illnesses have higher suicide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22757-B8C8-1E4B-8EDE-F671D8BA0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27" b="10232"/>
          <a:stretch/>
        </p:blipFill>
        <p:spPr>
          <a:xfrm>
            <a:off x="7708663" y="4166012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Income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A5348A-F337-724D-99D8-1623AF74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844" y="1594228"/>
            <a:ext cx="7074033" cy="4716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higher income have lower percentage of population with mental illness.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-0.25</a:t>
            </a:r>
          </a:p>
        </p:txBody>
      </p:sp>
    </p:spTree>
    <p:extLst>
      <p:ext uri="{BB962C8B-B14F-4D97-AF65-F5344CB8AC3E}">
        <p14:creationId xmlns:p14="http://schemas.microsoft.com/office/powerpoint/2010/main" val="109538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{5A3614A4-E359-CA4F-A64D-2E498F32298C}tf16401378</Template>
  <TotalTime>301</TotalTime>
  <Words>506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Mental Health in the US</vt:lpstr>
      <vt:lpstr>Mental Health</vt:lpstr>
      <vt:lpstr>Objectives</vt:lpstr>
      <vt:lpstr>Data sources</vt:lpstr>
      <vt:lpstr>Challenges</vt:lpstr>
      <vt:lpstr>Interactive map of Mental Health in the US by State</vt:lpstr>
      <vt:lpstr>Mental Illness in US</vt:lpstr>
      <vt:lpstr>Mental Illness and Suicide Rates</vt:lpstr>
      <vt:lpstr>Mental Illness and Income</vt:lpstr>
      <vt:lpstr>Mental Illness and GDP</vt:lpstr>
      <vt:lpstr>Mental Illness and Poverty</vt:lpstr>
      <vt:lpstr>Mental Illness and Employment</vt:lpstr>
      <vt:lpstr>Mental Illness and Health Insurance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Brian Haley</cp:lastModifiedBy>
  <cp:revision>21</cp:revision>
  <dcterms:created xsi:type="dcterms:W3CDTF">2019-03-12T22:34:10Z</dcterms:created>
  <dcterms:modified xsi:type="dcterms:W3CDTF">2019-03-14T23:08:53Z</dcterms:modified>
</cp:coreProperties>
</file>