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9" r:id="rId3"/>
    <p:sldId id="258" r:id="rId4"/>
    <p:sldId id="260" r:id="rId5"/>
    <p:sldId id="257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2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63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46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23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8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2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85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p_MentalHeal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86F-7C20-44EA-86CA-57623369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Mental Health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D928B-6C8A-483B-8AD4-E138087D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Brian, Hugo, Mukta</a:t>
            </a:r>
          </a:p>
        </p:txBody>
      </p:sp>
    </p:spTree>
    <p:extLst>
      <p:ext uri="{BB962C8B-B14F-4D97-AF65-F5344CB8AC3E}">
        <p14:creationId xmlns:p14="http://schemas.microsoft.com/office/powerpoint/2010/main" val="211954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97" y="0"/>
            <a:ext cx="9404723" cy="1400530"/>
          </a:xfrm>
        </p:spPr>
        <p:txBody>
          <a:bodyPr/>
          <a:lstStyle/>
          <a:p>
            <a:r>
              <a:rPr lang="en-US" dirty="0"/>
              <a:t>Mental Illness and Poverty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9438291" y="1951672"/>
            <a:ext cx="299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poverty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34C40-2D6A-D843-90C2-474AF1315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3" y="714703"/>
            <a:ext cx="9343698" cy="6023413"/>
          </a:xfrm>
        </p:spPr>
      </p:pic>
    </p:spTree>
    <p:extLst>
      <p:ext uri="{BB962C8B-B14F-4D97-AF65-F5344CB8AC3E}">
        <p14:creationId xmlns:p14="http://schemas.microsoft.com/office/powerpoint/2010/main" val="21720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057"/>
            <a:ext cx="9404723" cy="850462"/>
          </a:xfrm>
        </p:spPr>
        <p:txBody>
          <a:bodyPr/>
          <a:lstStyle/>
          <a:p>
            <a:r>
              <a:rPr lang="en-US" dirty="0"/>
              <a:t>Mental Illness and Employment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9498510" y="1685184"/>
            <a:ext cx="2790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unemployment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1F5396D0-259A-C441-A07D-762C86C2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93" y="746234"/>
            <a:ext cx="9325366" cy="6072709"/>
          </a:xfrm>
        </p:spPr>
      </p:pic>
    </p:spTree>
    <p:extLst>
      <p:ext uri="{BB962C8B-B14F-4D97-AF65-F5344CB8AC3E}">
        <p14:creationId xmlns:p14="http://schemas.microsoft.com/office/powerpoint/2010/main" val="178739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60" y="0"/>
            <a:ext cx="9404723" cy="703692"/>
          </a:xfrm>
        </p:spPr>
        <p:txBody>
          <a:bodyPr/>
          <a:lstStyle/>
          <a:p>
            <a:r>
              <a:rPr lang="en-US" dirty="0"/>
              <a:t>Mental Illness and Health Insurance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73743633-8B9B-1749-A6EC-8684C168D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1" y="798786"/>
            <a:ext cx="9405171" cy="60592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1166E-AB62-F442-B1DA-B77B2AB4431D}"/>
              </a:ext>
            </a:extLst>
          </p:cNvPr>
          <p:cNvSpPr txBox="1"/>
          <p:nvPr/>
        </p:nvSpPr>
        <p:spPr>
          <a:xfrm>
            <a:off x="9469821" y="1951672"/>
            <a:ext cx="3179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States with greater uninsured are </a:t>
            </a:r>
            <a:r>
              <a:rPr lang="en-CA" b="1" dirty="0"/>
              <a:t>NOT</a:t>
            </a:r>
            <a:r>
              <a:rPr lang="en-CA" dirty="0"/>
              <a:t> [necessarily] states with higher rates of mental illness</a:t>
            </a:r>
          </a:p>
        </p:txBody>
      </p:sp>
    </p:spTree>
    <p:extLst>
      <p:ext uri="{BB962C8B-B14F-4D97-AF65-F5344CB8AC3E}">
        <p14:creationId xmlns:p14="http://schemas.microsoft.com/office/powerpoint/2010/main" val="21968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0E1C-03B3-8F46-884E-0B80941C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99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DEA-F524-5D45-9579-D4B570EF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324708"/>
            <a:ext cx="9240961" cy="4923692"/>
          </a:xfrm>
        </p:spPr>
        <p:txBody>
          <a:bodyPr/>
          <a:lstStyle/>
          <a:p>
            <a:r>
              <a:rPr lang="en-CA" dirty="0"/>
              <a:t>Study the prevalence of mental health issues in US and compare it with various socio-economic factors.</a:t>
            </a:r>
          </a:p>
          <a:p>
            <a:pPr lvl="1"/>
            <a:r>
              <a:rPr lang="en-CA" dirty="0"/>
              <a:t>Severity of mental health issues in various states in the US</a:t>
            </a:r>
          </a:p>
          <a:p>
            <a:pPr lvl="1"/>
            <a:r>
              <a:rPr lang="en-CA" dirty="0"/>
              <a:t>% Population with mental health issues</a:t>
            </a:r>
          </a:p>
          <a:p>
            <a:pPr lvl="1"/>
            <a:r>
              <a:rPr lang="en-CA" dirty="0"/>
              <a:t>Suicide Rates</a:t>
            </a:r>
          </a:p>
          <a:p>
            <a:pPr lvl="1"/>
            <a:r>
              <a:rPr lang="en-CA" dirty="0"/>
              <a:t>Disposable Income</a:t>
            </a:r>
          </a:p>
          <a:p>
            <a:pPr lvl="1"/>
            <a:r>
              <a:rPr lang="en-CA" dirty="0"/>
              <a:t>GDP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</a:t>
            </a:r>
          </a:p>
          <a:p>
            <a:pPr lvl="1"/>
            <a:r>
              <a:rPr lang="en-CA" dirty="0"/>
              <a:t>Presence of medical coverage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23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F02-1799-4896-A55B-7F5D363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61D0-358A-42C2-8322-C861C1A7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BEA (Bureau of Economic Analysis):</a:t>
            </a:r>
          </a:p>
          <a:p>
            <a:pPr lvl="1"/>
            <a:r>
              <a:rPr lang="en-CA" dirty="0"/>
              <a:t>Personal income</a:t>
            </a:r>
          </a:p>
          <a:p>
            <a:pPr lvl="1"/>
            <a:r>
              <a:rPr lang="en-CA" dirty="0"/>
              <a:t>GDP</a:t>
            </a:r>
          </a:p>
          <a:p>
            <a:r>
              <a:rPr lang="en-CA" dirty="0"/>
              <a:t>CDC (Center for Disease Control and Prevention):</a:t>
            </a:r>
          </a:p>
          <a:p>
            <a:pPr lvl="1"/>
            <a:r>
              <a:rPr lang="en-CA" dirty="0"/>
              <a:t>Suicide rates</a:t>
            </a:r>
          </a:p>
          <a:p>
            <a:r>
              <a:rPr lang="en-CA" dirty="0"/>
              <a:t>US Census Data</a:t>
            </a:r>
          </a:p>
          <a:p>
            <a:pPr lvl="1"/>
            <a:r>
              <a:rPr lang="en-CA" dirty="0"/>
              <a:t>Unemployment</a:t>
            </a:r>
          </a:p>
          <a:p>
            <a:pPr lvl="1"/>
            <a:r>
              <a:rPr lang="en-CA" dirty="0"/>
              <a:t>Poverty status</a:t>
            </a:r>
          </a:p>
          <a:p>
            <a:pPr lvl="1"/>
            <a:r>
              <a:rPr lang="en-CA" dirty="0"/>
              <a:t>Home ownership</a:t>
            </a:r>
          </a:p>
          <a:p>
            <a:pPr lvl="1"/>
            <a:r>
              <a:rPr lang="en-CA" dirty="0"/>
              <a:t>Medical coverage status</a:t>
            </a:r>
          </a:p>
          <a:p>
            <a:r>
              <a:rPr lang="en-CA" dirty="0"/>
              <a:t>Data.gov:</a:t>
            </a:r>
          </a:p>
          <a:p>
            <a:pPr lvl="1"/>
            <a:r>
              <a:rPr lang="en-CA" dirty="0"/>
              <a:t>Severity of mental illness by state</a:t>
            </a:r>
          </a:p>
          <a:p>
            <a:r>
              <a:rPr lang="en-CA" dirty="0"/>
              <a:t>SAMHDA (Substance Abuse and Mental Health Data Archive):</a:t>
            </a:r>
          </a:p>
          <a:p>
            <a:pPr lvl="1"/>
            <a:r>
              <a:rPr lang="en-CA" dirty="0"/>
              <a:t>Mental illness by state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69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3D8E-4520-F845-9F12-5DD5C5FF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383324"/>
            <a:ext cx="9487145" cy="4865076"/>
          </a:xfrm>
        </p:spPr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Syntax familiarity</a:t>
            </a:r>
          </a:p>
          <a:p>
            <a:r>
              <a:rPr lang="en-US" dirty="0"/>
              <a:t>Learning new libraries</a:t>
            </a:r>
          </a:p>
          <a:p>
            <a:r>
              <a:rPr lang="en-US" dirty="0"/>
              <a:t>Finding data we can actually work with</a:t>
            </a:r>
          </a:p>
          <a:p>
            <a:r>
              <a:rPr lang="en-US" dirty="0"/>
              <a:t>Using API</a:t>
            </a:r>
          </a:p>
          <a:p>
            <a:r>
              <a:rPr lang="en-US" dirty="0"/>
              <a:t>Interpreting statistics</a:t>
            </a:r>
          </a:p>
        </p:txBody>
      </p:sp>
    </p:spTree>
    <p:extLst>
      <p:ext uri="{BB962C8B-B14F-4D97-AF65-F5344CB8AC3E}">
        <p14:creationId xmlns:p14="http://schemas.microsoft.com/office/powerpoint/2010/main" val="123857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213-4A3A-4440-8B25-291F0714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Interactive map of Mental Health in the US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62EC-8861-4C17-9992-D69ECE7D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 action="ppaction://hlinkfile"/>
              </a:rPr>
              <a:t>Link</a:t>
            </a:r>
            <a:endParaRPr lang="en-CA" dirty="0"/>
          </a:p>
          <a:p>
            <a:r>
              <a:rPr lang="en-CA" dirty="0"/>
              <a:t>States with highest severity:</a:t>
            </a:r>
          </a:p>
          <a:p>
            <a:pPr lvl="1"/>
            <a:r>
              <a:rPr lang="en-CA" dirty="0"/>
              <a:t>Oregon</a:t>
            </a:r>
          </a:p>
          <a:p>
            <a:pPr lvl="1"/>
            <a:r>
              <a:rPr lang="en-CA" dirty="0"/>
              <a:t>Alabama</a:t>
            </a:r>
          </a:p>
          <a:p>
            <a:pPr lvl="1"/>
            <a:r>
              <a:rPr lang="en-CA" dirty="0"/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22238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7E86-FD59-5F42-88D1-0629CFF5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in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0E7D1-7D8C-A944-A930-13CB05DD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6" y="2250832"/>
            <a:ext cx="5797291" cy="3864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8366C5-A81B-0347-9AAF-2C8B1340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86" y="2256694"/>
            <a:ext cx="5538340" cy="3858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0D8BF-98D1-7445-83CA-8A5AD8FF450E}"/>
              </a:ext>
            </a:extLst>
          </p:cNvPr>
          <p:cNvSpPr txBox="1"/>
          <p:nvPr/>
        </p:nvSpPr>
        <p:spPr>
          <a:xfrm>
            <a:off x="646111" y="1483916"/>
            <a:ext cx="109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Overall, approx. 1 in 5 adults in US experience mental illness in a year.</a:t>
            </a:r>
          </a:p>
        </p:txBody>
      </p:sp>
    </p:spTree>
    <p:extLst>
      <p:ext uri="{BB962C8B-B14F-4D97-AF65-F5344CB8AC3E}">
        <p14:creationId xmlns:p14="http://schemas.microsoft.com/office/powerpoint/2010/main" val="36531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Suicide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7A6D8-7123-494E-BE38-F6A99BBA5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06" y="1703327"/>
            <a:ext cx="6924639" cy="4701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with higher percentage of population with mental illnesses have higher suicide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0.46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022757-B8C8-1E4B-8EDE-F671D8BA0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08663" y="4166012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Income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A5348A-F337-724D-99D8-1623AF74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44" y="1594228"/>
            <a:ext cx="7074033" cy="4716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16131" y="1703327"/>
            <a:ext cx="317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higher income have lower percentage of population with mental illness.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16131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2D936-5489-364A-BFA5-FD08473CB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08663" y="4154289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4593-785A-4841-9E39-74FCCFF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 and GDP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00685A-6293-DF46-BE93-81EE86E0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27" y="1581991"/>
            <a:ext cx="7110744" cy="4740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3E410-AC8D-C84D-A001-FD2830B27157}"/>
              </a:ext>
            </a:extLst>
          </p:cNvPr>
          <p:cNvSpPr txBox="1"/>
          <p:nvPr/>
        </p:nvSpPr>
        <p:spPr>
          <a:xfrm>
            <a:off x="7786470" y="1703327"/>
            <a:ext cx="342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negative correlation- States with lower percentage of population with mental illness have higher GDP.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E8627-3399-0349-99A0-6ABBCCADEEFE}"/>
              </a:ext>
            </a:extLst>
          </p:cNvPr>
          <p:cNvSpPr txBox="1"/>
          <p:nvPr/>
        </p:nvSpPr>
        <p:spPr>
          <a:xfrm>
            <a:off x="7786469" y="3305908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coefficient: </a:t>
            </a:r>
          </a:p>
          <a:p>
            <a:r>
              <a:rPr lang="en-US" dirty="0"/>
              <a:t>-0.31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EACC7-7E3B-6147-942D-E27EFEE3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27" b="10232"/>
          <a:stretch/>
        </p:blipFill>
        <p:spPr>
          <a:xfrm>
            <a:off x="7779001" y="4166012"/>
            <a:ext cx="4051300" cy="14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{5A3614A4-E359-CA4F-A64D-2E498F32298C}tf16401378</Template>
  <TotalTime>263</TotalTime>
  <Words>309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Mental Health in the US</vt:lpstr>
      <vt:lpstr>Objectives</vt:lpstr>
      <vt:lpstr>Data sources</vt:lpstr>
      <vt:lpstr>Challenges</vt:lpstr>
      <vt:lpstr>Interactive map of Mental Health in the US by State</vt:lpstr>
      <vt:lpstr>Mental Illness in US</vt:lpstr>
      <vt:lpstr>Mental Illness and Suicide Rates</vt:lpstr>
      <vt:lpstr>Mental Illness and Income</vt:lpstr>
      <vt:lpstr>Mental Illness and GDP</vt:lpstr>
      <vt:lpstr>Mental Illness and Poverty</vt:lpstr>
      <vt:lpstr>Mental Illness and Employment</vt:lpstr>
      <vt:lpstr>Mental Illness and Health Insurance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in the US</dc:title>
  <dc:creator>Brian Haley</dc:creator>
  <cp:lastModifiedBy>Hugo Pitta</cp:lastModifiedBy>
  <cp:revision>17</cp:revision>
  <dcterms:created xsi:type="dcterms:W3CDTF">2019-03-12T22:34:10Z</dcterms:created>
  <dcterms:modified xsi:type="dcterms:W3CDTF">2019-03-14T19:43:46Z</dcterms:modified>
</cp:coreProperties>
</file>