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70" r:id="rId2"/>
    <p:sldMasterId id="2147483658" r:id="rId3"/>
    <p:sldMasterId id="2147483673" r:id="rId4"/>
    <p:sldMasterId id="2147483667" r:id="rId5"/>
    <p:sldMasterId id="2147483661" r:id="rId6"/>
    <p:sldMasterId id="2147483664" r:id="rId7"/>
  </p:sldMasterIdLst>
  <p:notesMasterIdLst>
    <p:notesMasterId r:id="rId9"/>
  </p:notesMasterIdLst>
  <p:handoutMasterIdLst>
    <p:handoutMasterId r:id="rId10"/>
  </p:handoutMasterIdLst>
  <p:sldIdLst>
    <p:sldId id="256" r:id="rId8"/>
  </p:sldIdLst>
  <p:sldSz cx="10691813" cy="15119350"/>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6" userDrawn="1">
          <p15:clr>
            <a:srgbClr val="A4A3A4"/>
          </p15:clr>
        </p15:guide>
        <p15:guide id="2" orient="horz" pos="2177" userDrawn="1">
          <p15:clr>
            <a:srgbClr val="A4A3A4"/>
          </p15:clr>
        </p15:guide>
        <p15:guide id="3" orient="horz" pos="2267" userDrawn="1">
          <p15:clr>
            <a:srgbClr val="A4A3A4"/>
          </p15:clr>
        </p15:guide>
        <p15:guide id="4" pos="33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7386" autoAdjust="0"/>
  </p:normalViewPr>
  <p:slideViewPr>
    <p:cSldViewPr snapToGrid="0" showGuides="1">
      <p:cViewPr>
        <p:scale>
          <a:sx n="66" d="100"/>
          <a:sy n="66" d="100"/>
        </p:scale>
        <p:origin x="2068" y="-1364"/>
      </p:cViewPr>
      <p:guideLst>
        <p:guide orient="horz" pos="2426"/>
        <p:guide orient="horz" pos="2177"/>
        <p:guide orient="horz" pos="2267"/>
        <p:guide pos="3367"/>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17.12.2024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17.12.2024</a:t>
            </a:fld>
            <a:endParaRPr lang="de-CH"/>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Bildplatzhalter 10">
            <a:extLst>
              <a:ext uri="{FF2B5EF4-FFF2-40B4-BE49-F238E27FC236}">
                <a16:creationId xmlns:a16="http://schemas.microsoft.com/office/drawing/2014/main" id="{29E1A2D3-E862-4464-9A32-4A0E33F592D2}"/>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10" name="Bildplatzhalter 10">
            <a:extLst>
              <a:ext uri="{FF2B5EF4-FFF2-40B4-BE49-F238E27FC236}">
                <a16:creationId xmlns:a16="http://schemas.microsoft.com/office/drawing/2014/main" id="{FF2B1A6C-ABE6-4E11-84C2-95B56E0D20C5}"/>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2" name="Bildplatzhalter 10">
            <a:extLst>
              <a:ext uri="{FF2B5EF4-FFF2-40B4-BE49-F238E27FC236}">
                <a16:creationId xmlns:a16="http://schemas.microsoft.com/office/drawing/2014/main" id="{8BA62E06-D9EB-422C-B190-AB28598166E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4" name="Bildplatzhalter 10">
            <a:extLst>
              <a:ext uri="{FF2B5EF4-FFF2-40B4-BE49-F238E27FC236}">
                <a16:creationId xmlns:a16="http://schemas.microsoft.com/office/drawing/2014/main" id="{A05A8DC1-17CC-4BEA-9DB2-E003B0C940B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5" name="Bildplatzhalter 10">
            <a:extLst>
              <a:ext uri="{FF2B5EF4-FFF2-40B4-BE49-F238E27FC236}">
                <a16:creationId xmlns:a16="http://schemas.microsoft.com/office/drawing/2014/main" id="{2CE9849F-3C52-4F1B-A78B-38E08DD521D6}"/>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6" name="Bildplatzhalter 10">
            <a:extLst>
              <a:ext uri="{FF2B5EF4-FFF2-40B4-BE49-F238E27FC236}">
                <a16:creationId xmlns:a16="http://schemas.microsoft.com/office/drawing/2014/main" id="{E862F049-D815-4C4D-A14F-A0AEF5B2AE26}"/>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 name="Fußzeilenplatzhalter 1">
            <a:extLst>
              <a:ext uri="{FF2B5EF4-FFF2-40B4-BE49-F238E27FC236}">
                <a16:creationId xmlns:a16="http://schemas.microsoft.com/office/drawing/2014/main" id="{BB033E5C-1D17-4E80-9ACD-C87F6F8A425A}"/>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8" name="Textfeld 17">
            <a:extLst>
              <a:ext uri="{FF2B5EF4-FFF2-40B4-BE49-F238E27FC236}">
                <a16:creationId xmlns:a16="http://schemas.microsoft.com/office/drawing/2014/main" id="{5B87B24B-4B57-4D64-9BA7-0987C53EFED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72485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227AEF07-72D4-4E4A-97EC-B42638E9743F}"/>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A72E5486-E422-46D5-B9CE-9C27F11E617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29B12437-4940-468A-ACD9-95DFB4E2722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B5AD182C-8486-4215-B1A0-777CB3A38E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AB1FED99-A9B0-4936-8CAD-8E5BA6D86CBC}"/>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732A6DF2-6E7E-4B84-A8C9-D1A19C836FD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C1A8799-F036-415D-BD18-7A64A44D7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2ADE99D1-1838-4538-BCAE-5B0F1DCCA2E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259327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C378B2A-4210-4B30-8938-D11F62737B9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E2FCAE3E-3323-4AD4-B085-641212E4DD3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8CEC44D1-E8DF-4FDB-BD90-A3D8EF9BD21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27DFCFE7-0A47-4C01-8C39-42A7776A95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003E81EC-0027-4EF2-AAF2-04705181A24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660F281F-32A4-4D88-A61F-0B09B087247B}"/>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AA3ABAE-9FB8-4673-B2D5-C16B577B9185}"/>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BF0EBB4F-ECF9-4B82-9E7A-67885D34243B}"/>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297579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D04CF4C-FB65-4F9C-9499-0F9D1FB6DA5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401661CE-5A2E-437D-8150-E0665D7626B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1639FC5E-71F9-4A6A-8FCD-0133D746F09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23575185-9DD5-4138-B16F-462D6FF15323}"/>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545F9ABE-E10E-438B-9CDC-1CEFF7D72B0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67BEB04D-B134-43DA-9359-7EE293B613CD}"/>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7744DB66-F5EE-4522-85A6-139A11CD9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CF0CC42-5361-4690-BDF8-88AF7AB1B65C}"/>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93612190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9F59B72-8A30-4578-B167-B081D271583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DF06D9B6-DFA3-4983-A787-942489DFC463}"/>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3733825-ED0C-4064-ABE7-37F49764C460}"/>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CCAC2E61-517C-4858-9139-02D53E02BA9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7EF9C46-E8C5-439C-809C-1731C0A1EE9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EF09BC08-ABE9-4D0A-8DDD-1E1FBEA13B4A}"/>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05DD452A-1CDC-48F3-BBB8-08F5795BB38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16B4537-E852-4FF0-8D16-1991D32752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329697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71A34DB-AA50-4223-87E2-50C1BEB5108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82133057-890C-4D92-99B9-74D7A15B3A0F}"/>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8178CABE-EBB4-41FA-AEA1-65817D1E1983}"/>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708FCD41-0BBF-47B7-ABB6-758117D3352E}"/>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D9885799-F89A-4210-AFCC-CF369132E2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8B6E8019-44ED-4185-A279-8DAC71886F5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109A2B1-37C6-43E4-87B1-6FCED7CE395E}"/>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0EA3F88-65A4-409F-8E69-5D7515FE870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137108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ußzeilenplatzhalter 1">
            <a:extLst>
              <a:ext uri="{FF2B5EF4-FFF2-40B4-BE49-F238E27FC236}">
                <a16:creationId xmlns:a16="http://schemas.microsoft.com/office/drawing/2014/main" id="{A9721B81-136E-456D-812A-E7EFBC759F47}"/>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26" name="Bildplatzhalter 10">
            <a:extLst>
              <a:ext uri="{FF2B5EF4-FFF2-40B4-BE49-F238E27FC236}">
                <a16:creationId xmlns:a16="http://schemas.microsoft.com/office/drawing/2014/main" id="{5A5BABA5-C437-48B8-8B80-925847CC10A3}"/>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27" name="Bildplatzhalter 10">
            <a:extLst>
              <a:ext uri="{FF2B5EF4-FFF2-40B4-BE49-F238E27FC236}">
                <a16:creationId xmlns:a16="http://schemas.microsoft.com/office/drawing/2014/main" id="{CA5F2675-4A0F-4837-A374-A442160A9368}"/>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8" name="Bildplatzhalter 10">
            <a:extLst>
              <a:ext uri="{FF2B5EF4-FFF2-40B4-BE49-F238E27FC236}">
                <a16:creationId xmlns:a16="http://schemas.microsoft.com/office/drawing/2014/main" id="{8A5711A6-6465-4DBC-8ECD-66F289B6396C}"/>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9" name="Bildplatzhalter 10">
            <a:extLst>
              <a:ext uri="{FF2B5EF4-FFF2-40B4-BE49-F238E27FC236}">
                <a16:creationId xmlns:a16="http://schemas.microsoft.com/office/drawing/2014/main" id="{1A1BECD8-B87C-4E7F-876E-EBBCFF4210E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0" name="Bildplatzhalter 10">
            <a:extLst>
              <a:ext uri="{FF2B5EF4-FFF2-40B4-BE49-F238E27FC236}">
                <a16:creationId xmlns:a16="http://schemas.microsoft.com/office/drawing/2014/main" id="{9175C25E-2049-4918-92F4-41F787009537}"/>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1" name="Bildplatzhalter 10">
            <a:extLst>
              <a:ext uri="{FF2B5EF4-FFF2-40B4-BE49-F238E27FC236}">
                <a16:creationId xmlns:a16="http://schemas.microsoft.com/office/drawing/2014/main" id="{E2C16173-FCEC-4425-BBE4-CE1E4AFAEFE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2" name="Textfeld 31">
            <a:extLst>
              <a:ext uri="{FF2B5EF4-FFF2-40B4-BE49-F238E27FC236}">
                <a16:creationId xmlns:a16="http://schemas.microsoft.com/office/drawing/2014/main" id="{9112DE20-9084-4E2E-9BC0-0A1A890F9F2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994541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CEF1A1D6-9735-42FF-8009-2446958AE1E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A3D88EF6-8D6C-4659-B5BB-8DEB94753861}"/>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0D06E50D-FB42-4254-9EE8-2543E9E84A67}"/>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F4F4ACC-C650-453F-A0F3-18E1D614EF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BF9E64DB-7BEE-49D2-9DA6-46E20AADE909}"/>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F2D2F044-F62A-4F56-98C4-E0AEA71DD7DC}"/>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B735B654-70F6-483C-BF51-FD86B9E15143}"/>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72009FF8-7D8D-490E-AD16-3FCBF43871BA}"/>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382186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A4D7663-87E1-41BF-9893-6CC92DEAC53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67D62AC-7684-4F61-A448-9555E4A618F5}"/>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DEB9150-E5AE-4E88-97D1-4AA5CA607726}"/>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93EBACD-39CC-4EC2-80DB-6D9A34006CE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C10DB7E-780F-4AC3-8476-7878E59DE8ED}"/>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31982410-1FD1-4B09-A987-326466D838BF}"/>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C51C1AD6-1110-4F00-824C-BC0C715009B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8B53963F-8F54-448A-BC4B-F1BE9BD0B25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237123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0EB9521-A92B-4AEA-83E0-E72FCA52CE74}"/>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CAB97E-D4FD-49A9-865E-1207F880CF2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643C4C3E-62D9-4E11-AAC9-EBFE23CB4171}"/>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A572D49B-CBEC-43EC-BC01-201B08E814B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E45F4D9-18AD-4441-88F0-0C2887ED30E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89CA88AF-F37D-4EF5-A450-D3FD4B64CB9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6B2D6769-B78B-4FE6-8251-0CB0A64E28A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94242A1A-D1DA-4A29-A77F-8D09C7903C6D}"/>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32941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8BEE220-758B-42F2-8AE3-FAA23F08D279}"/>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0119696-D82D-4436-94DD-4A78C865627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EA4575FB-580A-49BC-B1EC-C52E325B051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1264118-E3E7-4CC8-A840-1A27DFFD44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0A48F791-0CF4-4C87-B8D4-C010ED0818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E3321609-8777-4EE8-8C50-115761FC99FE}"/>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AF591D59-B0A5-45D2-A8A4-953CF2AD0C5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79B2282-5864-483F-A9C2-98B708E81E3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31433701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608CB39-016B-4BF4-8342-612A7BA13D31}"/>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8ABE6A-593F-4D55-BD17-DC767E7DF80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31C309D4-AB7C-4964-8853-FAAB87F4709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F6227264-0E4C-489A-A4DD-5525AB18074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964E781B-2486-4D58-B0E8-47243422132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BD799EFA-A9EB-42AE-80BD-C593C93A91A3}"/>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3F2262D-02CE-45D0-9DDC-8A996DE62294}"/>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C3EFC8F-D883-4879-8F2E-CBC81AD167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540297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5F8CEC64-5664-4130-B060-110266B4308D}"/>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0C9EC0EA-ABB7-4BB0-BEC5-A6BCD853D54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E3B6F26-90D9-483A-89B7-3D574F8BB75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91348A7-7D1B-44A1-8426-2CA4140CA1D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1868EF-A6C8-455F-B110-612B80DD0D94}"/>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981C53C-1117-4AD8-93EF-FFC3C4AF434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77F6827-F994-4CEB-B307-AE21D1106821}"/>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6BF8729-1A8B-4198-9E5F-E1B165BBA964}"/>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523714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D3445AAF-9BD8-4B00-9FF2-B0472F96293E}"/>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140E3753-935A-4507-AC11-F0E29184558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0B96D98-4A3E-4DF7-A094-F09D8C2A2A22}"/>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46C052A-0C6C-45AB-B56D-6157245A1409}"/>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888D17E7-FED6-4C55-8A8C-FA9EA17907A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4518EC54-715E-4943-8475-2E7D2D2F47D5}"/>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55ED384-45AF-48A8-B0D0-01A90C0844BC}"/>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F6DC02F-F074-4CFC-8DAD-8EA8B507E19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7383456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62FDEEE2-A562-451F-B8E3-81F68BE4BC40}"/>
              </a:ext>
            </a:extLst>
          </p:cNvPr>
          <p:cNvSpPr>
            <a:spLocks noGrp="1"/>
          </p:cNvSpPr>
          <p:nvPr>
            <p:ph type="ftr" sz="quarter" idx="3"/>
          </p:nvPr>
        </p:nvSpPr>
        <p:spPr>
          <a:xfrm>
            <a:off x="8010525"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155705437"/>
      </p:ext>
    </p:extLst>
  </p:cSld>
  <p:clrMap bg1="lt1" tx1="dk1" bg2="lt2" tx2="dk2" accent1="accent1" accent2="accent2" accent3="accent3" accent4="accent4" accent5="accent5" accent6="accent6" hlink="hlink" folHlink="folHlink"/>
  <p:sldLayoutIdLst>
    <p:sldLayoutId id="2147483656" r:id="rId1"/>
    <p:sldLayoutId id="2147483657"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BF327E01-6420-49F2-A700-C496E8C7634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882428202"/>
      </p:ext>
    </p:extLst>
  </p:cSld>
  <p:clrMap bg1="lt1" tx1="dk1" bg2="lt2" tx2="dk2" accent1="accent1" accent2="accent2" accent3="accent3" accent4="accent4" accent5="accent5" accent6="accent6" hlink="hlink" folHlink="folHlink"/>
  <p:sldLayoutIdLst>
    <p:sldLayoutId id="2147483671" r:id="rId1"/>
    <p:sldLayoutId id="2147483672"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1AF2C9B8-0BC4-4FEF-9683-BCE79ECE758C}"/>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44596982"/>
      </p:ext>
    </p:extLst>
  </p:cSld>
  <p:clrMap bg1="lt1" tx1="dk1" bg2="lt2" tx2="dk2" accent1="accent1" accent2="accent2" accent3="accent3" accent4="accent4" accent5="accent5" accent6="accent6" hlink="hlink" folHlink="folHlink"/>
  <p:sldLayoutIdLst>
    <p:sldLayoutId id="2147483659" r:id="rId1"/>
    <p:sldLayoutId id="2147483660"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F55E107-9A5E-48D5-998E-3EA938F529F7}"/>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30138047"/>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11A5A91-F49C-4574-8091-65E8B7BF2C4D}"/>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910210801"/>
      </p:ext>
    </p:extLst>
  </p:cSld>
  <p:clrMap bg1="lt1" tx1="dk1" bg2="lt2" tx2="dk2" accent1="accent1" accent2="accent2" accent3="accent3" accent4="accent4" accent5="accent5" accent6="accent6" hlink="hlink" folHlink="folHlink"/>
  <p:sldLayoutIdLst>
    <p:sldLayoutId id="2147483668" r:id="rId1"/>
    <p:sldLayoutId id="2147483669"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43D01357-C561-4209-8F72-C138282932C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822673015"/>
      </p:ext>
    </p:extLst>
  </p:cSld>
  <p:clrMap bg1="lt1" tx1="dk1" bg2="lt2" tx2="dk2" accent1="accent1" accent2="accent2" accent3="accent3" accent4="accent4" accent5="accent5" accent6="accent6" hlink="hlink" folHlink="folHlink"/>
  <p:sldLayoutIdLst>
    <p:sldLayoutId id="2147483662" r:id="rId1"/>
    <p:sldLayoutId id="2147483663"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026"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263"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008D0C21-954E-436B-9783-87B68054FE95}"/>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035917154"/>
      </p:ext>
    </p:extLst>
  </p:cSld>
  <p:clrMap bg1="lt1" tx1="dk1" bg2="lt2" tx2="dk2" accent1="accent1" accent2="accent2" accent3="accent3" accent4="accent4" accent5="accent5" accent6="accent6" hlink="hlink" folHlink="folHlink"/>
  <p:sldLayoutIdLst>
    <p:sldLayoutId id="2147483665" r:id="rId1"/>
    <p:sldLayoutId id="2147483666"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nextjs.org/" TargetMode="Externa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hyperlink" Target="https://happiness-explorer.vercel.app/" TargetMode="External"/><Relationship Id="rId1" Type="http://schemas.openxmlformats.org/officeDocument/2006/relationships/slideLayout" Target="../slideLayouts/slideLayout13.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supabase.com/" TargetMode="External"/><Relationship Id="rId10" Type="http://schemas.openxmlformats.org/officeDocument/2006/relationships/image" Target="../media/image7.png"/><Relationship Id="rId4" Type="http://schemas.openxmlformats.org/officeDocument/2006/relationships/hyperlink" Target="https://ui.shadcn.com/"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49263" y="1295399"/>
            <a:ext cx="9793286" cy="2160000"/>
          </a:xfrm>
          <a:solidFill>
            <a:srgbClr val="6F6F6F"/>
          </a:solidFill>
          <a:ln>
            <a:noFill/>
          </a:ln>
        </p:spPr>
        <p:txBody>
          <a:bodyPr/>
          <a:lstStyle/>
          <a:p>
            <a:r>
              <a:rPr lang="en-GB" b="1" dirty="0"/>
              <a:t>Smiling Globe</a:t>
            </a:r>
          </a:p>
          <a:p>
            <a:pPr lvl="1"/>
            <a:endParaRPr lang="en-GB" dirty="0"/>
          </a:p>
          <a:p>
            <a:pPr lvl="1"/>
            <a:endParaRPr lang="en-GB" dirty="0"/>
          </a:p>
          <a:p>
            <a:pPr lvl="1"/>
            <a:r>
              <a:rPr lang="en-GB" dirty="0" err="1"/>
              <a:t>Tamás</a:t>
            </a:r>
            <a:r>
              <a:rPr lang="en-GB" dirty="0"/>
              <a:t> Nemes, </a:t>
            </a:r>
            <a:r>
              <a:rPr lang="en-GB" dirty="0" err="1"/>
              <a:t>Tianjian</a:t>
            </a:r>
            <a:r>
              <a:rPr lang="en-GB" dirty="0"/>
              <a:t> Yi, Ian Wimmer, Rui Zhang</a:t>
            </a:r>
          </a:p>
          <a:p>
            <a:pPr lvl="1"/>
            <a:r>
              <a:rPr lang="en-GB" dirty="0"/>
              <a:t>D-INFK, ETH Zürich </a:t>
            </a:r>
          </a:p>
        </p:txBody>
      </p:sp>
      <p:sp>
        <p:nvSpPr>
          <p:cNvPr id="22" name="Fußzeilenplatzhalter 21">
            <a:extLst>
              <a:ext uri="{FF2B5EF4-FFF2-40B4-BE49-F238E27FC236}">
                <a16:creationId xmlns:a16="http://schemas.microsoft.com/office/drawing/2014/main" id="{29F7A211-0539-4EA7-9D38-8E4F5A4854B4}"/>
              </a:ext>
            </a:extLst>
          </p:cNvPr>
          <p:cNvSpPr>
            <a:spLocks noGrp="1"/>
          </p:cNvSpPr>
          <p:nvPr>
            <p:ph type="ftr" sz="quarter" idx="20"/>
          </p:nvPr>
        </p:nvSpPr>
        <p:spPr>
          <a:xfrm>
            <a:off x="5454650" y="461179"/>
            <a:ext cx="4787350" cy="414194"/>
          </a:xfrm>
          <a:ln>
            <a:noFill/>
          </a:ln>
        </p:spPr>
        <p:txBody>
          <a:bodyPr/>
          <a:lstStyle/>
          <a:p>
            <a:pPr algn="r"/>
            <a:r>
              <a:rPr lang="en-GB" sz="1400" i="0" dirty="0">
                <a:solidFill>
                  <a:srgbClr val="1D2125"/>
                </a:solidFill>
                <a:effectLst/>
              </a:rPr>
              <a:t>252-2810-00L </a:t>
            </a:r>
            <a:r>
              <a:rPr lang="en-GB" sz="1400" dirty="0">
                <a:solidFill>
                  <a:srgbClr val="1D2125"/>
                </a:solidFill>
              </a:rPr>
              <a:t>HS24</a:t>
            </a:r>
            <a:endParaRPr lang="en-GB" sz="1400" i="0" dirty="0">
              <a:solidFill>
                <a:srgbClr val="1D2125"/>
              </a:solidFill>
              <a:effectLst/>
            </a:endParaRPr>
          </a:p>
          <a:p>
            <a:pPr algn="r"/>
            <a:r>
              <a:rPr lang="en-GB" sz="1400" i="0" dirty="0">
                <a:solidFill>
                  <a:srgbClr val="1D2125"/>
                </a:solidFill>
                <a:effectLst/>
              </a:rPr>
              <a:t>Fundamentals of Web Engineering</a:t>
            </a:r>
          </a:p>
        </p:txBody>
      </p:sp>
      <p:grpSp>
        <p:nvGrpSpPr>
          <p:cNvPr id="61" name="Group 60">
            <a:extLst>
              <a:ext uri="{FF2B5EF4-FFF2-40B4-BE49-F238E27FC236}">
                <a16:creationId xmlns:a16="http://schemas.microsoft.com/office/drawing/2014/main" id="{F68DF047-99BD-A75F-C2DD-7E31AA485D0A}"/>
              </a:ext>
            </a:extLst>
          </p:cNvPr>
          <p:cNvGrpSpPr/>
          <p:nvPr/>
        </p:nvGrpSpPr>
        <p:grpSpPr>
          <a:xfrm>
            <a:off x="447506" y="3614297"/>
            <a:ext cx="4789657" cy="2116196"/>
            <a:chOff x="447506" y="3614297"/>
            <a:chExt cx="4789107" cy="2116196"/>
          </a:xfrm>
        </p:grpSpPr>
        <p:sp>
          <p:nvSpPr>
            <p:cNvPr id="7" name="Textfeld 6">
              <a:extLst>
                <a:ext uri="{FF2B5EF4-FFF2-40B4-BE49-F238E27FC236}">
                  <a16:creationId xmlns:a16="http://schemas.microsoft.com/office/drawing/2014/main" id="{817DA120-B4C8-45E1-9AFC-01FF61FE9131}"/>
                </a:ext>
              </a:extLst>
            </p:cNvPr>
            <p:cNvSpPr txBox="1"/>
            <p:nvPr/>
          </p:nvSpPr>
          <p:spPr>
            <a:xfrm>
              <a:off x="447506" y="3851275"/>
              <a:ext cx="4788000" cy="1879218"/>
            </a:xfrm>
            <a:prstGeom prst="rect">
              <a:avLst/>
            </a:prstGeom>
            <a:solidFill>
              <a:schemeClr val="accent5"/>
            </a:solidFill>
            <a:ln>
              <a:noFill/>
            </a:ln>
          </p:spPr>
          <p:txBody>
            <a:bodyPr wrap="square" lIns="180000" tIns="180000" rIns="180000" bIns="180000" rtlCol="0">
              <a:noAutofit/>
            </a:bodyPr>
            <a:lstStyle/>
            <a:p>
              <a:pPr>
                <a:spcAft>
                  <a:spcPts val="600"/>
                </a:spcAft>
              </a:pPr>
              <a:r>
                <a:rPr lang="en-GB" sz="1200" dirty="0"/>
                <a:t>A lens of joy for the world. With this motto in mind, we have developed </a:t>
              </a:r>
              <a:r>
                <a:rPr lang="en-GB" sz="1200" i="1" dirty="0"/>
                <a:t>Smiling Globe</a:t>
              </a:r>
              <a:r>
                <a:rPr lang="en-GB" sz="1200" dirty="0"/>
                <a:t>, an interactive, responsive and accessible website designed for individuals seeking a comprehensive overview of happiness across the globe. Using the World Happiness Index, we ranked countries based on their happiness scores, providing an engaging experience through a dynamic map where users can explore and compare the happiness levels of different nations across time.</a:t>
              </a:r>
            </a:p>
          </p:txBody>
        </p:sp>
        <p:sp>
          <p:nvSpPr>
            <p:cNvPr id="64" name="Textfeld 63">
              <a:extLst>
                <a:ext uri="{FF2B5EF4-FFF2-40B4-BE49-F238E27FC236}">
                  <a16:creationId xmlns:a16="http://schemas.microsoft.com/office/drawing/2014/main" id="{16F2F553-33F3-48C6-BF49-80A678D93FBD}"/>
                </a:ext>
              </a:extLst>
            </p:cNvPr>
            <p:cNvSpPr txBox="1"/>
            <p:nvPr/>
          </p:nvSpPr>
          <p:spPr>
            <a:xfrm>
              <a:off x="448613"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1 Introduction</a:t>
              </a:r>
            </a:p>
          </p:txBody>
        </p:sp>
      </p:grpSp>
      <p:sp>
        <p:nvSpPr>
          <p:cNvPr id="46" name="Rectangle 45">
            <a:extLst>
              <a:ext uri="{FF2B5EF4-FFF2-40B4-BE49-F238E27FC236}">
                <a16:creationId xmlns:a16="http://schemas.microsoft.com/office/drawing/2014/main" id="{A86D7DC1-1BC8-F8FE-C460-FD833CDC08C9}"/>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5" name="Group 74">
            <a:extLst>
              <a:ext uri="{FF2B5EF4-FFF2-40B4-BE49-F238E27FC236}">
                <a16:creationId xmlns:a16="http://schemas.microsoft.com/office/drawing/2014/main" id="{47BD309D-C7B6-FE54-E058-734F01C08D1E}"/>
              </a:ext>
            </a:extLst>
          </p:cNvPr>
          <p:cNvGrpSpPr/>
          <p:nvPr/>
        </p:nvGrpSpPr>
        <p:grpSpPr>
          <a:xfrm>
            <a:off x="5454651" y="9485817"/>
            <a:ext cx="4802491" cy="3215127"/>
            <a:chOff x="5442279" y="8862573"/>
            <a:chExt cx="4802491" cy="3215127"/>
          </a:xfrm>
        </p:grpSpPr>
        <p:sp>
          <p:nvSpPr>
            <p:cNvPr id="13" name="Textfeld 12">
              <a:extLst>
                <a:ext uri="{FF2B5EF4-FFF2-40B4-BE49-F238E27FC236}">
                  <a16:creationId xmlns:a16="http://schemas.microsoft.com/office/drawing/2014/main" id="{C7C04B1D-DC34-4E60-B6E3-5EFA9E0D3DD2}"/>
                </a:ext>
              </a:extLst>
            </p:cNvPr>
            <p:cNvSpPr txBox="1"/>
            <p:nvPr/>
          </p:nvSpPr>
          <p:spPr>
            <a:xfrm>
              <a:off x="5442279" y="9262044"/>
              <a:ext cx="4787900" cy="2815656"/>
            </a:xfrm>
            <a:prstGeom prst="rect">
              <a:avLst/>
            </a:prstGeom>
            <a:solidFill>
              <a:schemeClr val="accent5"/>
            </a:solidFill>
            <a:ln>
              <a:noFill/>
            </a:ln>
          </p:spPr>
          <p:txBody>
            <a:bodyPr wrap="square" lIns="180000" tIns="180000" rIns="180000" bIns="180000" rtlCol="0">
              <a:noAutofit/>
            </a:bodyPr>
            <a:lstStyle/>
            <a:p>
              <a:pPr marL="171450" indent="-171450">
                <a:spcAft>
                  <a:spcPts val="600"/>
                </a:spcAft>
                <a:buFont typeface="Arial" panose="020B0604020202020204" pitchFamily="34" charset="0"/>
                <a:buChar char="•"/>
              </a:pPr>
              <a:r>
                <a:rPr lang="en-GB" sz="1200" dirty="0"/>
                <a:t>We consolidated essential information into a single, user-friendly website, eliminating the need to scour multiple sources.</a:t>
              </a:r>
            </a:p>
            <a:p>
              <a:pPr marL="171450" indent="-171450">
                <a:spcAft>
                  <a:spcPts val="600"/>
                </a:spcAft>
                <a:buFont typeface="Arial" panose="020B0604020202020204" pitchFamily="34" charset="0"/>
                <a:buChar char="•"/>
              </a:pPr>
              <a:r>
                <a:rPr lang="en-GB" sz="1200" dirty="0"/>
                <a:t>By presenting a clear and comprehensive overview, we save users countless hours of searching the internet, simplifying their journey to understanding the topic.</a:t>
              </a:r>
            </a:p>
            <a:p>
              <a:pPr marL="171450" indent="-171450">
                <a:spcAft>
                  <a:spcPts val="600"/>
                </a:spcAft>
                <a:buFont typeface="Arial" panose="020B0604020202020204" pitchFamily="34" charset="0"/>
                <a:buChar char="•"/>
              </a:pPr>
              <a:r>
                <a:rPr lang="en-GB" sz="1200" dirty="0"/>
                <a:t>We transformed the complexity of scattered data into an organized, visually appealing format, reducing information overload and ensuring an intuitive and engaging user experience.</a:t>
              </a:r>
            </a:p>
            <a:p>
              <a:pPr marL="171450" indent="-171450">
                <a:spcAft>
                  <a:spcPts val="600"/>
                </a:spcAft>
                <a:buFont typeface="Arial" panose="020B0604020202020204" pitchFamily="34" charset="0"/>
                <a:buChar char="•"/>
              </a:pPr>
              <a:r>
                <a:rPr lang="en-GB" sz="1200" dirty="0"/>
                <a:t>Our approach not only simplifies data accessibility but also empowers users with meaningful insights through a clean and structured representation.</a:t>
              </a:r>
              <a:endParaRPr lang="en-GB" sz="1200" b="1" dirty="0"/>
            </a:p>
          </p:txBody>
        </p:sp>
        <p:sp>
          <p:nvSpPr>
            <p:cNvPr id="16" name="Textfeld 15">
              <a:extLst>
                <a:ext uri="{FF2B5EF4-FFF2-40B4-BE49-F238E27FC236}">
                  <a16:creationId xmlns:a16="http://schemas.microsoft.com/office/drawing/2014/main" id="{3F1E786A-1735-4425-99CD-33A905F77F28}"/>
                </a:ext>
              </a:extLst>
            </p:cNvPr>
            <p:cNvSpPr txBox="1"/>
            <p:nvPr/>
          </p:nvSpPr>
          <p:spPr>
            <a:xfrm>
              <a:off x="5451599" y="9002546"/>
              <a:ext cx="4787488"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5 Problems Solved</a:t>
              </a:r>
            </a:p>
          </p:txBody>
        </p:sp>
        <p:sp>
          <p:nvSpPr>
            <p:cNvPr id="47" name="Rectangle 46">
              <a:extLst>
                <a:ext uri="{FF2B5EF4-FFF2-40B4-BE49-F238E27FC236}">
                  <a16:creationId xmlns:a16="http://schemas.microsoft.com/office/drawing/2014/main" id="{B2D534CE-4E18-7F0C-3D67-CB3BBEA5773B}"/>
                </a:ext>
              </a:extLst>
            </p:cNvPr>
            <p:cNvSpPr/>
            <p:nvPr/>
          </p:nvSpPr>
          <p:spPr>
            <a:xfrm>
              <a:off x="5463971" y="8862573"/>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a:extLst>
              <a:ext uri="{FF2B5EF4-FFF2-40B4-BE49-F238E27FC236}">
                <a16:creationId xmlns:a16="http://schemas.microsoft.com/office/drawing/2014/main" id="{54CBFBAE-2D6D-421B-80C4-3DDB45F2B93A}"/>
              </a:ext>
            </a:extLst>
          </p:cNvPr>
          <p:cNvGrpSpPr/>
          <p:nvPr/>
        </p:nvGrpSpPr>
        <p:grpSpPr>
          <a:xfrm>
            <a:off x="5451599" y="12703991"/>
            <a:ext cx="4793171" cy="1372372"/>
            <a:chOff x="5451599" y="12703991"/>
            <a:chExt cx="4793171" cy="1372372"/>
          </a:xfrm>
        </p:grpSpPr>
        <p:sp>
          <p:nvSpPr>
            <p:cNvPr id="18" name="Textfeld 17">
              <a:extLst>
                <a:ext uri="{FF2B5EF4-FFF2-40B4-BE49-F238E27FC236}">
                  <a16:creationId xmlns:a16="http://schemas.microsoft.com/office/drawing/2014/main" id="{ACEFA9A8-BB0B-4C0D-B4D7-F65E05300C07}"/>
                </a:ext>
              </a:extLst>
            </p:cNvPr>
            <p:cNvSpPr txBox="1"/>
            <p:nvPr/>
          </p:nvSpPr>
          <p:spPr>
            <a:xfrm>
              <a:off x="5451599" y="1285535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200" b="1" dirty="0">
                  <a:solidFill>
                    <a:schemeClr val="accent1"/>
                  </a:solidFill>
                </a:rPr>
                <a:t>Links</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5454650" y="13116905"/>
              <a:ext cx="3598700" cy="959458"/>
            </a:xfrm>
            <a:prstGeom prst="rect">
              <a:avLst/>
            </a:prstGeom>
            <a:solidFill>
              <a:schemeClr val="bg2">
                <a:lumMod val="95000"/>
              </a:schemeClr>
            </a:solidFill>
            <a:ln>
              <a:noFill/>
            </a:ln>
          </p:spPr>
          <p:txBody>
            <a:bodyPr wrap="square" lIns="180000" tIns="180000" rIns="180000" bIns="180000" rtlCol="0">
              <a:noAutofit/>
            </a:bodyPr>
            <a:lstStyle/>
            <a:p>
              <a:pPr>
                <a:spcAft>
                  <a:spcPts val="300"/>
                </a:spcAft>
              </a:pPr>
              <a:r>
                <a:rPr lang="en-GB" sz="700" dirty="0"/>
                <a:t>To visit our website, follow this link: </a:t>
              </a:r>
              <a:r>
                <a:rPr lang="en-GB" sz="700" dirty="0">
                  <a:hlinkClick r:id="rId2">
                    <a:extLst>
                      <a:ext uri="{A12FA001-AC4F-418D-AE19-62706E023703}">
                        <ahyp:hlinkClr xmlns:ahyp="http://schemas.microsoft.com/office/drawing/2018/hyperlinkcolor" val="tx"/>
                      </a:ext>
                    </a:extLst>
                  </a:hlinkClick>
                </a:rPr>
                <a:t>https://happiness-explorer.vercel.app/</a:t>
              </a:r>
              <a:r>
                <a:rPr lang="en-GB" sz="700" dirty="0"/>
                <a:t> or use the QR code on the side</a:t>
              </a:r>
            </a:p>
            <a:p>
              <a:pPr marL="108000" indent="-108000">
                <a:spcAft>
                  <a:spcPts val="300"/>
                </a:spcAft>
                <a:buFont typeface="+mj-lt"/>
                <a:buAutoNum type="arabicPeriod"/>
              </a:pPr>
              <a:r>
                <a:rPr lang="en-GB" sz="700" dirty="0">
                  <a:hlinkClick r:id="rId3">
                    <a:extLst>
                      <a:ext uri="{A12FA001-AC4F-418D-AE19-62706E023703}">
                        <ahyp:hlinkClr xmlns:ahyp="http://schemas.microsoft.com/office/drawing/2018/hyperlinkcolor" val="tx"/>
                      </a:ext>
                    </a:extLst>
                  </a:hlinkClick>
                </a:rPr>
                <a:t>https://nextjs.org/</a:t>
              </a:r>
              <a:endParaRPr lang="en-GB" sz="700" dirty="0"/>
            </a:p>
            <a:p>
              <a:pPr marL="108000" indent="-108000">
                <a:spcAft>
                  <a:spcPts val="300"/>
                </a:spcAft>
                <a:buFont typeface="+mj-lt"/>
                <a:buAutoNum type="arabicPeriod"/>
              </a:pPr>
              <a:r>
                <a:rPr lang="en-GB" sz="700" dirty="0">
                  <a:hlinkClick r:id="rId4">
                    <a:extLst>
                      <a:ext uri="{A12FA001-AC4F-418D-AE19-62706E023703}">
                        <ahyp:hlinkClr xmlns:ahyp="http://schemas.microsoft.com/office/drawing/2018/hyperlinkcolor" val="tx"/>
                      </a:ext>
                    </a:extLst>
                  </a:hlinkClick>
                </a:rPr>
                <a:t>https://ui.shadcn.com/</a:t>
              </a:r>
              <a:endParaRPr lang="en-GB" sz="700" dirty="0"/>
            </a:p>
            <a:p>
              <a:pPr marL="108000" indent="-108000">
                <a:spcAft>
                  <a:spcPts val="300"/>
                </a:spcAft>
                <a:buFont typeface="+mj-lt"/>
                <a:buAutoNum type="arabicPeriod"/>
              </a:pPr>
              <a:r>
                <a:rPr lang="en-GB" sz="700" dirty="0">
                  <a:hlinkClick r:id="rId5">
                    <a:extLst>
                      <a:ext uri="{A12FA001-AC4F-418D-AE19-62706E023703}">
                        <ahyp:hlinkClr xmlns:ahyp="http://schemas.microsoft.com/office/drawing/2018/hyperlinkcolor" val="tx"/>
                      </a:ext>
                    </a:extLst>
                  </a:hlinkClick>
                </a:rPr>
                <a:t>https://supabase.com/</a:t>
              </a:r>
              <a:endParaRPr lang="en-GB" sz="700" dirty="0"/>
            </a:p>
            <a:p>
              <a:pPr>
                <a:spcAft>
                  <a:spcPts val="300"/>
                </a:spcAft>
              </a:pPr>
              <a:endParaRPr lang="en-GB" sz="700" dirty="0"/>
            </a:p>
          </p:txBody>
        </p:sp>
        <p:sp>
          <p:nvSpPr>
            <p:cNvPr id="50" name="Rectangle 49">
              <a:extLst>
                <a:ext uri="{FF2B5EF4-FFF2-40B4-BE49-F238E27FC236}">
                  <a16:creationId xmlns:a16="http://schemas.microsoft.com/office/drawing/2014/main" id="{6E35E973-A33F-1C7B-30B9-B6C2714CC183}"/>
                </a:ext>
              </a:extLst>
            </p:cNvPr>
            <p:cNvSpPr/>
            <p:nvPr/>
          </p:nvSpPr>
          <p:spPr>
            <a:xfrm>
              <a:off x="5463971" y="1270399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Rectangle 64">
            <a:extLst>
              <a:ext uri="{FF2B5EF4-FFF2-40B4-BE49-F238E27FC236}">
                <a16:creationId xmlns:a16="http://schemas.microsoft.com/office/drawing/2014/main" id="{5DB6FF0F-B433-87EA-D987-2761E05EAB5E}"/>
              </a:ext>
            </a:extLst>
          </p:cNvPr>
          <p:cNvSpPr/>
          <p:nvPr/>
        </p:nvSpPr>
        <p:spPr>
          <a:xfrm>
            <a:off x="456364"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 name="Picture 39" descr="A cartoon face with a black background&#10;&#10;Description automatically generated">
            <a:extLst>
              <a:ext uri="{FF2B5EF4-FFF2-40B4-BE49-F238E27FC236}">
                <a16:creationId xmlns:a16="http://schemas.microsoft.com/office/drawing/2014/main" id="{62F3894E-BF2E-EAEC-46FD-19CED94879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3506" y="1536871"/>
            <a:ext cx="829013" cy="829013"/>
          </a:xfrm>
          <a:prstGeom prst="rect">
            <a:avLst/>
          </a:prstGeom>
          <a:ln>
            <a:noFill/>
          </a:ln>
        </p:spPr>
      </p:pic>
      <p:pic>
        <p:nvPicPr>
          <p:cNvPr id="70" name="Picture 69" descr="A black background with a black square&#10;&#10;Description automatically generated with medium confidence">
            <a:extLst>
              <a:ext uri="{FF2B5EF4-FFF2-40B4-BE49-F238E27FC236}">
                <a16:creationId xmlns:a16="http://schemas.microsoft.com/office/drawing/2014/main" id="{2CC7FA3C-CA3B-8D04-0056-4D369F1200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8697" y="14327177"/>
            <a:ext cx="1020390" cy="373080"/>
          </a:xfrm>
          <a:prstGeom prst="rect">
            <a:avLst/>
          </a:prstGeom>
        </p:spPr>
      </p:pic>
      <p:grpSp>
        <p:nvGrpSpPr>
          <p:cNvPr id="77" name="Group 76">
            <a:extLst>
              <a:ext uri="{FF2B5EF4-FFF2-40B4-BE49-F238E27FC236}">
                <a16:creationId xmlns:a16="http://schemas.microsoft.com/office/drawing/2014/main" id="{F2F373C5-9720-A0F1-0F54-B81BB6A60926}"/>
              </a:ext>
            </a:extLst>
          </p:cNvPr>
          <p:cNvGrpSpPr/>
          <p:nvPr/>
        </p:nvGrpSpPr>
        <p:grpSpPr>
          <a:xfrm>
            <a:off x="453224" y="8862573"/>
            <a:ext cx="4795392" cy="5213790"/>
            <a:chOff x="5452611" y="3450548"/>
            <a:chExt cx="4795392" cy="5213790"/>
          </a:xfrm>
        </p:grpSpPr>
        <p:sp>
          <p:nvSpPr>
            <p:cNvPr id="15" name="Textfeld 14">
              <a:extLst>
                <a:ext uri="{FF2B5EF4-FFF2-40B4-BE49-F238E27FC236}">
                  <a16:creationId xmlns:a16="http://schemas.microsoft.com/office/drawing/2014/main" id="{E3E7D849-0817-4B0F-9763-641771A2054A}"/>
                </a:ext>
              </a:extLst>
            </p:cNvPr>
            <p:cNvSpPr txBox="1"/>
            <p:nvPr/>
          </p:nvSpPr>
          <p:spPr>
            <a:xfrm>
              <a:off x="5452611"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3 User interaction workflow</a:t>
              </a:r>
            </a:p>
          </p:txBody>
        </p:sp>
        <p:sp>
          <p:nvSpPr>
            <p:cNvPr id="11" name="Textfeld 10">
              <a:extLst>
                <a:ext uri="{FF2B5EF4-FFF2-40B4-BE49-F238E27FC236}">
                  <a16:creationId xmlns:a16="http://schemas.microsoft.com/office/drawing/2014/main" id="{8DB891BA-64C1-47DD-9FAA-BB9AF059A154}"/>
                </a:ext>
              </a:extLst>
            </p:cNvPr>
            <p:cNvSpPr txBox="1"/>
            <p:nvPr/>
          </p:nvSpPr>
          <p:spPr>
            <a:xfrm>
              <a:off x="5456307" y="3862366"/>
              <a:ext cx="4780243" cy="4801972"/>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For our website we decided to go with a simple yet effective navigation bar at the top for an easy user workflow.</a:t>
              </a:r>
            </a:p>
          </p:txBody>
        </p:sp>
        <p:sp>
          <p:nvSpPr>
            <p:cNvPr id="37" name="Textfeld 27">
              <a:extLst>
                <a:ext uri="{FF2B5EF4-FFF2-40B4-BE49-F238E27FC236}">
                  <a16:creationId xmlns:a16="http://schemas.microsoft.com/office/drawing/2014/main" id="{34A9C14B-AEC4-AC5E-E22B-3E2C44DA2B37}"/>
                </a:ext>
              </a:extLst>
            </p:cNvPr>
            <p:cNvSpPr txBox="1"/>
            <p:nvPr/>
          </p:nvSpPr>
          <p:spPr>
            <a:xfrm>
              <a:off x="5460740" y="8124338"/>
              <a:ext cx="4787263" cy="540000"/>
            </a:xfrm>
            <a:prstGeom prst="rect">
              <a:avLst/>
            </a:prstGeom>
            <a:noFill/>
            <a:ln>
              <a:noFill/>
            </a:ln>
          </p:spPr>
          <p:txBody>
            <a:bodyPr wrap="square" lIns="180000" tIns="0" rIns="180000" bIns="180000" rtlCol="0" anchor="b" anchorCtr="0">
              <a:noAutofit/>
            </a:bodyPr>
            <a:lstStyle/>
            <a:p>
              <a:r>
                <a:rPr lang="en-GB" sz="700" dirty="0"/>
                <a:t>User interaction workflow diagram. General workflow, it is always possible to switch between sites (green tiles) using the mentioned navigation bar.</a:t>
              </a:r>
            </a:p>
          </p:txBody>
        </p:sp>
        <p:sp>
          <p:nvSpPr>
            <p:cNvPr id="66" name="Rectangle 65">
              <a:extLst>
                <a:ext uri="{FF2B5EF4-FFF2-40B4-BE49-F238E27FC236}">
                  <a16:creationId xmlns:a16="http://schemas.microsoft.com/office/drawing/2014/main" id="{F85E8B47-E738-0814-272F-73807A8CCB30}"/>
                </a:ext>
              </a:extLst>
            </p:cNvPr>
            <p:cNvSpPr/>
            <p:nvPr/>
          </p:nvSpPr>
          <p:spPr>
            <a:xfrm>
              <a:off x="5460740"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Picture 71" descr="A diagram of a chart&#10;&#10;Description automatically generated with medium confidence">
              <a:extLst>
                <a:ext uri="{FF2B5EF4-FFF2-40B4-BE49-F238E27FC236}">
                  <a16:creationId xmlns:a16="http://schemas.microsoft.com/office/drawing/2014/main" id="{EFC8B5CD-6AD9-7C77-6348-DE969257E3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17342" y="4368781"/>
              <a:ext cx="4247652" cy="3843022"/>
            </a:xfrm>
            <a:prstGeom prst="rect">
              <a:avLst/>
            </a:prstGeom>
          </p:spPr>
        </p:pic>
      </p:grpSp>
      <p:grpSp>
        <p:nvGrpSpPr>
          <p:cNvPr id="76" name="Group 75">
            <a:extLst>
              <a:ext uri="{FF2B5EF4-FFF2-40B4-BE49-F238E27FC236}">
                <a16:creationId xmlns:a16="http://schemas.microsoft.com/office/drawing/2014/main" id="{4A2EEF74-557D-D3E4-A5BF-FB4DCEFC8905}"/>
              </a:ext>
            </a:extLst>
          </p:cNvPr>
          <p:cNvGrpSpPr/>
          <p:nvPr/>
        </p:nvGrpSpPr>
        <p:grpSpPr>
          <a:xfrm>
            <a:off x="453970" y="5748224"/>
            <a:ext cx="4790951" cy="3114349"/>
            <a:chOff x="449263" y="5508951"/>
            <a:chExt cx="4790951" cy="3114349"/>
          </a:xfrm>
        </p:grpSpPr>
        <p:grpSp>
          <p:nvGrpSpPr>
            <p:cNvPr id="60" name="Group 59">
              <a:extLst>
                <a:ext uri="{FF2B5EF4-FFF2-40B4-BE49-F238E27FC236}">
                  <a16:creationId xmlns:a16="http://schemas.microsoft.com/office/drawing/2014/main" id="{D470A610-8A84-1D2B-3D7B-017EDD74C243}"/>
                </a:ext>
              </a:extLst>
            </p:cNvPr>
            <p:cNvGrpSpPr/>
            <p:nvPr/>
          </p:nvGrpSpPr>
          <p:grpSpPr>
            <a:xfrm>
              <a:off x="449263" y="5508951"/>
              <a:ext cx="4790951" cy="3114349"/>
              <a:chOff x="449263" y="5508951"/>
              <a:chExt cx="4790951" cy="3114349"/>
            </a:xfrm>
          </p:grpSpPr>
          <p:sp>
            <p:nvSpPr>
              <p:cNvPr id="17" name="Textfeld 16">
                <a:extLst>
                  <a:ext uri="{FF2B5EF4-FFF2-40B4-BE49-F238E27FC236}">
                    <a16:creationId xmlns:a16="http://schemas.microsoft.com/office/drawing/2014/main" id="{380F8438-A7AA-47F0-AE8C-1C69AF9F2031}"/>
                  </a:ext>
                </a:extLst>
              </p:cNvPr>
              <p:cNvSpPr txBox="1"/>
              <p:nvPr/>
            </p:nvSpPr>
            <p:spPr>
              <a:xfrm>
                <a:off x="452214" y="5659179"/>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2 Used Tools</a:t>
                </a:r>
              </a:p>
            </p:txBody>
          </p:sp>
          <p:sp>
            <p:nvSpPr>
              <p:cNvPr id="12" name="Textfeld 11">
                <a:extLst>
                  <a:ext uri="{FF2B5EF4-FFF2-40B4-BE49-F238E27FC236}">
                    <a16:creationId xmlns:a16="http://schemas.microsoft.com/office/drawing/2014/main" id="{A65136F1-4F26-4D14-9FEC-C4BE18ABE7CF}"/>
                  </a:ext>
                </a:extLst>
              </p:cNvPr>
              <p:cNvSpPr txBox="1"/>
              <p:nvPr/>
            </p:nvSpPr>
            <p:spPr>
              <a:xfrm>
                <a:off x="452214" y="5903346"/>
                <a:ext cx="4788000" cy="2719954"/>
              </a:xfrm>
              <a:prstGeom prst="rect">
                <a:avLst/>
              </a:prstGeom>
              <a:solidFill>
                <a:schemeClr val="bg2">
                  <a:lumMod val="95000"/>
                </a:schemeClr>
              </a:solidFill>
              <a:ln>
                <a:noFill/>
              </a:ln>
            </p:spPr>
            <p:txBody>
              <a:bodyPr wrap="square" lIns="180000" tIns="180000" rIns="180000" bIns="180000" rtlCol="0">
                <a:noAutofit/>
              </a:bodyPr>
              <a:lstStyle/>
              <a:p>
                <a:pPr marL="180000" indent="-180000">
                  <a:spcAft>
                    <a:spcPts val="600"/>
                  </a:spcAft>
                  <a:buFont typeface="Arial" panose="020B0604020202020204" pitchFamily="34" charset="0"/>
                  <a:buChar char="•"/>
                </a:pPr>
                <a:r>
                  <a:rPr lang="en-GB" sz="1200" dirty="0"/>
                  <a:t>The website's frontend was crafted using Next.js</a:t>
                </a:r>
                <a:r>
                  <a:rPr lang="en-GB" sz="1400" baseline="30000" dirty="0"/>
                  <a:t>1</a:t>
                </a:r>
                <a:r>
                  <a:rPr lang="en-GB" sz="1200" dirty="0"/>
                  <a:t>, leveraging the sleek and sophisticated components of </a:t>
                </a:r>
                <a:r>
                  <a:rPr lang="en-GB" sz="1200" dirty="0" err="1"/>
                  <a:t>shadcn</a:t>
                </a:r>
                <a:r>
                  <a:rPr lang="en-GB" sz="1200" dirty="0"/>
                  <a:t>/ui</a:t>
                </a:r>
                <a:r>
                  <a:rPr lang="en-GB" sz="1200" baseline="30000" dirty="0"/>
                  <a:t>2</a:t>
                </a:r>
                <a:r>
                  <a:rPr lang="en-GB" sz="1200" dirty="0"/>
                  <a:t>, complemented by custom-designed elements aligned with the </a:t>
                </a:r>
                <a:r>
                  <a:rPr lang="en-GB" sz="1200" dirty="0" err="1"/>
                  <a:t>shadcn</a:t>
                </a:r>
                <a:r>
                  <a:rPr lang="en-GB" sz="1200" dirty="0"/>
                  <a:t>/</a:t>
                </a:r>
                <a:r>
                  <a:rPr lang="en-GB" sz="1200" dirty="0" err="1"/>
                  <a:t>ui</a:t>
                </a:r>
                <a:r>
                  <a:rPr lang="en-GB" sz="1200" dirty="0"/>
                  <a:t> aesthetic.</a:t>
                </a:r>
              </a:p>
              <a:p>
                <a:pPr marL="180000" indent="-180000">
                  <a:spcAft>
                    <a:spcPts val="600"/>
                  </a:spcAft>
                  <a:buFont typeface="Arial" panose="020B0604020202020204" pitchFamily="34" charset="0"/>
                  <a:buChar char="•"/>
                </a:pPr>
                <a:r>
                  <a:rPr lang="en-GB" sz="1200" dirty="0"/>
                  <a:t>The backend is powered by Supabase</a:t>
                </a:r>
                <a:r>
                  <a:rPr lang="en-GB" sz="1200" baseline="30000" dirty="0"/>
                  <a:t>3</a:t>
                </a:r>
                <a:r>
                  <a:rPr lang="en-GB" sz="1200" dirty="0"/>
                  <a:t>, providing a robust and scalable infrastructure, integrating database management and API capabilities to support the website’s dynamic functionality.</a:t>
                </a:r>
              </a:p>
            </p:txBody>
          </p:sp>
          <p:sp>
            <p:nvSpPr>
              <p:cNvPr id="48" name="Rectangle 47">
                <a:extLst>
                  <a:ext uri="{FF2B5EF4-FFF2-40B4-BE49-F238E27FC236}">
                    <a16:creationId xmlns:a16="http://schemas.microsoft.com/office/drawing/2014/main" id="{BEFEF190-E172-6C1B-2698-8791745D3788}"/>
                  </a:ext>
                </a:extLst>
              </p:cNvPr>
              <p:cNvSpPr/>
              <p:nvPr/>
            </p:nvSpPr>
            <p:spPr>
              <a:xfrm>
                <a:off x="449263" y="550895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4" name="Picture 73" descr="A black background with a black square&#10;&#10;Description automatically generated with medium confidence">
              <a:extLst>
                <a:ext uri="{FF2B5EF4-FFF2-40B4-BE49-F238E27FC236}">
                  <a16:creationId xmlns:a16="http://schemas.microsoft.com/office/drawing/2014/main" id="{17137D8B-7897-7CF3-560A-2B8843F816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7841" y="7807565"/>
              <a:ext cx="3756745" cy="649652"/>
            </a:xfrm>
            <a:prstGeom prst="rect">
              <a:avLst/>
            </a:prstGeom>
          </p:spPr>
        </p:pic>
      </p:grpSp>
      <p:grpSp>
        <p:nvGrpSpPr>
          <p:cNvPr id="79" name="Group 78">
            <a:extLst>
              <a:ext uri="{FF2B5EF4-FFF2-40B4-BE49-F238E27FC236}">
                <a16:creationId xmlns:a16="http://schemas.microsoft.com/office/drawing/2014/main" id="{E7896BC9-BE3A-3410-F68E-AEA3A527259A}"/>
              </a:ext>
            </a:extLst>
          </p:cNvPr>
          <p:cNvGrpSpPr/>
          <p:nvPr/>
        </p:nvGrpSpPr>
        <p:grpSpPr>
          <a:xfrm>
            <a:off x="5461114" y="3458446"/>
            <a:ext cx="4802492" cy="6041766"/>
            <a:chOff x="453970" y="9179346"/>
            <a:chExt cx="4802492" cy="6041766"/>
          </a:xfrm>
        </p:grpSpPr>
        <p:sp>
          <p:nvSpPr>
            <p:cNvPr id="80" name="Textfeld 9">
              <a:extLst>
                <a:ext uri="{FF2B5EF4-FFF2-40B4-BE49-F238E27FC236}">
                  <a16:creationId xmlns:a16="http://schemas.microsoft.com/office/drawing/2014/main" id="{6F182440-A2B3-E728-809C-274C609D9E61}"/>
                </a:ext>
              </a:extLst>
            </p:cNvPr>
            <p:cNvSpPr txBox="1"/>
            <p:nvPr/>
          </p:nvSpPr>
          <p:spPr>
            <a:xfrm>
              <a:off x="453970" y="9572176"/>
              <a:ext cx="4788000" cy="5629692"/>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We designed the website with a focus on consistency and inclusion, utilizing the sleek components of </a:t>
              </a:r>
              <a:r>
                <a:rPr lang="en-GB" sz="1200" dirty="0" err="1"/>
                <a:t>shadcn</a:t>
              </a:r>
              <a:r>
                <a:rPr lang="en-GB" sz="1200" dirty="0"/>
                <a:t>/</a:t>
              </a:r>
              <a:r>
                <a:rPr lang="en-GB" sz="1200" dirty="0" err="1"/>
                <a:t>ui</a:t>
              </a:r>
              <a:r>
                <a:rPr lang="en-GB" sz="1200" dirty="0"/>
                <a:t> alongside custom-designed elements for a unified and visually harmonious aesthetic across all pages. The website is fully responsive, offering a seamless experience across devices, including phones, tablets, and PCs. Interactivity takes </a:t>
              </a:r>
              <a:r>
                <a:rPr lang="en-GB" sz="1200" dirty="0" err="1"/>
                <a:t>center</a:t>
              </a:r>
              <a:r>
                <a:rPr lang="en-GB" sz="1200" dirty="0"/>
                <a:t> stage, featuring an engaging custom map for dynamic exploration and interaction. To ensure accessibility for all users, we implemented robust keyboard navigation and accessibility features in diagrams, making the website inclusive and easy to use for everyone.</a:t>
              </a:r>
            </a:p>
          </p:txBody>
        </p:sp>
        <p:sp>
          <p:nvSpPr>
            <p:cNvPr id="81" name="Textfeld 13">
              <a:extLst>
                <a:ext uri="{FF2B5EF4-FFF2-40B4-BE49-F238E27FC236}">
                  <a16:creationId xmlns:a16="http://schemas.microsoft.com/office/drawing/2014/main" id="{3E6C2898-6BD6-BB6D-5C7C-873777AF870D}"/>
                </a:ext>
              </a:extLst>
            </p:cNvPr>
            <p:cNvSpPr txBox="1"/>
            <p:nvPr/>
          </p:nvSpPr>
          <p:spPr>
            <a:xfrm>
              <a:off x="453970" y="932856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4 Interface</a:t>
              </a:r>
            </a:p>
          </p:txBody>
        </p:sp>
        <p:sp>
          <p:nvSpPr>
            <p:cNvPr id="83" name="Textfeld 27">
              <a:extLst>
                <a:ext uri="{FF2B5EF4-FFF2-40B4-BE49-F238E27FC236}">
                  <a16:creationId xmlns:a16="http://schemas.microsoft.com/office/drawing/2014/main" id="{1E2D55DF-131B-3514-A542-674B667E80AE}"/>
                </a:ext>
              </a:extLst>
            </p:cNvPr>
            <p:cNvSpPr txBox="1"/>
            <p:nvPr/>
          </p:nvSpPr>
          <p:spPr>
            <a:xfrm>
              <a:off x="469199" y="14681112"/>
              <a:ext cx="4787263" cy="540000"/>
            </a:xfrm>
            <a:prstGeom prst="rect">
              <a:avLst/>
            </a:prstGeom>
            <a:noFill/>
            <a:ln>
              <a:noFill/>
            </a:ln>
          </p:spPr>
          <p:txBody>
            <a:bodyPr wrap="square" lIns="180000" tIns="0" rIns="180000" bIns="180000" rtlCol="0" anchor="b" anchorCtr="0">
              <a:noAutofit/>
            </a:bodyPr>
            <a:lstStyle/>
            <a:p>
              <a:r>
                <a:rPr lang="en-GB" sz="700" dirty="0"/>
                <a:t>Landing page of </a:t>
              </a:r>
              <a:r>
                <a:rPr lang="en-GB" sz="700" i="1" dirty="0"/>
                <a:t>Smiling Globe</a:t>
              </a:r>
              <a:r>
                <a:rPr lang="en-GB" sz="700" dirty="0"/>
                <a:t> with report of 2024 selected.</a:t>
              </a:r>
            </a:p>
          </p:txBody>
        </p:sp>
        <p:sp>
          <p:nvSpPr>
            <p:cNvPr id="84" name="Rectangle 83">
              <a:extLst>
                <a:ext uri="{FF2B5EF4-FFF2-40B4-BE49-F238E27FC236}">
                  <a16:creationId xmlns:a16="http://schemas.microsoft.com/office/drawing/2014/main" id="{39146226-D615-C5A8-93C5-DBEFE34B63E5}"/>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8" name="Picture 7" descr="A black and white rectangle with a black background&#10;&#10;Description automatically generated">
            <a:extLst>
              <a:ext uri="{FF2B5EF4-FFF2-40B4-BE49-F238E27FC236}">
                <a16:creationId xmlns:a16="http://schemas.microsoft.com/office/drawing/2014/main" id="{6A4DD4F8-BCC3-74B9-95E6-C840522FC9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65912" y="14350540"/>
            <a:ext cx="1188953" cy="330438"/>
          </a:xfrm>
          <a:prstGeom prst="rect">
            <a:avLst/>
          </a:prstGeom>
        </p:spPr>
      </p:pic>
      <p:pic>
        <p:nvPicPr>
          <p:cNvPr id="10" name="Graphic 9">
            <a:extLst>
              <a:ext uri="{FF2B5EF4-FFF2-40B4-BE49-F238E27FC236}">
                <a16:creationId xmlns:a16="http://schemas.microsoft.com/office/drawing/2014/main" id="{1293B3B5-0BBD-EB8F-1EB6-440360B98F0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79052" y="13116905"/>
            <a:ext cx="960035" cy="960035"/>
          </a:xfrm>
          <a:prstGeom prst="rect">
            <a:avLst/>
          </a:prstGeom>
        </p:spPr>
      </p:pic>
      <p:pic>
        <p:nvPicPr>
          <p:cNvPr id="4" name="Picture 3">
            <a:extLst>
              <a:ext uri="{FF2B5EF4-FFF2-40B4-BE49-F238E27FC236}">
                <a16:creationId xmlns:a16="http://schemas.microsoft.com/office/drawing/2014/main" id="{04A2EFB5-6AFC-D3B0-C608-B684BD273E8E}"/>
              </a:ext>
            </a:extLst>
          </p:cNvPr>
          <p:cNvPicPr>
            <a:picLocks noChangeAspect="1"/>
          </p:cNvPicPr>
          <p:nvPr/>
        </p:nvPicPr>
        <p:blipFill>
          <a:blip r:embed="rId13"/>
          <a:srcRect l="301" r="222"/>
          <a:stretch/>
        </p:blipFill>
        <p:spPr>
          <a:xfrm>
            <a:off x="5756851" y="5952372"/>
            <a:ext cx="4180899" cy="3144509"/>
          </a:xfrm>
          <a:prstGeom prst="rect">
            <a:avLst/>
          </a:prstGeom>
        </p:spPr>
      </p:pic>
    </p:spTree>
    <p:extLst>
      <p:ext uri="{BB962C8B-B14F-4D97-AF65-F5344CB8AC3E}">
        <p14:creationId xmlns:p14="http://schemas.microsoft.com/office/powerpoint/2010/main" val="64562148"/>
      </p:ext>
    </p:extLst>
  </p:cSld>
  <p:clrMapOvr>
    <a:masterClrMapping/>
  </p:clrMapOvr>
</p:sld>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EF71843B-413B-4636-AB44-13799B812ED4}"/>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0473AE0E-68D5-4A9D-99C2-4908E96CDDAB}"/>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F440DC3-3F2E-4807-8C20-EB98FA7966EC}"/>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1E06D20-E7DF-4D4B-B2A2-B7B46D67DC87}"/>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6CB80E2-4D81-420F-8475-97747EDD43D9}"/>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995FD330-628F-4BC0-B5BD-6162A29925A6}"/>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02D928F-8248-4557-A534-5AC5954D5BF1}"/>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ETH-PP-Scientific-Poster-Portrait-A3-Template</Template>
  <TotalTime>619</TotalTime>
  <Words>474</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7</vt:i4>
      </vt:variant>
      <vt:variant>
        <vt:lpstr>Slide Titles</vt:lpstr>
      </vt:variant>
      <vt:variant>
        <vt:i4>1</vt:i4>
      </vt:variant>
    </vt:vector>
  </HeadingPairs>
  <TitlesOfParts>
    <vt:vector size="10" baseType="lpstr">
      <vt:lpstr>Arial</vt:lpstr>
      <vt:lpstr>Symbol</vt:lpstr>
      <vt:lpstr>ETH Blau</vt:lpstr>
      <vt:lpstr>ETH Petrol</vt:lpstr>
      <vt:lpstr>ETH Grün</vt:lpstr>
      <vt:lpstr>ETH Bronze</vt:lpstr>
      <vt:lpstr>ETH Rot</vt:lpstr>
      <vt:lpstr>ETH Purpur</vt:lpstr>
      <vt:lpstr>ETH Grau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Wimmer</dc:creator>
  <cp:lastModifiedBy>Ian Wimmer</cp:lastModifiedBy>
  <cp:revision>14</cp:revision>
  <dcterms:created xsi:type="dcterms:W3CDTF">2024-12-12T20:43:18Z</dcterms:created>
  <dcterms:modified xsi:type="dcterms:W3CDTF">2024-12-16T23:33:12Z</dcterms:modified>
</cp:coreProperties>
</file>