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314" r:id="rId5"/>
    <p:sldId id="315" r:id="rId6"/>
    <p:sldId id="317" r:id="rId7"/>
    <p:sldId id="318" r:id="rId8"/>
    <p:sldId id="326" r:id="rId9"/>
    <p:sldId id="320" r:id="rId10"/>
    <p:sldId id="321"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86762" autoAdjust="0"/>
  </p:normalViewPr>
  <p:slideViewPr>
    <p:cSldViewPr snapToGrid="0">
      <p:cViewPr varScale="1">
        <p:scale>
          <a:sx n="138" d="100"/>
          <a:sy n="138" d="100"/>
        </p:scale>
        <p:origin x="3312" y="120"/>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a:t>
            </a:r>
          </a:p>
          <a:p>
            <a:endParaRPr lang="en-US" dirty="0"/>
          </a:p>
          <a:p>
            <a:r>
              <a:rPr lang="en-US" dirty="0"/>
              <a:t>    Objective: Develop an app for bulk purchasing.</a:t>
            </a:r>
          </a:p>
          <a:p>
            <a:r>
              <a:rPr lang="en-US" dirty="0"/>
              <a:t>    Scope: User registration, item browsing, order processing, payment, reporting.</a:t>
            </a:r>
          </a:p>
          <a:p>
            <a:r>
              <a:rPr lang="en-US" dirty="0"/>
              <a:t>    Project Plan: Milestones, timeline, feasibility study.</a:t>
            </a:r>
          </a:p>
          <a:p>
            <a:endParaRPr lang="en-US" dirty="0"/>
          </a:p>
          <a:p>
            <a:r>
              <a:rPr lang="en-US" dirty="0"/>
              <a:t>Analysis</a:t>
            </a:r>
          </a:p>
          <a:p>
            <a:endParaRPr lang="en-US" dirty="0"/>
          </a:p>
          <a:p>
            <a:r>
              <a:rPr lang="en-US" dirty="0"/>
              <a:t>    Requirement Gathering: Client meetings.</a:t>
            </a:r>
          </a:p>
          <a:p>
            <a:r>
              <a:rPr lang="en-US" dirty="0"/>
              <a:t>    Functional &amp; Non-functional Requirements: Performance, security, usability.</a:t>
            </a:r>
          </a:p>
          <a:p>
            <a:r>
              <a:rPr lang="en-US" dirty="0"/>
              <a:t>    Gap Analysis: Identify missing/conflicting requirements.</a:t>
            </a:r>
          </a:p>
          <a:p>
            <a:endParaRPr lang="en-US" dirty="0"/>
          </a:p>
          <a:p>
            <a:r>
              <a:rPr lang="en-US" dirty="0"/>
              <a:t>Design</a:t>
            </a:r>
          </a:p>
          <a:p>
            <a:endParaRPr lang="en-US" dirty="0"/>
          </a:p>
          <a:p>
            <a:r>
              <a:rPr lang="en-US" dirty="0"/>
              <a:t>    System Architecture: Client-server setup, database design, application layers.</a:t>
            </a:r>
          </a:p>
          <a:p>
            <a:r>
              <a:rPr lang="en-US" dirty="0"/>
              <a:t>    Database Design: Schema for users, items, orders.</a:t>
            </a:r>
          </a:p>
          <a:p>
            <a:r>
              <a:rPr lang="en-US" dirty="0"/>
              <a:t>    User Interface: Mobile interface mockups.</a:t>
            </a:r>
          </a:p>
          <a:p>
            <a:r>
              <a:rPr lang="en-US" dirty="0"/>
              <a:t>    Security Measures: Data encryption, authentication, authorization.</a:t>
            </a:r>
          </a:p>
          <a:p>
            <a:endParaRPr lang="en-US" dirty="0"/>
          </a:p>
          <a:p>
            <a:r>
              <a:rPr lang="en-US" dirty="0"/>
              <a:t>Implementation</a:t>
            </a:r>
          </a:p>
          <a:p>
            <a:endParaRPr lang="en-US" dirty="0"/>
          </a:p>
          <a:p>
            <a:r>
              <a:rPr lang="en-US" dirty="0"/>
              <a:t>    Coding: Develop application based on design.</a:t>
            </a:r>
          </a:p>
          <a:p>
            <a:r>
              <a:rPr lang="en-US" dirty="0"/>
              <a:t>    Code Reviews: Ensure quality and standards.</a:t>
            </a:r>
          </a:p>
          <a:p>
            <a:r>
              <a:rPr lang="en-US" dirty="0"/>
              <a:t>    Integration: Seamless module integration.</a:t>
            </a:r>
          </a:p>
          <a:p>
            <a:r>
              <a:rPr lang="en-US" dirty="0"/>
              <a:t>    Documentation: Maintain detailed code documentation.</a:t>
            </a:r>
          </a:p>
          <a:p>
            <a:endParaRPr lang="en-US" dirty="0"/>
          </a:p>
          <a:p>
            <a:r>
              <a:rPr lang="en-US" dirty="0"/>
              <a:t>Testing</a:t>
            </a:r>
          </a:p>
          <a:p>
            <a:endParaRPr lang="en-US" dirty="0"/>
          </a:p>
          <a:p>
            <a:r>
              <a:rPr lang="en-US" dirty="0"/>
              <a:t>    Test Planning: Develop test plans and cases.</a:t>
            </a:r>
          </a:p>
          <a:p>
            <a:r>
              <a:rPr lang="en-US" dirty="0"/>
              <a:t>    System Testing: Overall functionality.</a:t>
            </a:r>
          </a:p>
          <a:p>
            <a:r>
              <a:rPr lang="en-US" dirty="0"/>
              <a:t>    User Acceptance Testing: Ensure client needs are met.</a:t>
            </a:r>
          </a:p>
          <a:p>
            <a:r>
              <a:rPr lang="en-US" dirty="0"/>
              <a:t>    Bug Fixing: Identify and resolve issues.</a:t>
            </a:r>
          </a:p>
          <a:p>
            <a:endParaRPr lang="en-US" dirty="0"/>
          </a:p>
          <a:p>
            <a:r>
              <a:rPr lang="en-US" dirty="0"/>
              <a:t>Deployment</a:t>
            </a:r>
          </a:p>
          <a:p>
            <a:endParaRPr lang="en-US" dirty="0"/>
          </a:p>
          <a:p>
            <a:r>
              <a:rPr lang="en-US" dirty="0"/>
              <a:t>    Preparation: Deployment environment setup.</a:t>
            </a:r>
          </a:p>
          <a:p>
            <a:r>
              <a:rPr lang="en-US" dirty="0"/>
              <a:t>    Data Migration: Migrate necessary data.</a:t>
            </a:r>
          </a:p>
          <a:p>
            <a:r>
              <a:rPr lang="en-US" dirty="0"/>
              <a:t>    Post Deployment: Verify and conduct final testing.</a:t>
            </a:r>
          </a:p>
          <a:p>
            <a:endParaRPr lang="en-US" dirty="0"/>
          </a:p>
          <a:p>
            <a:r>
              <a:rPr lang="en-US" dirty="0"/>
              <a:t>Maintenance</a:t>
            </a:r>
          </a:p>
          <a:p>
            <a:endParaRPr lang="en-US" dirty="0"/>
          </a:p>
          <a:p>
            <a:r>
              <a:rPr lang="en-US" dirty="0"/>
              <a:t>    Support: Ongoing issue resolution.</a:t>
            </a:r>
          </a:p>
          <a:p>
            <a:r>
              <a:rPr lang="en-US" dirty="0"/>
              <a:t>    Monitoring: System feedback.</a:t>
            </a:r>
          </a:p>
          <a:p>
            <a:r>
              <a:rPr lang="en-US" dirty="0"/>
              <a:t>    Updates and Patches: Regular updates.</a:t>
            </a:r>
          </a:p>
          <a:p>
            <a:r>
              <a:rPr lang="en-US" dirty="0"/>
              <a:t>    Enhancements: Plan improvements.</a:t>
            </a:r>
          </a:p>
          <a:p>
            <a:endParaRPr lang="en-US" dirty="0"/>
          </a:p>
          <a:p>
            <a:r>
              <a:rPr lang="en-US" dirty="0"/>
              <a:t>Conclusion</a:t>
            </a:r>
          </a:p>
          <a:p>
            <a:endParaRPr lang="en-US" dirty="0"/>
          </a:p>
          <a:p>
            <a:r>
              <a:rPr lang="en-US" dirty="0"/>
              <a:t>    Overview: Detailed SDLC for successful app development, deployment, and maintenance.</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specify what the system should do, outlining the key features and capabilities of the software. For our Hotel Bulk Purchasing Mobile Application, these requirements include user registration, login/logout, and profile management. Users can browse and search for products, add them to their cart, update quantities, and proceed to checkout. The system ensures secure payment processing and sends order confirmations. Admin users have access to sales and user activity data presented in real-time graphs. Error handling is robust, providing clear messages for registration issues, login errors, and payment failures. These requirements ensure a seamless and efficient user experience by defining the necessary functionalities the application must provide.</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Nonfunctional requirements define how a system performs its functions, focusing on the quality attributes like performance, reliability, and security. For our Hotel Bulk Purchasing Mobile Application, we aim for an average response time of 2 seconds for product searches, and a minimum uptime of 99.9%, with recovery within 5 minutes after a failure. Security is critical, with secure password storage using one-way hashing and SSL/TLS encryption for payment information. Usability ensures user-friendly error messages and intuitive navigation. The system also handles input errors gracefully and maintains performance under load. Scalability, maintainability, data consistency, and testability with automated tools are essential to ensure the system's robustness and longevity. These nonfunctional requirements ensure our application is not only functional but also reliable, secure, and user-friendly.</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3957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system diagram illustrates the user journey within the Hotel Bulk Purchasing Mobile Application. It starts with users opening the app and logging in, where credentials are verified by the database. Successful logins lead to the product catalog, while failures prompt error messages and options for registration. Users can browse products, view detailed information, and add items to their shopping cart. At checkout, payment processing is initiated, with the system verifying payment details through the database. Successful transactions result in order confirmations, while failures display payment error messages. This diagram effectively showcases the seamless flow and robust error handling throughout the user experience.</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4168403" y="2773681"/>
            <a:ext cx="7601957" cy="3200400"/>
          </a:xfrm>
        </p:spPr>
        <p:txBody>
          <a:bodyPr/>
          <a:lstStyle/>
          <a:p>
            <a:r>
              <a:rPr lang="en-US" dirty="0"/>
              <a:t>CS533 Mobile Computing</a:t>
            </a:r>
            <a:br>
              <a:rPr lang="en-US" dirty="0"/>
            </a:br>
            <a:r>
              <a:rPr lang="en-US" sz="1800" dirty="0"/>
              <a:t>Presentation by: Group </a:t>
            </a:r>
            <a:r>
              <a:rPr lang="en-US" sz="1800"/>
              <a:t>- 2</a:t>
            </a:r>
            <a:endParaRPr lang="en-US" dirty="0"/>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About the App</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lstStyle/>
          <a:p>
            <a:r>
              <a:rPr lang="en-US" dirty="0"/>
              <a:t>The app was developed by a company specializing in providing bulk products on demand to hotel chains. It features a simple user interface that allows hotels to easily browse and purchase the necessary goods.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126480" y="1310639"/>
            <a:ext cx="4805997" cy="2689629"/>
          </a:xfrm>
        </p:spPr>
        <p:txBody>
          <a:bodyPr/>
          <a:lstStyle/>
          <a:p>
            <a:r>
              <a:rPr lang="en-US" dirty="0"/>
              <a:t>Sdlc overview</a:t>
            </a:r>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6126163" y="4172990"/>
            <a:ext cx="4805997" cy="2389736"/>
          </a:xfrm>
        </p:spPr>
        <p:txBody>
          <a:bodyPr/>
          <a:lstStyle/>
          <a:p>
            <a:r>
              <a:rPr lang="en-US" dirty="0"/>
              <a:t>SDLC – Software Development Life Cycle. </a:t>
            </a:r>
          </a:p>
        </p:txBody>
      </p:sp>
      <p:sp>
        <p:nvSpPr>
          <p:cNvPr id="3" name="Picture Placeholder 2">
            <a:extLst>
              <a:ext uri="{FF2B5EF4-FFF2-40B4-BE49-F238E27FC236}">
                <a16:creationId xmlns:a16="http://schemas.microsoft.com/office/drawing/2014/main" id="{3F92D406-B6E6-889E-BFA6-96388924A6AC}"/>
              </a:ext>
            </a:extLst>
          </p:cNvPr>
          <p:cNvSpPr>
            <a:spLocks noGrp="1"/>
          </p:cNvSpPr>
          <p:nvPr>
            <p:ph type="pic" sz="quarter" idx="11"/>
          </p:nvPr>
        </p:nvSpPr>
        <p:spPr/>
        <p:txBody>
          <a:bodyPr>
            <a:normAutofit/>
          </a:bodyPr>
          <a:lstStyle/>
          <a:p>
            <a:pPr algn="l"/>
            <a:r>
              <a:rPr lang="en-US" sz="1800" dirty="0"/>
              <a:t>Objective: </a:t>
            </a:r>
            <a:r>
              <a:rPr lang="en-US" sz="1400" dirty="0"/>
              <a:t>Develop a mobile app enabling hotels to purchase bulk items. </a:t>
            </a:r>
          </a:p>
          <a:p>
            <a:pPr algn="l"/>
            <a:r>
              <a:rPr lang="en-US" sz="1800" dirty="0"/>
              <a:t>SDLC: </a:t>
            </a:r>
            <a:r>
              <a:rPr lang="en-US" sz="1400" dirty="0"/>
              <a:t>Structured approach ensuring successful development, deployment, and maintenance</a:t>
            </a:r>
            <a:r>
              <a:rPr lang="en-US" dirty="0"/>
              <a:t>. </a:t>
            </a:r>
          </a:p>
          <a:p>
            <a:pPr algn="l"/>
            <a:r>
              <a:rPr lang="en-US" sz="1800" dirty="0"/>
              <a:t>Phases:</a:t>
            </a:r>
          </a:p>
          <a:p>
            <a:pPr marL="342900" indent="-342900" algn="l">
              <a:buFont typeface="Arial" panose="020B0604020202020204" pitchFamily="34" charset="0"/>
              <a:buChar char="•"/>
            </a:pPr>
            <a:r>
              <a:rPr lang="en-US" sz="1800" dirty="0"/>
              <a:t>Planning</a:t>
            </a:r>
          </a:p>
          <a:p>
            <a:pPr marL="1028700" lvl="1" indent="-342900"/>
            <a:r>
              <a:rPr lang="en-US" sz="1400" dirty="0"/>
              <a:t>Define objectives, scope, milestones, and feasibility.</a:t>
            </a:r>
          </a:p>
          <a:p>
            <a:pPr marL="342900" indent="-342900" algn="l">
              <a:buFont typeface="Arial" panose="020B0604020202020204" pitchFamily="34" charset="0"/>
              <a:buChar char="•"/>
            </a:pPr>
            <a:r>
              <a:rPr lang="en-US" sz="1800" dirty="0"/>
              <a:t>Analysis</a:t>
            </a:r>
            <a:r>
              <a:rPr lang="en-US" dirty="0"/>
              <a:t> </a:t>
            </a:r>
          </a:p>
          <a:p>
            <a:pPr marL="1028700" lvl="1" indent="-342900"/>
            <a:r>
              <a:rPr lang="en-US" sz="1400" dirty="0"/>
              <a:t>Gather and document FR and NFR.</a:t>
            </a:r>
          </a:p>
          <a:p>
            <a:pPr marL="342900" indent="-342900" algn="l">
              <a:buFont typeface="Arial" panose="020B0604020202020204" pitchFamily="34" charset="0"/>
              <a:buChar char="•"/>
            </a:pPr>
            <a:r>
              <a:rPr lang="en-US" sz="1800" dirty="0"/>
              <a:t>Design</a:t>
            </a:r>
          </a:p>
          <a:p>
            <a:pPr marL="1028700" lvl="1" indent="-342900"/>
            <a:r>
              <a:rPr lang="en-US" sz="1400" dirty="0"/>
              <a:t>Create system architecture, database design, user interface, and security measures.</a:t>
            </a:r>
          </a:p>
          <a:p>
            <a:pPr marL="342900" indent="-342900" algn="l">
              <a:buFont typeface="Arial" panose="020B0604020202020204" pitchFamily="34" charset="0"/>
              <a:buChar char="•"/>
            </a:pPr>
            <a:r>
              <a:rPr lang="en-US" sz="1800" dirty="0"/>
              <a:t>Implementation</a:t>
            </a:r>
          </a:p>
          <a:p>
            <a:pPr marL="1028700" lvl="1" indent="-342900"/>
            <a:r>
              <a:rPr lang="en-US" sz="1400" dirty="0"/>
              <a:t>Develop code, conduct reviews, integrate modules, and document the code base. </a:t>
            </a:r>
          </a:p>
          <a:p>
            <a:pPr marL="342900" indent="-342900" algn="l">
              <a:buFont typeface="Arial" panose="020B0604020202020204" pitchFamily="34" charset="0"/>
              <a:buChar char="•"/>
            </a:pPr>
            <a:r>
              <a:rPr lang="en-US" sz="1800" dirty="0"/>
              <a:t>Testing</a:t>
            </a:r>
          </a:p>
          <a:p>
            <a:pPr marL="1028700" lvl="1" indent="-342900"/>
            <a:r>
              <a:rPr lang="en-US" sz="1400" dirty="0"/>
              <a:t>Plan tests, perform system and user acceptance testing, fix bugs.</a:t>
            </a:r>
          </a:p>
          <a:p>
            <a:pPr marL="342900" indent="-342900" algn="l">
              <a:buFont typeface="Arial" panose="020B0604020202020204" pitchFamily="34" charset="0"/>
              <a:buChar char="•"/>
            </a:pPr>
            <a:r>
              <a:rPr lang="en-US" sz="1800" dirty="0"/>
              <a:t>Deployment</a:t>
            </a:r>
          </a:p>
          <a:p>
            <a:pPr marL="1028700" lvl="1" indent="-342900"/>
            <a:r>
              <a:rPr lang="en-US" sz="1400" dirty="0"/>
              <a:t>Prepare the environment, migrate data, and verify deployment. </a:t>
            </a:r>
          </a:p>
          <a:p>
            <a:pPr marL="342900" indent="-342900" algn="l">
              <a:buFont typeface="Arial" panose="020B0604020202020204" pitchFamily="34" charset="0"/>
              <a:buChar char="•"/>
            </a:pPr>
            <a:r>
              <a:rPr lang="en-US" sz="1800" dirty="0"/>
              <a:t>Maintenance</a:t>
            </a:r>
          </a:p>
          <a:p>
            <a:pPr marL="1028700" lvl="1" indent="-342900"/>
            <a:r>
              <a:rPr lang="en-US" sz="1600" dirty="0"/>
              <a:t>Provide ongoing support, monitor feedback, apply updates, and plan enhancements.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617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0" y="1"/>
            <a:ext cx="12192000" cy="713507"/>
          </a:xfrm>
        </p:spPr>
        <p:txBody>
          <a:bodyPr>
            <a:normAutofit/>
          </a:bodyPr>
          <a:lstStyle/>
          <a:p>
            <a:pPr algn="ctr"/>
            <a:r>
              <a:rPr lang="en-US" sz="3200" dirty="0"/>
              <a:t>Functional requirements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4</a:t>
            </a:fld>
            <a:endParaRPr lang="en-US" dirty="0"/>
          </a:p>
        </p:txBody>
      </p:sp>
      <p:pic>
        <p:nvPicPr>
          <p:cNvPr id="8" name="Picture 7">
            <a:extLst>
              <a:ext uri="{FF2B5EF4-FFF2-40B4-BE49-F238E27FC236}">
                <a16:creationId xmlns:a16="http://schemas.microsoft.com/office/drawing/2014/main" id="{A31FDB05-5A89-E1D8-B732-9D0B322026BE}"/>
              </a:ext>
            </a:extLst>
          </p:cNvPr>
          <p:cNvPicPr>
            <a:picLocks noChangeAspect="1"/>
          </p:cNvPicPr>
          <p:nvPr/>
        </p:nvPicPr>
        <p:blipFill>
          <a:blip r:embed="rId3"/>
          <a:stretch>
            <a:fillRect/>
          </a:stretch>
        </p:blipFill>
        <p:spPr>
          <a:xfrm>
            <a:off x="0" y="775854"/>
            <a:ext cx="3879273" cy="6082145"/>
          </a:xfrm>
          <a:prstGeom prst="rect">
            <a:avLst/>
          </a:prstGeom>
        </p:spPr>
      </p:pic>
      <p:pic>
        <p:nvPicPr>
          <p:cNvPr id="10" name="Picture 9">
            <a:extLst>
              <a:ext uri="{FF2B5EF4-FFF2-40B4-BE49-F238E27FC236}">
                <a16:creationId xmlns:a16="http://schemas.microsoft.com/office/drawing/2014/main" id="{AACF8646-E694-A18F-B40D-5EA0FA9009EC}"/>
              </a:ext>
            </a:extLst>
          </p:cNvPr>
          <p:cNvPicPr>
            <a:picLocks noChangeAspect="1"/>
          </p:cNvPicPr>
          <p:nvPr/>
        </p:nvPicPr>
        <p:blipFill>
          <a:blip r:embed="rId4"/>
          <a:stretch>
            <a:fillRect/>
          </a:stretch>
        </p:blipFill>
        <p:spPr>
          <a:xfrm>
            <a:off x="3879272" y="775854"/>
            <a:ext cx="3948545" cy="6082146"/>
          </a:xfrm>
          <a:prstGeom prst="rect">
            <a:avLst/>
          </a:prstGeom>
        </p:spPr>
      </p:pic>
      <p:pic>
        <p:nvPicPr>
          <p:cNvPr id="12" name="Picture 11">
            <a:extLst>
              <a:ext uri="{FF2B5EF4-FFF2-40B4-BE49-F238E27FC236}">
                <a16:creationId xmlns:a16="http://schemas.microsoft.com/office/drawing/2014/main" id="{0A0AF596-4E20-DABA-2C0D-5A0653CB6050}"/>
              </a:ext>
            </a:extLst>
          </p:cNvPr>
          <p:cNvPicPr>
            <a:picLocks noChangeAspect="1"/>
          </p:cNvPicPr>
          <p:nvPr/>
        </p:nvPicPr>
        <p:blipFill>
          <a:blip r:embed="rId5"/>
          <a:stretch>
            <a:fillRect/>
          </a:stretch>
        </p:blipFill>
        <p:spPr>
          <a:xfrm>
            <a:off x="7827818" y="775854"/>
            <a:ext cx="4364182" cy="6082146"/>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0" y="1"/>
            <a:ext cx="12192000" cy="713507"/>
          </a:xfrm>
        </p:spPr>
        <p:txBody>
          <a:bodyPr>
            <a:normAutofit/>
          </a:bodyPr>
          <a:lstStyle/>
          <a:p>
            <a:pPr algn="ctr"/>
            <a:r>
              <a:rPr lang="en-US" sz="3200" dirty="0"/>
              <a:t>Nonfunctional requirements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dirty="0"/>
          </a:p>
        </p:txBody>
      </p:sp>
      <p:pic>
        <p:nvPicPr>
          <p:cNvPr id="10" name="Picture 9">
            <a:extLst>
              <a:ext uri="{FF2B5EF4-FFF2-40B4-BE49-F238E27FC236}">
                <a16:creationId xmlns:a16="http://schemas.microsoft.com/office/drawing/2014/main" id="{AACF8646-E694-A18F-B40D-5EA0FA9009EC}"/>
              </a:ext>
            </a:extLst>
          </p:cNvPr>
          <p:cNvPicPr>
            <a:picLocks noChangeAspect="1"/>
          </p:cNvPicPr>
          <p:nvPr/>
        </p:nvPicPr>
        <p:blipFill>
          <a:blip r:embed="rId3"/>
          <a:stretch>
            <a:fillRect/>
          </a:stretch>
        </p:blipFill>
        <p:spPr>
          <a:xfrm>
            <a:off x="3879272" y="775854"/>
            <a:ext cx="3948545" cy="6082146"/>
          </a:xfrm>
          <a:prstGeom prst="rect">
            <a:avLst/>
          </a:prstGeom>
        </p:spPr>
      </p:pic>
      <p:pic>
        <p:nvPicPr>
          <p:cNvPr id="5" name="Picture 4">
            <a:extLst>
              <a:ext uri="{FF2B5EF4-FFF2-40B4-BE49-F238E27FC236}">
                <a16:creationId xmlns:a16="http://schemas.microsoft.com/office/drawing/2014/main" id="{4B5D5066-ADAF-5603-52B3-07FE65DFCB73}"/>
              </a:ext>
            </a:extLst>
          </p:cNvPr>
          <p:cNvPicPr>
            <a:picLocks noChangeAspect="1"/>
          </p:cNvPicPr>
          <p:nvPr/>
        </p:nvPicPr>
        <p:blipFill>
          <a:blip r:embed="rId4"/>
          <a:stretch>
            <a:fillRect/>
          </a:stretch>
        </p:blipFill>
        <p:spPr>
          <a:xfrm>
            <a:off x="0" y="775854"/>
            <a:ext cx="3879271" cy="6082146"/>
          </a:xfrm>
          <a:prstGeom prst="rect">
            <a:avLst/>
          </a:prstGeom>
        </p:spPr>
      </p:pic>
      <p:pic>
        <p:nvPicPr>
          <p:cNvPr id="16" name="Picture 15">
            <a:extLst>
              <a:ext uri="{FF2B5EF4-FFF2-40B4-BE49-F238E27FC236}">
                <a16:creationId xmlns:a16="http://schemas.microsoft.com/office/drawing/2014/main" id="{84FEB93F-2219-CA8D-0FBF-0E2DC2CD56B9}"/>
              </a:ext>
            </a:extLst>
          </p:cNvPr>
          <p:cNvPicPr>
            <a:picLocks noChangeAspect="1"/>
          </p:cNvPicPr>
          <p:nvPr/>
        </p:nvPicPr>
        <p:blipFill>
          <a:blip r:embed="rId5"/>
          <a:stretch>
            <a:fillRect/>
          </a:stretch>
        </p:blipFill>
        <p:spPr>
          <a:xfrm>
            <a:off x="3879271" y="775853"/>
            <a:ext cx="3948545" cy="6082146"/>
          </a:xfrm>
          <a:prstGeom prst="rect">
            <a:avLst/>
          </a:prstGeom>
        </p:spPr>
      </p:pic>
      <p:pic>
        <p:nvPicPr>
          <p:cNvPr id="18" name="Picture 17">
            <a:extLst>
              <a:ext uri="{FF2B5EF4-FFF2-40B4-BE49-F238E27FC236}">
                <a16:creationId xmlns:a16="http://schemas.microsoft.com/office/drawing/2014/main" id="{47522801-FF66-D663-279A-909D1350E88E}"/>
              </a:ext>
            </a:extLst>
          </p:cNvPr>
          <p:cNvPicPr>
            <a:picLocks noChangeAspect="1"/>
          </p:cNvPicPr>
          <p:nvPr/>
        </p:nvPicPr>
        <p:blipFill>
          <a:blip r:embed="rId6"/>
          <a:stretch>
            <a:fillRect/>
          </a:stretch>
        </p:blipFill>
        <p:spPr>
          <a:xfrm>
            <a:off x="7827816" y="775852"/>
            <a:ext cx="4364184" cy="6097339"/>
          </a:xfrm>
          <a:prstGeom prst="rect">
            <a:avLst/>
          </a:prstGeom>
        </p:spPr>
      </p:pic>
    </p:spTree>
    <p:extLst>
      <p:ext uri="{BB962C8B-B14F-4D97-AF65-F5344CB8AC3E}">
        <p14:creationId xmlns:p14="http://schemas.microsoft.com/office/powerpoint/2010/main" val="422699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Alternative solution analysis</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4992709" cy="3747180"/>
          </a:xfrm>
        </p:spPr>
        <p:txBody>
          <a:bodyPr/>
          <a:lstStyle/>
          <a:p>
            <a:endParaRPr lang="en-US" noProof="1"/>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6284891" y="2022250"/>
            <a:ext cx="4992709" cy="3747180"/>
          </a:xfrm>
        </p:spPr>
        <p:txBody>
          <a:bodyPr/>
          <a:lstStyle/>
          <a:p>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0" y="365125"/>
            <a:ext cx="5498305" cy="1117311"/>
          </a:xfrm>
        </p:spPr>
        <p:txBody>
          <a:bodyPr/>
          <a:lstStyle/>
          <a:p>
            <a:pPr algn="ctr"/>
            <a:r>
              <a:rPr lang="en-US" dirty="0"/>
              <a:t>System Diagram</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pic>
        <p:nvPicPr>
          <p:cNvPr id="11" name="Picture 10" descr="A diagram of a flowchart&#10;&#10;Description automatically generated">
            <a:extLst>
              <a:ext uri="{FF2B5EF4-FFF2-40B4-BE49-F238E27FC236}">
                <a16:creationId xmlns:a16="http://schemas.microsoft.com/office/drawing/2014/main" id="{5609B756-6F3C-B58E-247A-0F2BE730F776}"/>
              </a:ext>
            </a:extLst>
          </p:cNvPr>
          <p:cNvPicPr>
            <a:picLocks noChangeAspect="1"/>
          </p:cNvPicPr>
          <p:nvPr/>
        </p:nvPicPr>
        <p:blipFill>
          <a:blip r:embed="rId3"/>
          <a:stretch>
            <a:fillRect/>
          </a:stretch>
        </p:blipFill>
        <p:spPr>
          <a:xfrm>
            <a:off x="5498306" y="0"/>
            <a:ext cx="6693694" cy="6858000"/>
          </a:xfrm>
          <a:prstGeom prst="rect">
            <a:avLst/>
          </a:prstGeom>
        </p:spPr>
      </p:pic>
      <p:sp>
        <p:nvSpPr>
          <p:cNvPr id="12" name="TextBox 11">
            <a:extLst>
              <a:ext uri="{FF2B5EF4-FFF2-40B4-BE49-F238E27FC236}">
                <a16:creationId xmlns:a16="http://schemas.microsoft.com/office/drawing/2014/main" id="{EC624B34-34B3-F853-3ABA-5441FCD5ACCD}"/>
              </a:ext>
            </a:extLst>
          </p:cNvPr>
          <p:cNvSpPr txBox="1"/>
          <p:nvPr/>
        </p:nvSpPr>
        <p:spPr>
          <a:xfrm>
            <a:off x="0" y="1482436"/>
            <a:ext cx="54983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App Initialization</a:t>
            </a:r>
          </a:p>
          <a:p>
            <a:pPr marL="285750" indent="-285750">
              <a:buFont typeface="Arial" panose="020B0604020202020204" pitchFamily="34" charset="0"/>
              <a:buChar char="•"/>
            </a:pPr>
            <a:r>
              <a:rPr lang="en-US" dirty="0"/>
              <a:t>Login Interface</a:t>
            </a:r>
          </a:p>
          <a:p>
            <a:pPr marL="285750" indent="-285750">
              <a:buFont typeface="Arial" panose="020B0604020202020204" pitchFamily="34" charset="0"/>
              <a:buChar char="•"/>
            </a:pPr>
            <a:r>
              <a:rPr lang="en-US" dirty="0"/>
              <a:t>Registration</a:t>
            </a:r>
          </a:p>
          <a:p>
            <a:pPr marL="285750" indent="-285750">
              <a:buFont typeface="Arial" panose="020B0604020202020204" pitchFamily="34" charset="0"/>
              <a:buChar char="•"/>
            </a:pPr>
            <a:r>
              <a:rPr lang="en-US" dirty="0"/>
              <a:t>Product Catalog</a:t>
            </a:r>
          </a:p>
          <a:p>
            <a:pPr marL="285750" indent="-285750">
              <a:buFont typeface="Arial" panose="020B0604020202020204" pitchFamily="34" charset="0"/>
              <a:buChar char="•"/>
            </a:pPr>
            <a:r>
              <a:rPr lang="en-US" dirty="0"/>
              <a:t>Product Details </a:t>
            </a:r>
          </a:p>
          <a:p>
            <a:pPr marL="285750" indent="-285750">
              <a:buFont typeface="Arial" panose="020B0604020202020204" pitchFamily="34" charset="0"/>
              <a:buChar char="•"/>
            </a:pPr>
            <a:r>
              <a:rPr lang="en-US" dirty="0"/>
              <a:t>Shopping cart</a:t>
            </a:r>
          </a:p>
          <a:p>
            <a:pPr marL="285750" indent="-285750">
              <a:buFont typeface="Arial" panose="020B0604020202020204" pitchFamily="34" charset="0"/>
              <a:buChar char="•"/>
            </a:pPr>
            <a:r>
              <a:rPr lang="en-US" dirty="0"/>
              <a:t>Checkout and payment </a:t>
            </a:r>
          </a:p>
          <a:p>
            <a:pPr marL="285750" indent="-285750">
              <a:buFont typeface="Arial" panose="020B0604020202020204" pitchFamily="34" charset="0"/>
              <a:buChar char="•"/>
            </a:pPr>
            <a:r>
              <a:rPr lang="en-US" dirty="0"/>
              <a:t>Order confirmation</a:t>
            </a:r>
          </a:p>
          <a:p>
            <a:pPr marL="285750" indent="-285750">
              <a:buFont typeface="Arial" panose="020B0604020202020204" pitchFamily="34" charset="0"/>
              <a:buChar char="•"/>
            </a:pPr>
            <a:r>
              <a:rPr lang="en-US" dirty="0"/>
              <a:t>Data flow</a:t>
            </a:r>
          </a:p>
        </p:txBody>
      </p:sp>
    </p:spTree>
    <p:extLst>
      <p:ext uri="{BB962C8B-B14F-4D97-AF65-F5344CB8AC3E}">
        <p14:creationId xmlns:p14="http://schemas.microsoft.com/office/powerpoint/2010/main" val="5696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Group - 2</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{2EC0DA44-60EB-47D6-9CAD-CFE0C21FC52C}tf22318419_win32</Template>
  <TotalTime>61</TotalTime>
  <Words>865</Words>
  <Application>Microsoft Office PowerPoint</Application>
  <PresentationFormat>Widescreen</PresentationFormat>
  <Paragraphs>102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CS533 Mobile Computing Presentation by: Group - 2</vt:lpstr>
      <vt:lpstr>About the App</vt:lpstr>
      <vt:lpstr>Sdlc overview</vt:lpstr>
      <vt:lpstr>Functional requirements </vt:lpstr>
      <vt:lpstr>Nonfunctional requirements </vt:lpstr>
      <vt:lpstr>Alternative solution analysis</vt:lpstr>
      <vt:lpstr>System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Westrich, Christian Keith</dc:creator>
  <cp:lastModifiedBy>Westrich, Christian Keith</cp:lastModifiedBy>
  <cp:revision>2</cp:revision>
  <dcterms:created xsi:type="dcterms:W3CDTF">2024-07-24T18:13:55Z</dcterms:created>
  <dcterms:modified xsi:type="dcterms:W3CDTF">2024-07-24T19:15:32Z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