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Programs look a lot like any imperative language</a:t>
            </a:r>
          </a:p>
          <a:p>
            <a:pPr lvl="0"/>
            <a:r>
              <a:rPr/>
              <a:t>Can’t have mutable global variables (kind of)</a:t>
            </a:r>
          </a:p>
          <a:p>
            <a:pPr lvl="0"/>
            <a:r>
              <a:rPr/>
              <a:t>Variable definition is done with let statement, needn’t provide types (static type inference)</a:t>
            </a:r>
          </a:p>
          <a:p>
            <a:pPr lvl="0"/>
            <a:r>
              <a:rPr/>
              <a:t>Types must agree completely, conversions are explicit with </a:t>
            </a:r>
            <a:r>
              <a:rPr>
                <a:latin typeface="Courier"/>
              </a:rPr>
              <a:t>as</a:t>
            </a:r>
            <a:r>
              <a:rPr/>
              <a:t> or type conversion operators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Programs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Blocks must be bracketed. (Brackets and parens are kind of interchangeable)</a:t>
            </a:r>
          </a:p>
          <a:p>
            <a:pPr lvl="0"/>
            <a:r>
              <a:rPr/>
              <a:t>Semicolon is statement separator; optional null statements and expressions (comma)</a:t>
            </a:r>
          </a:p>
          <a:p>
            <a:pPr lvl="0"/>
            <a:r>
              <a:rPr/>
              <a:t>Last expression in block is value of that block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 is ternary expression (</a:t>
            </a:r>
            <a:r>
              <a:rPr>
                <a:latin typeface="Courier"/>
              </a:rPr>
              <a:t>?:</a:t>
            </a:r>
            <a:r>
              <a:rPr/>
              <a:t>)</a:t>
            </a:r>
          </a:p>
          <a:p>
            <a:pPr lvl="0"/>
            <a:r>
              <a:rPr/>
              <a:t>Fairly normal-looking </a:t>
            </a:r>
            <a:r>
              <a:rPr>
                <a:latin typeface="Courier"/>
              </a:rPr>
              <a:t>while</a:t>
            </a:r>
            <a:r>
              <a:rPr/>
              <a:t> and </a:t>
            </a:r>
            <a:r>
              <a:rPr>
                <a:latin typeface="Courier"/>
              </a:rPr>
              <a:t>for</a:t>
            </a:r>
            <a:r>
              <a:rPr/>
              <a:t>, also unconditional </a:t>
            </a:r>
            <a:r>
              <a:rPr>
                <a:latin typeface="Courier"/>
              </a:rPr>
              <a:t>loop</a:t>
            </a:r>
          </a:p>
          <a:p>
            <a:pPr lvl="0"/>
            <a:r>
              <a:rPr>
                <a:latin typeface="Courier"/>
              </a:rPr>
              <a:t>match</a:t>
            </a:r>
            <a:r>
              <a:rPr/>
              <a:t> is </a:t>
            </a:r>
            <a:r>
              <a:rPr>
                <a:latin typeface="Courier"/>
              </a:rPr>
              <a:t>switch</a:t>
            </a:r>
            <a:r>
              <a:rPr/>
              <a:t> equivalent, but more powerful because pattern matching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 on safe, efficient, simple</a:t>
            </a:r>
          </a:p>
          <a:p>
            <a:pPr lvl="0"/>
            <a:r>
              <a:rPr/>
              <a:t>Type system borrows heavily from all the other parametric/template type systems out there</a:t>
            </a:r>
          </a:p>
          <a:p>
            <a:pPr lvl="0"/>
            <a:r>
              <a:rPr/>
              <a:t>“Borrow checker” tangled in with the type system statically checks “lifetimes”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type: </a:t>
            </a:r>
            <a:r>
              <a:rPr>
                <a:latin typeface="Courier"/>
              </a:rPr>
              <a:t>()</a:t>
            </a:r>
            <a:r>
              <a:rPr/>
              <a:t> with value </a:t>
            </a:r>
            <a:r>
              <a:rPr>
                <a:latin typeface="Courier"/>
              </a:rPr>
              <a:t>()</a:t>
            </a:r>
          </a:p>
          <a:p>
            <a:pPr lvl="0"/>
            <a:r>
              <a:rPr/>
              <a:t>Boolean type: </a:t>
            </a:r>
            <a:r>
              <a:rPr>
                <a:latin typeface="Courier"/>
              </a:rPr>
              <a:t>bool</a:t>
            </a:r>
            <a:r>
              <a:rPr/>
              <a:t> with values </a:t>
            </a:r>
            <a:r>
              <a:rPr>
                <a:latin typeface="Courier"/>
              </a:rPr>
              <a:t>true</a:t>
            </a:r>
            <a:r>
              <a:rPr/>
              <a:t>, </a:t>
            </a:r>
            <a:r>
              <a:rPr>
                <a:latin typeface="Courier"/>
              </a:rPr>
              <a:t>false</a:t>
            </a:r>
          </a:p>
          <a:p>
            <a:pPr lvl="0"/>
            <a:r>
              <a:rPr/>
              <a:t>Integer types:</a:t>
            </a:r>
          </a:p>
          <a:p>
            <a:pPr lvl="1"/>
            <a:r>
              <a:rPr>
                <a:latin typeface="Courier"/>
              </a:rPr>
              <a:t>i8</a:t>
            </a:r>
            <a:r>
              <a:rPr/>
              <a:t>, </a:t>
            </a:r>
            <a:r>
              <a:rPr>
                <a:latin typeface="Courier"/>
              </a:rPr>
              <a:t>u8</a:t>
            </a:r>
            <a:r>
              <a:rPr/>
              <a:t>, </a:t>
            </a:r>
            <a:r>
              <a:rPr>
                <a:latin typeface="Courier"/>
              </a:rPr>
              <a:t>i16</a:t>
            </a:r>
            <a:r>
              <a:rPr/>
              <a:t>, </a:t>
            </a:r>
            <a:r>
              <a:rPr>
                <a:latin typeface="Courier"/>
              </a:rPr>
              <a:t>u16</a:t>
            </a:r>
            <a:r>
              <a:rPr/>
              <a:t>, </a:t>
            </a:r>
            <a:r>
              <a:rPr>
                <a:latin typeface="Courier"/>
              </a:rPr>
              <a:t>i32</a:t>
            </a:r>
            <a:r>
              <a:rPr/>
              <a:t>, </a:t>
            </a:r>
            <a:r>
              <a:rPr>
                <a:latin typeface="Courier"/>
              </a:rPr>
              <a:t>u32</a:t>
            </a:r>
            <a:r>
              <a:rPr/>
              <a:t>, </a:t>
            </a:r>
            <a:r>
              <a:rPr>
                <a:latin typeface="Courier"/>
              </a:rPr>
              <a:t>i64</a:t>
            </a:r>
            <a:r>
              <a:rPr/>
              <a:t>, </a:t>
            </a:r>
            <a:r>
              <a:rPr>
                <a:latin typeface="Courier"/>
              </a:rPr>
              <a:t>u64</a:t>
            </a:r>
            <a:r>
              <a:rPr/>
              <a:t>, </a:t>
            </a:r>
            <a:r>
              <a:rPr>
                <a:latin typeface="Courier"/>
              </a:rPr>
              <a:t>i128</a:t>
            </a:r>
            <a:r>
              <a:rPr/>
              <a:t>, </a:t>
            </a:r>
            <a:r>
              <a:rPr>
                <a:latin typeface="Courier"/>
              </a:rPr>
              <a:t>u128</a:t>
            </a:r>
          </a:p>
          <a:p>
            <a:pPr lvl="1"/>
            <a:r>
              <a:rPr>
                <a:latin typeface="Courier"/>
              </a:rPr>
              <a:t>isize</a:t>
            </a:r>
            <a:r>
              <a:rPr/>
              <a:t>, </a:t>
            </a:r>
            <a:r>
              <a:rPr>
                <a:latin typeface="Courier"/>
              </a:rPr>
              <a:t>usize</a:t>
            </a:r>
          </a:p>
          <a:p>
            <a:pPr lvl="0"/>
            <a:r>
              <a:rPr/>
              <a:t>Floating types: </a:t>
            </a:r>
            <a:r>
              <a:rPr>
                <a:latin typeface="Courier"/>
              </a:rPr>
              <a:t>f32</a:t>
            </a:r>
            <a:r>
              <a:rPr/>
              <a:t>, </a:t>
            </a:r>
            <a:r>
              <a:rPr>
                <a:latin typeface="Courier"/>
              </a:rPr>
              <a:t>f64</a:t>
            </a:r>
          </a:p>
          <a:p>
            <a:pPr lvl="0"/>
            <a:r>
              <a:rPr/>
              <a:t>Character type: </a:t>
            </a:r>
            <a:r>
              <a:rPr>
                <a:latin typeface="Courier"/>
              </a:rPr>
              <a:t>char</a:t>
            </a:r>
          </a:p>
          <a:p>
            <a:pPr lvl="1"/>
            <a:r>
              <a:rPr/>
              <a:t>32-bit Unicode code point</a:t>
            </a:r>
          </a:p>
          <a:p>
            <a:pPr lvl="1"/>
            <a:r>
              <a:rPr/>
              <a:t>Conversion-to implies checking: </a:t>
            </a:r>
            <a:r>
              <a:rPr>
                <a:latin typeface="Courier"/>
              </a:rPr>
              <a:t>from_u32</a:t>
            </a:r>
            <a:r>
              <a:rPr/>
              <a:t> vs </a:t>
            </a:r>
            <a:r>
              <a:rPr>
                <a:latin typeface="Courier"/>
              </a:rPr>
              <a:t>from_u32_unchecked</a:t>
            </a:r>
          </a:p>
          <a:p>
            <a:pPr lvl="1"/>
            <a:r>
              <a:rPr/>
              <a:t>Strings are UTF-8, so not </a:t>
            </a:r>
            <a:r>
              <a:rPr>
                <a:latin typeface="Courier"/>
              </a:rPr>
              <a:t>char</a:t>
            </a:r>
            <a:r>
              <a:rPr/>
              <a:t>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Datatype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types can be “copied” implicitly</a:t>
            </a:r>
          </a:p>
          <a:p>
            <a:pPr lvl="0"/>
            <a:r>
              <a:rPr/>
              <a:t>Numeric literals can have type suffix (</a:t>
            </a:r>
            <a:r>
              <a:rPr i="1"/>
              <a:t>e.g.</a:t>
            </a:r>
            <a:r>
              <a:rPr/>
              <a:t> 0u64) and a base prefix (</a:t>
            </a:r>
            <a:r>
              <a:rPr i="1"/>
              <a:t>e.g.</a:t>
            </a:r>
            <a:r>
              <a:rPr/>
              <a:t> 0b0110)</a:t>
            </a:r>
          </a:p>
          <a:p>
            <a:pPr lvl="0"/>
            <a:r>
              <a:rPr/>
              <a:t>You can have </a:t>
            </a:r>
            <a:r>
              <a:rPr>
                <a:latin typeface="Courier"/>
              </a:rPr>
              <a:t>_</a:t>
            </a:r>
            <a:r>
              <a:rPr/>
              <a:t> inside numbers as a separator: it is ignored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Fixed, immutable number of values of diverse type</a:t>
            </a:r>
          </a:p>
          <a:p>
            <a:pPr lvl="1" indent="0">
              <a:buNone/>
            </a:pPr>
            <a:r>
              <a:rPr>
                <a:latin typeface="Courier"/>
              </a:rPr>
              <a:t>    (u64, f64, char)</a:t>
            </a:r>
          </a:p>
          <a:p>
            <a:pPr lvl="1" indent="0" marL="342900">
              <a:buNone/>
            </a:pPr>
            <a:r>
              <a:rPr/>
              <a:t>with obvious value representation</a:t>
            </a:r>
          </a:p>
          <a:p>
            <a:pPr lvl="1" indent="0">
              <a:buNone/>
            </a:pPr>
            <a:r>
              <a:rPr>
                <a:latin typeface="Courier"/>
              </a:rPr>
              <a:t>    let t = (12, 1.2, 'x');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Like other comma-separated things in Rust, tuple values can have a trailing comma </a:t>
            </a:r>
            <a:r>
              <a:rPr>
                <a:latin typeface="Courier"/>
              </a:rPr>
              <a:t>(12, 1.2, 'x',)</a:t>
            </a:r>
            <a:r>
              <a:rPr/>
              <a:t>. This is useful for separate lines</a:t>
            </a:r>
          </a:p>
          <a:p>
            <a:pPr lvl="1" indent="0">
              <a:buNone/>
            </a:pPr>
            <a:r>
              <a:rPr>
                <a:latin typeface="Courier"/>
              </a:rPr>
              <a:t>    (
        12,
        1.2,
        'x',
    )</a:t>
            </a:r>
          </a:p>
          <a:p>
            <a:pPr lvl="1" indent="0" marL="342900">
              <a:buNone/>
            </a:pPr>
            <a:r>
              <a:rPr/>
              <a:t>and for making 1-tuples</a:t>
            </a:r>
          </a:p>
          <a:p>
            <a:pPr lvl="1" indent="0">
              <a:buNone/>
            </a:pPr>
            <a:r>
              <a:rPr>
                <a:latin typeface="Courier"/>
              </a:rPr>
              <a:t>    ("hello",)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Tuples Are Handy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Great for multiple return values, points, and the like</a:t>
            </a:r>
          </a:p>
          <a:p>
            <a:pPr lvl="0"/>
            <a:r>
              <a:rPr/>
              <a:t>“Copyable” if elements are</a:t>
            </a:r>
          </a:p>
          <a:p>
            <a:pPr lvl="0"/>
            <a:r>
              <a:rPr/>
              <a:t>Pattern-matching syntax</a:t>
            </a:r>
          </a:p>
          <a:p>
            <a:pPr lvl="0"/>
            <a:r>
              <a:rPr/>
              <a:t>Accessible by dot-index</a:t>
            </a:r>
          </a:p>
          <a:p>
            <a:pPr lvl="1" indent="0">
              <a:buNone/>
            </a:pPr>
            <a:r>
              <a:rPr>
                <a:latin typeface="Courier"/>
              </a:rPr>
              <a:t>    let x = ('a', 'b');
    println!("{}", x.1); // prints 'b'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2022-01-25T04:09:36Z</dcterms:created>
  <dcterms:modified xsi:type="dcterms:W3CDTF">2022-01-25T04:09:36Z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