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Trait Garbage Bag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There are a bunch of traits tied into Rust’s internals or standard library with no real organizing principle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</a:t>
            </a:r>
            <a:r>
              <a:rPr>
                <a:latin typeface="Courier"/>
              </a:rPr>
              <a:t>Clone</a:t>
            </a:r>
            <a:r>
              <a:rPr/>
              <a:t> trait provides the </a:t>
            </a:r>
            <a:r>
              <a:rPr>
                <a:latin typeface="Courier"/>
              </a:rPr>
              <a:t>clone()</a:t>
            </a:r>
            <a:r>
              <a:rPr/>
              <a:t> and </a:t>
            </a:r>
            <a:r>
              <a:rPr>
                <a:latin typeface="Courier"/>
              </a:rPr>
              <a:t>clone_into()</a:t>
            </a:r>
            <a:r>
              <a:rPr/>
              <a:t> functions</a:t>
            </a:r>
          </a:p>
          <a:p>
            <a:pPr lvl="0"/>
            <a:r>
              <a:rPr>
                <a:latin typeface="Courier"/>
              </a:rPr>
              <a:t>clone_into()</a:t>
            </a:r>
            <a:r>
              <a:rPr/>
              <a:t> is a good idea but little-used</a:t>
            </a:r>
          </a:p>
          <a:p>
            <a:pPr lvl="0"/>
            <a:r>
              <a:rPr/>
              <a:t>A </a:t>
            </a:r>
            <a:r>
              <a:rPr>
                <a:latin typeface="Courier"/>
              </a:rPr>
              <a:t>Clone</a:t>
            </a:r>
            <a:r>
              <a:rPr/>
              <a:t> implementation should do a “deep copy”</a:t>
            </a:r>
          </a:p>
          <a:p>
            <a:pPr lvl="0"/>
            <a:r>
              <a:rPr>
                <a:latin typeface="Courier"/>
              </a:rPr>
              <a:t>Clone</a:t>
            </a:r>
            <a:r>
              <a:rPr/>
              <a:t> is usually derived, but occasionally not</a:t>
            </a:r>
          </a:p>
          <a:p>
            <a:pPr lvl="1" indent="0">
              <a:buNone/>
            </a:pPr>
            <a:r>
              <a:rPr>
                <a:latin typeface="Courier"/>
              </a:rPr>
              <a:t>  impl Clone for MyType {
      fn clone(&amp;self) -&gt; Self {
          todo!()
      }
  }
  impl Copy for MyType {}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Marker Traits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“Marker traits” are a communication channel between compiled code and the compiler</a:t>
            </a:r>
          </a:p>
          <a:p>
            <a:pPr lvl="0"/>
            <a:r>
              <a:rPr/>
              <a:t>You can use a marker trait like any other trait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Copy</a:t>
            </a:r>
          </a:p>
          <a:p>
            <a:pPr lvl="0"/>
            <a:r>
              <a:rPr>
                <a:latin typeface="Courier"/>
              </a:rPr>
              <a:t>Copy</a:t>
            </a:r>
            <a:r>
              <a:rPr/>
              <a:t> is a marker trait that you implement when you want your values to be automatically copied by the compiler. It has no methods</a:t>
            </a:r>
          </a:p>
          <a:p>
            <a:pPr lvl="0"/>
            <a:r>
              <a:rPr>
                <a:latin typeface="Courier"/>
              </a:rPr>
              <a:t>Copy</a:t>
            </a:r>
            <a:r>
              <a:rPr/>
              <a:t> provides </a:t>
            </a:r>
            <a:r>
              <a:rPr>
                <a:latin typeface="Courier"/>
              </a:rPr>
              <a:t>Clone</a:t>
            </a:r>
            <a:r>
              <a:rPr/>
              <a:t> for free as a subtrait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Copy</a:t>
            </a:r>
            <a:r>
              <a:rPr/>
              <a:t> sparingly:</a:t>
            </a:r>
          </a:p>
          <a:p>
            <a:pPr lvl="1"/>
            <a:r>
              <a:rPr/>
              <a:t>Makes the implementation be careful</a:t>
            </a:r>
          </a:p>
          <a:p>
            <a:pPr lvl="1"/>
            <a:r>
              <a:rPr/>
              <a:t>Expensive</a:t>
            </a:r>
          </a:p>
          <a:p>
            <a:pPr lvl="1"/>
            <a:r>
              <a:rPr/>
              <a:t>Semantics sometimes surprising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Drop</a:t>
            </a:r>
          </a:p>
          <a:p>
            <a:pPr lvl="0"/>
            <a:r>
              <a:rPr/>
              <a:t>You can implement the </a:t>
            </a:r>
            <a:r>
              <a:rPr>
                <a:latin typeface="Courier"/>
              </a:rPr>
              <a:t>Drop</a:t>
            </a:r>
            <a:r>
              <a:rPr/>
              <a:t> trait to get control of a value right before it is freed</a:t>
            </a:r>
          </a:p>
          <a:p>
            <a:pPr lvl="0"/>
            <a:r>
              <a:rPr/>
              <a:t>This is used for e.g. closing files, flushing data, etc</a:t>
            </a:r>
          </a:p>
          <a:p>
            <a:pPr lvl="0"/>
            <a:r>
              <a:rPr/>
              <a:t>A type implementing </a:t>
            </a:r>
            <a:r>
              <a:rPr>
                <a:latin typeface="Courier"/>
              </a:rPr>
              <a:t>Copy</a:t>
            </a:r>
            <a:r>
              <a:rPr/>
              <a:t> cannot also implement </a:t>
            </a:r>
            <a:r>
              <a:rPr>
                <a:latin typeface="Courier"/>
              </a:rPr>
              <a:t>Drop</a:t>
            </a:r>
            <a:r>
              <a:rPr/>
              <a:t>, because the semantics are too confusing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Sized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Sized</a:t>
            </a:r>
            <a:r>
              <a:rPr/>
              <a:t> is a marker trait that says that the compiler knows the size of values of the type</a:t>
            </a:r>
          </a:p>
          <a:p>
            <a:pPr lvl="0"/>
            <a:r>
              <a:rPr/>
              <a:t>You cannot implement </a:t>
            </a:r>
            <a:r>
              <a:rPr>
                <a:latin typeface="Courier"/>
              </a:rPr>
              <a:t>Sized</a:t>
            </a:r>
            <a:r>
              <a:rPr/>
              <a:t> yourself</a:t>
            </a:r>
          </a:p>
          <a:p>
            <a:pPr lvl="0"/>
            <a:r>
              <a:rPr/>
              <a:t>By default, generic types implicitly require instantiation with something </a:t>
            </a:r>
            <a:r>
              <a:rPr>
                <a:latin typeface="Courier"/>
              </a:rPr>
              <a:t>Sized</a:t>
            </a:r>
          </a:p>
          <a:p>
            <a:pPr lvl="0"/>
            <a:r>
              <a:rPr/>
              <a:t>You can turn this off with </a:t>
            </a:r>
            <a:r>
              <a:rPr>
                <a:latin typeface="Courier"/>
              </a:rPr>
              <a:t>?Sized</a:t>
            </a:r>
            <a:r>
              <a:rPr/>
              <a:t> (“questionably sized”) in situations where you don’t want it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Trait to provide a “default value” for your type</a:t>
            </a:r>
          </a:p>
          <a:p>
            <a:pPr lvl="0"/>
            <a:r>
              <a:rPr/>
              <a:t>Perhaps a bad idea: what does “default value” even mean?</a:t>
            </a:r>
          </a:p>
          <a:p>
            <a:pPr lvl="0"/>
            <a:r>
              <a:rPr/>
              <a:t>… But often convenient</a:t>
            </a:r>
          </a:p>
          <a:p>
            <a:pPr lvl="0"/>
            <a:r>
              <a:rPr/>
              <a:t>Book provides a sketchy use case</a:t>
            </a:r>
          </a:p>
          <a:p>
            <a:pPr lvl="0"/>
            <a:r>
              <a:rPr/>
              <a:t>These days, Clippy tries to insist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2022-03-02T23:46:03Z</dcterms:created>
  <dcterms:modified xsi:type="dcterms:W3CDTF">2022-03-02T23:46:03Z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